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8.xml" ContentType="application/vnd.openxmlformats-officedocument.drawingml.chart+xml"/>
  <Override PartName="/ppt/notesSlides/notesSlide17.xml" ContentType="application/vnd.openxmlformats-officedocument.presentationml.notesSlide+xml"/>
  <Override PartName="/ppt/charts/chart9.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15.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29.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1.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2.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charts/chart23.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4.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charts/chart25.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6.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8.xml" ContentType="application/vnd.openxmlformats-officedocument.presentationml.notesSlide+xml"/>
  <Override PartName="/ppt/charts/chart27.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9.xml" ContentType="application/vnd.openxmlformats-officedocument.presentationml.notesSlide+xml"/>
  <Override PartName="/ppt/charts/chart28.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3.xml" ContentType="application/vnd.openxmlformats-officedocument.drawingml.chartshapes+xml"/>
  <Override PartName="/ppt/notesSlides/notesSlide50.xml" ContentType="application/vnd.openxmlformats-officedocument.presentationml.notesSlide+xml"/>
  <Override PartName="/ppt/charts/chart29.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1.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 id="2147483820" r:id="rId6"/>
    <p:sldMasterId id="2147483826" r:id="rId7"/>
  </p:sldMasterIdLst>
  <p:notesMasterIdLst>
    <p:notesMasterId r:id="rId87"/>
  </p:notesMasterIdLst>
  <p:handoutMasterIdLst>
    <p:handoutMasterId r:id="rId88"/>
  </p:handoutMasterIdLst>
  <p:sldIdLst>
    <p:sldId id="256" r:id="rId8"/>
    <p:sldId id="456" r:id="rId9"/>
    <p:sldId id="458" r:id="rId10"/>
    <p:sldId id="460" r:id="rId11"/>
    <p:sldId id="461" r:id="rId12"/>
    <p:sldId id="462" r:id="rId13"/>
    <p:sldId id="463" r:id="rId14"/>
    <p:sldId id="464"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496" r:id="rId47"/>
    <p:sldId id="497" r:id="rId48"/>
    <p:sldId id="498" r:id="rId49"/>
    <p:sldId id="499" r:id="rId50"/>
    <p:sldId id="500" r:id="rId51"/>
    <p:sldId id="501" r:id="rId52"/>
    <p:sldId id="502" r:id="rId53"/>
    <p:sldId id="503" r:id="rId54"/>
    <p:sldId id="504" r:id="rId55"/>
    <p:sldId id="505" r:id="rId56"/>
    <p:sldId id="506" r:id="rId57"/>
    <p:sldId id="507" r:id="rId58"/>
    <p:sldId id="508" r:id="rId59"/>
    <p:sldId id="509" r:id="rId60"/>
    <p:sldId id="510" r:id="rId61"/>
    <p:sldId id="511" r:id="rId62"/>
    <p:sldId id="512" r:id="rId63"/>
    <p:sldId id="513" r:id="rId64"/>
    <p:sldId id="514" r:id="rId65"/>
    <p:sldId id="515" r:id="rId66"/>
    <p:sldId id="516" r:id="rId67"/>
    <p:sldId id="517" r:id="rId68"/>
    <p:sldId id="518" r:id="rId69"/>
    <p:sldId id="519" r:id="rId70"/>
    <p:sldId id="520" r:id="rId71"/>
    <p:sldId id="521" r:id="rId72"/>
    <p:sldId id="522" r:id="rId73"/>
    <p:sldId id="523" r:id="rId74"/>
    <p:sldId id="524" r:id="rId75"/>
    <p:sldId id="525" r:id="rId76"/>
    <p:sldId id="526" r:id="rId77"/>
    <p:sldId id="527" r:id="rId78"/>
    <p:sldId id="528" r:id="rId79"/>
    <p:sldId id="529" r:id="rId80"/>
    <p:sldId id="530" r:id="rId81"/>
    <p:sldId id="531" r:id="rId82"/>
    <p:sldId id="532" r:id="rId83"/>
    <p:sldId id="533" r:id="rId84"/>
    <p:sldId id="534" r:id="rId85"/>
    <p:sldId id="535" r:id="rId86"/>
  </p:sldIdLst>
  <p:sldSz cx="12192000" cy="6858000"/>
  <p:notesSz cx="7010400" cy="9296400"/>
  <p:custDataLst>
    <p:tags r:id="rId8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889" autoAdjust="0"/>
  </p:normalViewPr>
  <p:slideViewPr>
    <p:cSldViewPr snapToGrid="0">
      <p:cViewPr varScale="1">
        <p:scale>
          <a:sx n="62" d="100"/>
          <a:sy n="62" d="100"/>
        </p:scale>
        <p:origin x="270" y="66"/>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0" d="100"/>
          <a:sy n="90" d="100"/>
        </p:scale>
        <p:origin x="260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tags" Target="tags/tag1.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customXml" Target="../customXml/item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9.xml"/><Relationship Id="rId1" Type="http://schemas.microsoft.com/office/2011/relationships/chartStyle" Target="style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0.xml"/><Relationship Id="rId1" Type="http://schemas.microsoft.com/office/2011/relationships/chartStyle" Target="style10.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2.xml"/><Relationship Id="rId1" Type="http://schemas.microsoft.com/office/2011/relationships/chartStyle" Target="style12.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7.xml"/><Relationship Id="rId1" Type="http://schemas.microsoft.com/office/2011/relationships/chartStyle" Target="style1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8.xml"/><Relationship Id="rId1" Type="http://schemas.microsoft.com/office/2011/relationships/chartStyle" Target="style18.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1.xml"/><Relationship Id="rId1" Type="http://schemas.microsoft.com/office/2011/relationships/chartStyle" Target="style2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2.xml"/><Relationship Id="rId1" Type="http://schemas.microsoft.com/office/2011/relationships/chartStyle" Target="style2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91893948039105"/>
          <c:y val="0.19474467936249676"/>
          <c:w val="0.73410345581802272"/>
          <c:h val="0.64544138929088279"/>
        </c:manualLayout>
      </c:layout>
      <c:lineChart>
        <c:grouping val="standard"/>
        <c:varyColors val="0"/>
        <c:ser>
          <c:idx val="0"/>
          <c:order val="0"/>
          <c:tx>
            <c:strRef>
              <c:f>Sheet1!$A$2</c:f>
              <c:strCache>
                <c:ptCount val="1"/>
                <c:pt idx="0">
                  <c:v>Chlamydia</c:v>
                </c:pt>
              </c:strCache>
            </c:strRef>
          </c:tx>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Sheet1!$E$2:$AA$2</c:f>
              <c:numCache>
                <c:formatCode>General</c:formatCode>
                <c:ptCount val="11"/>
                <c:pt idx="0">
                  <c:v>259</c:v>
                </c:pt>
                <c:pt idx="1">
                  <c:v>275</c:v>
                </c:pt>
                <c:pt idx="2">
                  <c:v>272</c:v>
                </c:pt>
                <c:pt idx="3">
                  <c:v>292</c:v>
                </c:pt>
                <c:pt idx="4">
                  <c:v>319</c:v>
                </c:pt>
                <c:pt idx="5">
                  <c:v>340</c:v>
                </c:pt>
                <c:pt idx="6">
                  <c:v>353</c:v>
                </c:pt>
                <c:pt idx="7">
                  <c:v>375</c:v>
                </c:pt>
                <c:pt idx="8">
                  <c:v>400</c:v>
                </c:pt>
                <c:pt idx="9">
                  <c:v>428</c:v>
                </c:pt>
                <c:pt idx="10">
                  <c:v>444</c:v>
                </c:pt>
              </c:numCache>
            </c:numRef>
          </c:val>
          <c:smooth val="0"/>
          <c:extLst>
            <c:ext xmlns:c16="http://schemas.microsoft.com/office/drawing/2014/chart" uri="{C3380CC4-5D6E-409C-BE32-E72D297353CC}">
              <c16:uniqueId val="{00000000-5834-4664-8453-CCC6267234F1}"/>
            </c:ext>
          </c:extLst>
        </c:ser>
        <c:ser>
          <c:idx val="2"/>
          <c:order val="1"/>
          <c:tx>
            <c:strRef>
              <c:f>Sheet1!$A$3</c:f>
              <c:strCache>
                <c:ptCount val="1"/>
                <c:pt idx="0">
                  <c:v>Gonorrhea</c:v>
                </c:pt>
              </c:strCache>
            </c:strRef>
          </c:tx>
          <c:spPr>
            <a:ln>
              <a:solidFill>
                <a:schemeClr val="accent5"/>
              </a:solidFill>
            </a:ln>
          </c:spPr>
          <c:marker>
            <c:spPr>
              <a:solidFill>
                <a:schemeClr val="accent5"/>
              </a:solidFill>
            </c:spPr>
          </c:marker>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Sheet1!$E$3:$AA$3</c:f>
              <c:numCache>
                <c:formatCode>General</c:formatCode>
                <c:ptCount val="11"/>
                <c:pt idx="0">
                  <c:v>67</c:v>
                </c:pt>
                <c:pt idx="1">
                  <c:v>58</c:v>
                </c:pt>
                <c:pt idx="2">
                  <c:v>44</c:v>
                </c:pt>
                <c:pt idx="3">
                  <c:v>41</c:v>
                </c:pt>
                <c:pt idx="4">
                  <c:v>43</c:v>
                </c:pt>
                <c:pt idx="5">
                  <c:v>58</c:v>
                </c:pt>
                <c:pt idx="6">
                  <c:v>73</c:v>
                </c:pt>
                <c:pt idx="7">
                  <c:v>77</c:v>
                </c:pt>
                <c:pt idx="8">
                  <c:v>77</c:v>
                </c:pt>
                <c:pt idx="9">
                  <c:v>96</c:v>
                </c:pt>
                <c:pt idx="10">
                  <c:v>123</c:v>
                </c:pt>
              </c:numCache>
            </c:numRef>
          </c:val>
          <c:smooth val="0"/>
          <c:extLst>
            <c:ext xmlns:c16="http://schemas.microsoft.com/office/drawing/2014/chart" uri="{C3380CC4-5D6E-409C-BE32-E72D297353CC}">
              <c16:uniqueId val="{00000001-5834-4664-8453-CCC6267234F1}"/>
            </c:ext>
          </c:extLst>
        </c:ser>
        <c:dLbls>
          <c:showLegendKey val="0"/>
          <c:showVal val="0"/>
          <c:showCatName val="0"/>
          <c:showSerName val="0"/>
          <c:showPercent val="0"/>
          <c:showBubbleSize val="0"/>
        </c:dLbls>
        <c:marker val="1"/>
        <c:smooth val="0"/>
        <c:axId val="249587256"/>
        <c:axId val="249588432"/>
      </c:lineChart>
      <c:lineChart>
        <c:grouping val="standard"/>
        <c:varyColors val="0"/>
        <c:ser>
          <c:idx val="5"/>
          <c:order val="2"/>
          <c:tx>
            <c:strRef>
              <c:f>Sheet1!$A$4</c:f>
              <c:strCache>
                <c:ptCount val="1"/>
                <c:pt idx="0">
                  <c:v>P&amp;S* Syphilis</c:v>
                </c:pt>
              </c:strCache>
            </c:strRef>
          </c:tx>
          <c:spPr>
            <a:ln>
              <a:solidFill>
                <a:schemeClr val="accent2"/>
              </a:solidFill>
              <a:prstDash val="dash"/>
            </a:ln>
          </c:spPr>
          <c:marker>
            <c:spPr>
              <a:solidFill>
                <a:schemeClr val="accent2"/>
              </a:solidFill>
            </c:spPr>
          </c:marker>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Sheet1!$E$4:$AA$4</c:f>
              <c:numCache>
                <c:formatCode>General</c:formatCode>
                <c:ptCount val="11"/>
                <c:pt idx="0">
                  <c:v>1.1000000000000001</c:v>
                </c:pt>
                <c:pt idx="1">
                  <c:v>2.2000000000000002</c:v>
                </c:pt>
                <c:pt idx="2">
                  <c:v>1.3</c:v>
                </c:pt>
                <c:pt idx="3">
                  <c:v>2.8</c:v>
                </c:pt>
                <c:pt idx="4">
                  <c:v>2.6</c:v>
                </c:pt>
                <c:pt idx="5">
                  <c:v>2.2000000000000002</c:v>
                </c:pt>
                <c:pt idx="6">
                  <c:v>3.6</c:v>
                </c:pt>
                <c:pt idx="7">
                  <c:v>4.8</c:v>
                </c:pt>
                <c:pt idx="8">
                  <c:v>4.5999999999999996</c:v>
                </c:pt>
                <c:pt idx="9">
                  <c:v>5.8</c:v>
                </c:pt>
                <c:pt idx="10">
                  <c:v>5.5</c:v>
                </c:pt>
              </c:numCache>
            </c:numRef>
          </c:val>
          <c:smooth val="0"/>
          <c:extLst>
            <c:ext xmlns:c16="http://schemas.microsoft.com/office/drawing/2014/chart" uri="{C3380CC4-5D6E-409C-BE32-E72D297353CC}">
              <c16:uniqueId val="{00000002-5834-4664-8453-CCC6267234F1}"/>
            </c:ext>
          </c:extLst>
        </c:ser>
        <c:dLbls>
          <c:showLegendKey val="0"/>
          <c:showVal val="0"/>
          <c:showCatName val="0"/>
          <c:showSerName val="0"/>
          <c:showPercent val="0"/>
          <c:showBubbleSize val="0"/>
        </c:dLbls>
        <c:marker val="1"/>
        <c:smooth val="0"/>
        <c:axId val="251624064"/>
        <c:axId val="251622888"/>
      </c:lineChart>
      <c:catAx>
        <c:axId val="249587256"/>
        <c:scaling>
          <c:orientation val="minMax"/>
        </c:scaling>
        <c:delete val="0"/>
        <c:axPos val="b"/>
        <c:title>
          <c:tx>
            <c:rich>
              <a:bodyPr/>
              <a:lstStyle/>
              <a:p>
                <a:pPr>
                  <a:defRPr/>
                </a:pPr>
                <a:r>
                  <a:rPr lang="en-US" dirty="0"/>
                  <a:t>Year</a:t>
                </a:r>
              </a:p>
            </c:rich>
          </c:tx>
          <c:layout>
            <c:manualLayout>
              <c:xMode val="edge"/>
              <c:yMode val="edge"/>
              <c:x val="0.45467048955837042"/>
              <c:y val="0.92999696092839779"/>
            </c:manualLayout>
          </c:layout>
          <c:overlay val="0"/>
        </c:title>
        <c:numFmt formatCode="General" sourceLinked="1"/>
        <c:majorTickMark val="cross"/>
        <c:minorTickMark val="none"/>
        <c:tickLblPos val="nextTo"/>
        <c:txPr>
          <a:bodyPr rot="0" vert="horz"/>
          <a:lstStyle/>
          <a:p>
            <a:pPr>
              <a:defRPr/>
            </a:pPr>
            <a:endParaRPr lang="en-US"/>
          </a:p>
        </c:txPr>
        <c:crossAx val="249588432"/>
        <c:crosses val="autoZero"/>
        <c:auto val="0"/>
        <c:lblAlgn val="ctr"/>
        <c:lblOffset val="100"/>
        <c:tickLblSkip val="1"/>
        <c:tickMarkSkip val="1"/>
        <c:noMultiLvlLbl val="0"/>
      </c:catAx>
      <c:valAx>
        <c:axId val="249588432"/>
        <c:scaling>
          <c:orientation val="minMax"/>
        </c:scaling>
        <c:delete val="0"/>
        <c:axPos val="l"/>
        <c:title>
          <c:tx>
            <c:rich>
              <a:bodyPr/>
              <a:lstStyle/>
              <a:p>
                <a:pPr>
                  <a:defRPr/>
                </a:pPr>
                <a:r>
                  <a:rPr lang="en-US"/>
                  <a:t>Rate of Chlamydia and Gonorrhea</a:t>
                </a:r>
              </a:p>
            </c:rich>
          </c:tx>
          <c:layout>
            <c:manualLayout>
              <c:xMode val="edge"/>
              <c:yMode val="edge"/>
              <c:x val="2.361111111111111E-2"/>
              <c:y val="0.20490337709733211"/>
            </c:manualLayout>
          </c:layout>
          <c:overlay val="0"/>
        </c:title>
        <c:numFmt formatCode="General" sourceLinked="1"/>
        <c:majorTickMark val="cross"/>
        <c:minorTickMark val="none"/>
        <c:tickLblPos val="nextTo"/>
        <c:txPr>
          <a:bodyPr rot="0" vert="horz"/>
          <a:lstStyle/>
          <a:p>
            <a:pPr>
              <a:defRPr/>
            </a:pPr>
            <a:endParaRPr lang="en-US"/>
          </a:p>
        </c:txPr>
        <c:crossAx val="249587256"/>
        <c:crosses val="autoZero"/>
        <c:crossBetween val="between"/>
      </c:valAx>
      <c:catAx>
        <c:axId val="251624064"/>
        <c:scaling>
          <c:orientation val="minMax"/>
        </c:scaling>
        <c:delete val="1"/>
        <c:axPos val="b"/>
        <c:numFmt formatCode="General" sourceLinked="1"/>
        <c:majorTickMark val="out"/>
        <c:minorTickMark val="none"/>
        <c:tickLblPos val="nextTo"/>
        <c:crossAx val="251622888"/>
        <c:crosses val="autoZero"/>
        <c:auto val="0"/>
        <c:lblAlgn val="ctr"/>
        <c:lblOffset val="100"/>
        <c:noMultiLvlLbl val="0"/>
      </c:catAx>
      <c:valAx>
        <c:axId val="251622888"/>
        <c:scaling>
          <c:orientation val="minMax"/>
          <c:max val="10"/>
          <c:min val="0"/>
        </c:scaling>
        <c:delete val="0"/>
        <c:axPos val="r"/>
        <c:title>
          <c:tx>
            <c:rich>
              <a:bodyPr rot="5400000" vert="horz"/>
              <a:lstStyle/>
              <a:p>
                <a:pPr>
                  <a:defRPr/>
                </a:pPr>
                <a:r>
                  <a:rPr lang="en-US"/>
                  <a:t>Rate of P&amp;S Syphilis</a:t>
                </a:r>
              </a:p>
            </c:rich>
          </c:tx>
          <c:layout>
            <c:manualLayout>
              <c:xMode val="edge"/>
              <c:yMode val="edge"/>
              <c:x val="0.94359667541557302"/>
              <c:y val="0.31205651560802666"/>
            </c:manualLayout>
          </c:layout>
          <c:overlay val="0"/>
        </c:title>
        <c:numFmt formatCode="General" sourceLinked="1"/>
        <c:majorTickMark val="out"/>
        <c:minorTickMark val="none"/>
        <c:tickLblPos val="nextTo"/>
        <c:txPr>
          <a:bodyPr rot="0" vert="horz"/>
          <a:lstStyle/>
          <a:p>
            <a:pPr>
              <a:defRPr/>
            </a:pPr>
            <a:endParaRPr lang="en-US"/>
          </a:p>
        </c:txPr>
        <c:crossAx val="251624064"/>
        <c:crosses val="max"/>
        <c:crossBetween val="between"/>
        <c:majorUnit val="1"/>
        <c:minorUnit val="0.5"/>
      </c:valAx>
      <c:spPr>
        <a:ln>
          <a:prstDash val="sysDot"/>
        </a:ln>
      </c:spPr>
    </c:plotArea>
    <c:legend>
      <c:legendPos val="t"/>
      <c:layout>
        <c:manualLayout>
          <c:xMode val="edge"/>
          <c:yMode val="edge"/>
          <c:x val="5.7116907261592298E-2"/>
          <c:y val="5.8072324924638135E-3"/>
          <c:w val="0.89558955895589576"/>
          <c:h val="0.105643994211287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265290337950139E-2"/>
          <c:y val="4.6292535497886894E-2"/>
          <c:w val="0.93897256231770154"/>
          <c:h val="0.77302676114718005"/>
        </c:manualLayout>
      </c:layout>
      <c:lineChart>
        <c:grouping val="standard"/>
        <c:varyColors val="0"/>
        <c:ser>
          <c:idx val="0"/>
          <c:order val="0"/>
          <c:tx>
            <c:strRef>
              <c:f>Sheet1!$B$1</c:f>
              <c:strCache>
                <c:ptCount val="1"/>
                <c:pt idx="0">
                  <c:v>Chlamydia</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General</c:formatCode>
                <c:ptCount val="11"/>
                <c:pt idx="0">
                  <c:v>259</c:v>
                </c:pt>
                <c:pt idx="1">
                  <c:v>275</c:v>
                </c:pt>
                <c:pt idx="2">
                  <c:v>272</c:v>
                </c:pt>
                <c:pt idx="3">
                  <c:v>292</c:v>
                </c:pt>
                <c:pt idx="4">
                  <c:v>319</c:v>
                </c:pt>
                <c:pt idx="5">
                  <c:v>340</c:v>
                </c:pt>
                <c:pt idx="6">
                  <c:v>353</c:v>
                </c:pt>
                <c:pt idx="7">
                  <c:v>375</c:v>
                </c:pt>
                <c:pt idx="8">
                  <c:v>400</c:v>
                </c:pt>
                <c:pt idx="9">
                  <c:v>428</c:v>
                </c:pt>
                <c:pt idx="10">
                  <c:v>444</c:v>
                </c:pt>
              </c:numCache>
            </c:numRef>
          </c:val>
          <c:smooth val="0"/>
          <c:extLst>
            <c:ext xmlns:c16="http://schemas.microsoft.com/office/drawing/2014/chart" uri="{C3380CC4-5D6E-409C-BE32-E72D297353CC}">
              <c16:uniqueId val="{00000000-D950-4D76-BEA0-DDBB30797734}"/>
            </c:ext>
          </c:extLst>
        </c:ser>
        <c:dLbls>
          <c:dLblPos val="ctr"/>
          <c:showLegendKey val="0"/>
          <c:showVal val="1"/>
          <c:showCatName val="0"/>
          <c:showSerName val="0"/>
          <c:showPercent val="0"/>
          <c:showBubbleSize val="0"/>
        </c:dLbls>
        <c:marker val="1"/>
        <c:smooth val="0"/>
        <c:axId val="810818064"/>
        <c:axId val="810814784"/>
      </c:lineChart>
      <c:catAx>
        <c:axId val="8108180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crossAx val="810814784"/>
        <c:crosses val="autoZero"/>
        <c:auto val="1"/>
        <c:lblAlgn val="ctr"/>
        <c:lblOffset val="100"/>
        <c:noMultiLvlLbl val="0"/>
      </c:catAx>
      <c:valAx>
        <c:axId val="810814784"/>
        <c:scaling>
          <c:orientation val="minMax"/>
        </c:scaling>
        <c:delete val="1"/>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dirty="0">
                    <a:solidFill>
                      <a:schemeClr val="tx1"/>
                    </a:solidFill>
                  </a:rPr>
                  <a:t>Rate of Chlamydia per 100,000  </a:t>
                </a:r>
              </a:p>
              <a:p>
                <a:pPr>
                  <a:defRPr>
                    <a:solidFill>
                      <a:schemeClr val="tx1"/>
                    </a:solidFill>
                  </a:defRPr>
                </a:pPr>
                <a:endParaRPr lang="en-US" dirty="0">
                  <a:solidFill>
                    <a:schemeClr val="tx1"/>
                  </a:solidFill>
                </a:endParaRP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8108180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chemeClr val="accent1"/>
            </a:solidFill>
            <a:ln>
              <a:noFill/>
            </a:ln>
            <a:effectLst/>
          </c:spPr>
          <c:invertIfNegative val="0"/>
          <c:cat>
            <c:strRef>
              <c:f>Sheet1!$A$2:$A$9</c:f>
              <c:strCache>
                <c:ptCount val="8"/>
                <c:pt idx="0">
                  <c:v>10-14</c:v>
                </c:pt>
                <c:pt idx="1">
                  <c:v>15-19</c:v>
                </c:pt>
                <c:pt idx="2">
                  <c:v>20-24</c:v>
                </c:pt>
                <c:pt idx="3">
                  <c:v>25-29</c:v>
                </c:pt>
                <c:pt idx="4">
                  <c:v>30-39</c:v>
                </c:pt>
                <c:pt idx="5">
                  <c:v>40-44</c:v>
                </c:pt>
                <c:pt idx="6">
                  <c:v>45-49</c:v>
                </c:pt>
                <c:pt idx="7">
                  <c:v>50+</c:v>
                </c:pt>
              </c:strCache>
            </c:strRef>
          </c:cat>
          <c:val>
            <c:numRef>
              <c:f>Sheet1!$B$2:$B$9</c:f>
              <c:numCache>
                <c:formatCode>General</c:formatCode>
                <c:ptCount val="8"/>
                <c:pt idx="0">
                  <c:v>7</c:v>
                </c:pt>
                <c:pt idx="1">
                  <c:v>654</c:v>
                </c:pt>
                <c:pt idx="2">
                  <c:v>1523</c:v>
                </c:pt>
                <c:pt idx="3">
                  <c:v>974</c:v>
                </c:pt>
                <c:pt idx="4">
                  <c:v>456</c:v>
                </c:pt>
                <c:pt idx="5">
                  <c:v>167</c:v>
                </c:pt>
                <c:pt idx="6">
                  <c:v>106</c:v>
                </c:pt>
                <c:pt idx="7">
                  <c:v>36</c:v>
                </c:pt>
              </c:numCache>
            </c:numRef>
          </c:val>
          <c:extLst>
            <c:ext xmlns:c16="http://schemas.microsoft.com/office/drawing/2014/chart" uri="{C3380CC4-5D6E-409C-BE32-E72D297353CC}">
              <c16:uniqueId val="{00000000-429A-4EED-8D95-A7E456C19CAA}"/>
            </c:ext>
          </c:extLst>
        </c:ser>
        <c:ser>
          <c:idx val="1"/>
          <c:order val="1"/>
          <c:tx>
            <c:strRef>
              <c:f>Sheet1!$C$1</c:f>
              <c:strCache>
                <c:ptCount val="1"/>
                <c:pt idx="0">
                  <c:v>Female</c:v>
                </c:pt>
              </c:strCache>
            </c:strRef>
          </c:tx>
          <c:spPr>
            <a:solidFill>
              <a:schemeClr val="accent2"/>
            </a:solidFill>
            <a:ln>
              <a:noFill/>
            </a:ln>
            <a:effectLst/>
          </c:spPr>
          <c:invertIfNegative val="0"/>
          <c:cat>
            <c:strRef>
              <c:f>Sheet1!$A$2:$A$9</c:f>
              <c:strCache>
                <c:ptCount val="8"/>
                <c:pt idx="0">
                  <c:v>10-14</c:v>
                </c:pt>
                <c:pt idx="1">
                  <c:v>15-19</c:v>
                </c:pt>
                <c:pt idx="2">
                  <c:v>20-24</c:v>
                </c:pt>
                <c:pt idx="3">
                  <c:v>25-29</c:v>
                </c:pt>
                <c:pt idx="4">
                  <c:v>30-39</c:v>
                </c:pt>
                <c:pt idx="5">
                  <c:v>40-44</c:v>
                </c:pt>
                <c:pt idx="6">
                  <c:v>45-49</c:v>
                </c:pt>
                <c:pt idx="7">
                  <c:v>50+</c:v>
                </c:pt>
              </c:strCache>
            </c:strRef>
          </c:cat>
          <c:val>
            <c:numRef>
              <c:f>Sheet1!$C$2:$C$9</c:f>
              <c:numCache>
                <c:formatCode>General</c:formatCode>
                <c:ptCount val="8"/>
                <c:pt idx="0">
                  <c:v>76</c:v>
                </c:pt>
                <c:pt idx="1">
                  <c:v>2608</c:v>
                </c:pt>
                <c:pt idx="2">
                  <c:v>3353</c:v>
                </c:pt>
                <c:pt idx="3">
                  <c:v>1388</c:v>
                </c:pt>
                <c:pt idx="4">
                  <c:v>502</c:v>
                </c:pt>
                <c:pt idx="5">
                  <c:v>124</c:v>
                </c:pt>
                <c:pt idx="6">
                  <c:v>71</c:v>
                </c:pt>
                <c:pt idx="7">
                  <c:v>10</c:v>
                </c:pt>
              </c:numCache>
            </c:numRef>
          </c:val>
          <c:extLst>
            <c:ext xmlns:c16="http://schemas.microsoft.com/office/drawing/2014/chart" uri="{C3380CC4-5D6E-409C-BE32-E72D297353CC}">
              <c16:uniqueId val="{00000001-429A-4EED-8D95-A7E456C19CAA}"/>
            </c:ext>
          </c:extLst>
        </c:ser>
        <c:dLbls>
          <c:showLegendKey val="0"/>
          <c:showVal val="0"/>
          <c:showCatName val="0"/>
          <c:showSerName val="0"/>
          <c:showPercent val="0"/>
          <c:showBubbleSize val="0"/>
        </c:dLbls>
        <c:gapWidth val="219"/>
        <c:overlap val="-27"/>
        <c:axId val="370032520"/>
        <c:axId val="370032848"/>
      </c:barChart>
      <c:catAx>
        <c:axId val="37003252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Age in Years</a:t>
                </a:r>
              </a:p>
            </c:rich>
          </c:tx>
          <c:layout>
            <c:manualLayout>
              <c:xMode val="edge"/>
              <c:yMode val="edge"/>
              <c:x val="0.44159306173684815"/>
              <c:y val="0.9337498029341780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70032848"/>
        <c:crosses val="autoZero"/>
        <c:auto val="1"/>
        <c:lblAlgn val="ctr"/>
        <c:lblOffset val="100"/>
        <c:noMultiLvlLbl val="0"/>
      </c:catAx>
      <c:valAx>
        <c:axId val="370032848"/>
        <c:scaling>
          <c:orientation val="minMax"/>
        </c:scaling>
        <c:delete val="0"/>
        <c:axPos val="l"/>
        <c:majorGridlines>
          <c:spPr>
            <a:ln w="9525" cap="flat" cmpd="sng" algn="ctr">
              <a:solidFill>
                <a:schemeClr val="tx1">
                  <a:lumMod val="10000"/>
                  <a:lumOff val="9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Rate per 100,000 persons</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370032520"/>
        <c:crosses val="autoZero"/>
        <c:crossBetween val="between"/>
      </c:valAx>
      <c:spPr>
        <a:noFill/>
        <a:ln>
          <a:noFill/>
        </a:ln>
        <a:effectLst/>
      </c:spPr>
    </c:plotArea>
    <c:legend>
      <c:legendPos val="b"/>
      <c:layout>
        <c:manualLayout>
          <c:xMode val="edge"/>
          <c:yMode val="edge"/>
          <c:x val="0.83606605174570492"/>
          <c:y val="0.93257872939675468"/>
          <c:w val="0.15812155681523227"/>
          <c:h val="5.21352750426031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048963128913393E-2"/>
          <c:y val="6.3728482193431565E-2"/>
          <c:w val="0.9097346172152605"/>
          <c:h val="0.76248108925869895"/>
        </c:manualLayout>
      </c:layout>
      <c:lineChart>
        <c:grouping val="standard"/>
        <c:varyColors val="0"/>
        <c:ser>
          <c:idx val="0"/>
          <c:order val="0"/>
          <c:tx>
            <c:strRef>
              <c:f>Sheet1!$A$2</c:f>
              <c:strCache>
                <c:ptCount val="1"/>
                <c:pt idx="0">
                  <c:v>White, Non-Hispanic</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Sheet1!$D$2:$Z$2</c:f>
              <c:numCache>
                <c:formatCode>General</c:formatCode>
                <c:ptCount val="11"/>
                <c:pt idx="0">
                  <c:v>125</c:v>
                </c:pt>
                <c:pt idx="1">
                  <c:v>130</c:v>
                </c:pt>
                <c:pt idx="2">
                  <c:v>127</c:v>
                </c:pt>
                <c:pt idx="3">
                  <c:v>143</c:v>
                </c:pt>
                <c:pt idx="4">
                  <c:v>162</c:v>
                </c:pt>
                <c:pt idx="5">
                  <c:v>151</c:v>
                </c:pt>
                <c:pt idx="6">
                  <c:v>158</c:v>
                </c:pt>
                <c:pt idx="7">
                  <c:v>178</c:v>
                </c:pt>
                <c:pt idx="8">
                  <c:v>188</c:v>
                </c:pt>
                <c:pt idx="9">
                  <c:v>193</c:v>
                </c:pt>
                <c:pt idx="10">
                  <c:v>209</c:v>
                </c:pt>
              </c:numCache>
            </c:numRef>
          </c:val>
          <c:smooth val="0"/>
          <c:extLst>
            <c:ext xmlns:c16="http://schemas.microsoft.com/office/drawing/2014/chart" uri="{C3380CC4-5D6E-409C-BE32-E72D297353CC}">
              <c16:uniqueId val="{00000000-9731-460B-8E8F-802D2057B318}"/>
            </c:ext>
          </c:extLst>
        </c:ser>
        <c:ser>
          <c:idx val="1"/>
          <c:order val="1"/>
          <c:tx>
            <c:strRef>
              <c:f>Sheet1!$A$3</c:f>
              <c:strCache>
                <c:ptCount val="1"/>
                <c:pt idx="0">
                  <c:v>Black, Non-Hispanic</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Sheet1!$D$3:$Z$3</c:f>
              <c:numCache>
                <c:formatCode>General</c:formatCode>
                <c:ptCount val="11"/>
                <c:pt idx="0">
                  <c:v>1527</c:v>
                </c:pt>
                <c:pt idx="1">
                  <c:v>1631</c:v>
                </c:pt>
                <c:pt idx="2">
                  <c:v>1524</c:v>
                </c:pt>
                <c:pt idx="3">
                  <c:v>1611</c:v>
                </c:pt>
                <c:pt idx="4">
                  <c:v>1727</c:v>
                </c:pt>
                <c:pt idx="5">
                  <c:v>1619</c:v>
                </c:pt>
                <c:pt idx="6">
                  <c:v>1517</c:v>
                </c:pt>
                <c:pt idx="7">
                  <c:v>1587</c:v>
                </c:pt>
                <c:pt idx="8">
                  <c:v>1661</c:v>
                </c:pt>
                <c:pt idx="9">
                  <c:v>1825</c:v>
                </c:pt>
                <c:pt idx="10">
                  <c:v>2020</c:v>
                </c:pt>
              </c:numCache>
            </c:numRef>
          </c:val>
          <c:smooth val="0"/>
          <c:extLst>
            <c:ext xmlns:c16="http://schemas.microsoft.com/office/drawing/2014/chart" uri="{C3380CC4-5D6E-409C-BE32-E72D297353CC}">
              <c16:uniqueId val="{00000001-9731-460B-8E8F-802D2057B318}"/>
            </c:ext>
          </c:extLst>
        </c:ser>
        <c:ser>
          <c:idx val="2"/>
          <c:order val="2"/>
          <c:tx>
            <c:strRef>
              <c:f>Sheet1!$A$4</c:f>
              <c:strCache>
                <c:ptCount val="1"/>
                <c:pt idx="0">
                  <c:v>American Indian</c:v>
                </c:pt>
              </c:strCache>
            </c:strRef>
          </c:tx>
          <c:spPr>
            <a:ln w="19050" cap="rnd" cmpd="sng" algn="ctr">
              <a:solidFill>
                <a:schemeClr val="accent3">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Sheet1!$D$4:$Z$4</c:f>
              <c:numCache>
                <c:formatCode>General</c:formatCode>
                <c:ptCount val="11"/>
                <c:pt idx="0">
                  <c:v>653</c:v>
                </c:pt>
                <c:pt idx="1">
                  <c:v>730</c:v>
                </c:pt>
                <c:pt idx="2">
                  <c:v>649</c:v>
                </c:pt>
                <c:pt idx="3">
                  <c:v>590</c:v>
                </c:pt>
                <c:pt idx="4">
                  <c:v>706</c:v>
                </c:pt>
                <c:pt idx="5">
                  <c:v>744</c:v>
                </c:pt>
                <c:pt idx="6">
                  <c:v>703</c:v>
                </c:pt>
                <c:pt idx="7">
                  <c:v>780</c:v>
                </c:pt>
                <c:pt idx="8">
                  <c:v>830</c:v>
                </c:pt>
                <c:pt idx="9">
                  <c:v>943</c:v>
                </c:pt>
                <c:pt idx="10">
                  <c:v>1083</c:v>
                </c:pt>
              </c:numCache>
            </c:numRef>
          </c:val>
          <c:smooth val="0"/>
          <c:extLst>
            <c:ext xmlns:c16="http://schemas.microsoft.com/office/drawing/2014/chart" uri="{C3380CC4-5D6E-409C-BE32-E72D297353CC}">
              <c16:uniqueId val="{00000002-9731-460B-8E8F-802D2057B318}"/>
            </c:ext>
          </c:extLst>
        </c:ser>
        <c:ser>
          <c:idx val="4"/>
          <c:order val="3"/>
          <c:tx>
            <c:strRef>
              <c:f>Sheet1!$A$5</c:f>
              <c:strCache>
                <c:ptCount val="1"/>
                <c:pt idx="0">
                  <c:v>Asian/PI</c:v>
                </c:pt>
              </c:strCache>
            </c:strRef>
          </c:tx>
          <c:spPr>
            <a:ln w="19050" cap="rnd" cmpd="sng" algn="ctr">
              <a:solidFill>
                <a:schemeClr val="accent5">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Sheet1!$D$5:$Z$5</c:f>
              <c:numCache>
                <c:formatCode>General</c:formatCode>
                <c:ptCount val="11"/>
                <c:pt idx="0">
                  <c:v>265</c:v>
                </c:pt>
                <c:pt idx="1">
                  <c:v>293</c:v>
                </c:pt>
                <c:pt idx="2">
                  <c:v>263</c:v>
                </c:pt>
                <c:pt idx="3">
                  <c:v>284</c:v>
                </c:pt>
                <c:pt idx="4">
                  <c:v>313</c:v>
                </c:pt>
                <c:pt idx="5">
                  <c:v>284</c:v>
                </c:pt>
                <c:pt idx="6">
                  <c:v>289</c:v>
                </c:pt>
                <c:pt idx="7">
                  <c:v>312</c:v>
                </c:pt>
                <c:pt idx="8">
                  <c:v>334</c:v>
                </c:pt>
                <c:pt idx="9">
                  <c:v>342</c:v>
                </c:pt>
                <c:pt idx="10">
                  <c:v>391</c:v>
                </c:pt>
              </c:numCache>
            </c:numRef>
          </c:val>
          <c:smooth val="0"/>
          <c:extLst>
            <c:ext xmlns:c16="http://schemas.microsoft.com/office/drawing/2014/chart" uri="{C3380CC4-5D6E-409C-BE32-E72D297353CC}">
              <c16:uniqueId val="{00000003-9731-460B-8E8F-802D2057B318}"/>
            </c:ext>
          </c:extLst>
        </c:ser>
        <c:ser>
          <c:idx val="5"/>
          <c:order val="4"/>
          <c:tx>
            <c:strRef>
              <c:f>Sheet1!$A$6</c:f>
              <c:strCache>
                <c:ptCount val="1"/>
                <c:pt idx="0">
                  <c:v>Hispanic</c:v>
                </c:pt>
              </c:strCache>
            </c:strRef>
          </c:tx>
          <c:spPr>
            <a:ln w="19050" cap="rnd" cmpd="sng" algn="ctr">
              <a:solidFill>
                <a:schemeClr val="accent6">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Sheet1!$D$6:$Z$6</c:f>
              <c:numCache>
                <c:formatCode>General</c:formatCode>
                <c:ptCount val="11"/>
                <c:pt idx="0">
                  <c:v>424</c:v>
                </c:pt>
                <c:pt idx="1">
                  <c:v>458</c:v>
                </c:pt>
                <c:pt idx="2">
                  <c:v>383</c:v>
                </c:pt>
                <c:pt idx="3">
                  <c:v>405</c:v>
                </c:pt>
                <c:pt idx="4">
                  <c:v>434</c:v>
                </c:pt>
                <c:pt idx="5">
                  <c:v>376</c:v>
                </c:pt>
                <c:pt idx="6">
                  <c:v>379</c:v>
                </c:pt>
                <c:pt idx="7">
                  <c:v>440</c:v>
                </c:pt>
                <c:pt idx="8">
                  <c:v>507</c:v>
                </c:pt>
                <c:pt idx="9">
                  <c:v>522</c:v>
                </c:pt>
                <c:pt idx="10">
                  <c:v>649</c:v>
                </c:pt>
              </c:numCache>
            </c:numRef>
          </c:val>
          <c:smooth val="0"/>
          <c:extLst>
            <c:ext xmlns:c16="http://schemas.microsoft.com/office/drawing/2014/chart" uri="{C3380CC4-5D6E-409C-BE32-E72D297353CC}">
              <c16:uniqueId val="{00000004-9731-460B-8E8F-802D2057B318}"/>
            </c:ext>
          </c:extLst>
        </c:ser>
        <c:dLbls>
          <c:dLblPos val="ctr"/>
          <c:showLegendKey val="0"/>
          <c:showVal val="1"/>
          <c:showCatName val="0"/>
          <c:showSerName val="0"/>
          <c:showPercent val="0"/>
          <c:showBubbleSize val="0"/>
        </c:dLbls>
        <c:marker val="1"/>
        <c:smooth val="0"/>
        <c:axId val="248957112"/>
        <c:axId val="164439736"/>
      </c:lineChart>
      <c:catAx>
        <c:axId val="248957112"/>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Year</a:t>
                </a:r>
              </a:p>
            </c:rich>
          </c:tx>
          <c:layout>
            <c:manualLayout>
              <c:xMode val="edge"/>
              <c:yMode val="edge"/>
              <c:x val="0.50965250965250974"/>
              <c:y val="0.900151285930408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crossAx val="164439736"/>
        <c:crossesAt val="0"/>
        <c:auto val="1"/>
        <c:lblAlgn val="ctr"/>
        <c:lblOffset val="100"/>
        <c:tickLblSkip val="1"/>
        <c:tickMarkSkip val="1"/>
        <c:noMultiLvlLbl val="0"/>
      </c:catAx>
      <c:valAx>
        <c:axId val="164439736"/>
        <c:scaling>
          <c:orientation val="minMax"/>
        </c:scaling>
        <c:delete val="1"/>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Rate per 100,000 persons  </a:t>
                </a:r>
              </a:p>
            </c:rich>
          </c:tx>
          <c:layout>
            <c:manualLayout>
              <c:xMode val="edge"/>
              <c:yMode val="edge"/>
              <c:x val="4.5215586756474718E-2"/>
              <c:y val="0.34230313721797989"/>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2489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304140329173029E-2"/>
          <c:y val="0"/>
          <c:w val="0.93897256231770154"/>
          <c:h val="0.77302676114718005"/>
        </c:manualLayout>
      </c:layout>
      <c:lineChart>
        <c:grouping val="standard"/>
        <c:varyColors val="0"/>
        <c:ser>
          <c:idx val="0"/>
          <c:order val="0"/>
          <c:tx>
            <c:strRef>
              <c:f>Sheet1!$B$1</c:f>
              <c:strCache>
                <c:ptCount val="1"/>
                <c:pt idx="0">
                  <c:v>Gonorrhea</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General</c:formatCode>
                <c:ptCount val="11"/>
                <c:pt idx="0">
                  <c:v>67</c:v>
                </c:pt>
                <c:pt idx="1">
                  <c:v>58</c:v>
                </c:pt>
                <c:pt idx="2">
                  <c:v>44</c:v>
                </c:pt>
                <c:pt idx="3">
                  <c:v>41</c:v>
                </c:pt>
                <c:pt idx="4">
                  <c:v>43</c:v>
                </c:pt>
                <c:pt idx="5">
                  <c:v>58</c:v>
                </c:pt>
                <c:pt idx="6">
                  <c:v>73</c:v>
                </c:pt>
                <c:pt idx="7">
                  <c:v>77</c:v>
                </c:pt>
                <c:pt idx="8">
                  <c:v>77</c:v>
                </c:pt>
                <c:pt idx="9">
                  <c:v>96</c:v>
                </c:pt>
                <c:pt idx="10">
                  <c:v>123</c:v>
                </c:pt>
              </c:numCache>
            </c:numRef>
          </c:val>
          <c:smooth val="0"/>
          <c:extLst>
            <c:ext xmlns:c16="http://schemas.microsoft.com/office/drawing/2014/chart" uri="{C3380CC4-5D6E-409C-BE32-E72D297353CC}">
              <c16:uniqueId val="{00000000-D950-4D76-BEA0-DDBB30797734}"/>
            </c:ext>
          </c:extLst>
        </c:ser>
        <c:dLbls>
          <c:dLblPos val="ctr"/>
          <c:showLegendKey val="0"/>
          <c:showVal val="1"/>
          <c:showCatName val="0"/>
          <c:showSerName val="0"/>
          <c:showPercent val="0"/>
          <c:showBubbleSize val="0"/>
        </c:dLbls>
        <c:marker val="1"/>
        <c:smooth val="0"/>
        <c:axId val="810818064"/>
        <c:axId val="810814784"/>
      </c:lineChart>
      <c:catAx>
        <c:axId val="81081806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crossAx val="810814784"/>
        <c:crosses val="autoZero"/>
        <c:auto val="1"/>
        <c:lblAlgn val="ctr"/>
        <c:lblOffset val="100"/>
        <c:noMultiLvlLbl val="0"/>
      </c:catAx>
      <c:valAx>
        <c:axId val="810814784"/>
        <c:scaling>
          <c:orientation val="minMax"/>
        </c:scaling>
        <c:delete val="1"/>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Rate per 100,000</a:t>
                </a:r>
              </a:p>
              <a:p>
                <a:pPr>
                  <a:defRPr>
                    <a:solidFill>
                      <a:schemeClr val="tx1"/>
                    </a:solidFill>
                  </a:defRPr>
                </a:pPr>
                <a:endParaRPr lang="en-US">
                  <a:solidFill>
                    <a:schemeClr val="tx1"/>
                  </a:solidFill>
                </a:endParaRP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8108180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264631043257"/>
          <c:y val="5.7915057915057924E-2"/>
          <c:w val="0.87404580152671763"/>
          <c:h val="0.74517374517374535"/>
        </c:manualLayout>
      </c:layout>
      <c:barChart>
        <c:barDir val="col"/>
        <c:grouping val="clustered"/>
        <c:varyColors val="0"/>
        <c:ser>
          <c:idx val="0"/>
          <c:order val="0"/>
          <c:tx>
            <c:strRef>
              <c:f>Sheet1!$A$2</c:f>
              <c:strCache>
                <c:ptCount val="1"/>
                <c:pt idx="0">
                  <c:v>Males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10-14</c:v>
                </c:pt>
                <c:pt idx="1">
                  <c:v>15-19</c:v>
                </c:pt>
                <c:pt idx="2">
                  <c:v>20-24</c:v>
                </c:pt>
                <c:pt idx="3">
                  <c:v>25-29</c:v>
                </c:pt>
                <c:pt idx="4">
                  <c:v>30-39</c:v>
                </c:pt>
                <c:pt idx="5">
                  <c:v>40-44</c:v>
                </c:pt>
                <c:pt idx="6">
                  <c:v>45-49</c:v>
                </c:pt>
                <c:pt idx="7">
                  <c:v>50+</c:v>
                </c:pt>
              </c:strCache>
            </c:strRef>
          </c:cat>
          <c:val>
            <c:numRef>
              <c:f>Sheet1!$B$2:$I$2</c:f>
              <c:numCache>
                <c:formatCode>General</c:formatCode>
                <c:ptCount val="8"/>
                <c:pt idx="0">
                  <c:v>2</c:v>
                </c:pt>
                <c:pt idx="1">
                  <c:v>181</c:v>
                </c:pt>
                <c:pt idx="2">
                  <c:v>500</c:v>
                </c:pt>
                <c:pt idx="3">
                  <c:v>409</c:v>
                </c:pt>
                <c:pt idx="4">
                  <c:v>276</c:v>
                </c:pt>
                <c:pt idx="5">
                  <c:v>105</c:v>
                </c:pt>
                <c:pt idx="6">
                  <c:v>81</c:v>
                </c:pt>
                <c:pt idx="7">
                  <c:v>32</c:v>
                </c:pt>
              </c:numCache>
            </c:numRef>
          </c:val>
          <c:extLst>
            <c:ext xmlns:c16="http://schemas.microsoft.com/office/drawing/2014/chart" uri="{C3380CC4-5D6E-409C-BE32-E72D297353CC}">
              <c16:uniqueId val="{00000000-1307-4049-B843-40FB0B1C3CD8}"/>
            </c:ext>
          </c:extLst>
        </c:ser>
        <c:ser>
          <c:idx val="1"/>
          <c:order val="1"/>
          <c:tx>
            <c:strRef>
              <c:f>Sheet1!$A$3</c:f>
              <c:strCache>
                <c:ptCount val="1"/>
                <c:pt idx="0">
                  <c:v>Females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10-14</c:v>
                </c:pt>
                <c:pt idx="1">
                  <c:v>15-19</c:v>
                </c:pt>
                <c:pt idx="2">
                  <c:v>20-24</c:v>
                </c:pt>
                <c:pt idx="3">
                  <c:v>25-29</c:v>
                </c:pt>
                <c:pt idx="4">
                  <c:v>30-39</c:v>
                </c:pt>
                <c:pt idx="5">
                  <c:v>40-44</c:v>
                </c:pt>
                <c:pt idx="6">
                  <c:v>45-49</c:v>
                </c:pt>
                <c:pt idx="7">
                  <c:v>50+</c:v>
                </c:pt>
              </c:strCache>
            </c:strRef>
          </c:cat>
          <c:val>
            <c:numRef>
              <c:f>Sheet1!$B$3:$I$3</c:f>
              <c:numCache>
                <c:formatCode>General</c:formatCode>
                <c:ptCount val="8"/>
                <c:pt idx="0">
                  <c:v>16</c:v>
                </c:pt>
                <c:pt idx="1">
                  <c:v>459</c:v>
                </c:pt>
                <c:pt idx="2">
                  <c:v>478</c:v>
                </c:pt>
                <c:pt idx="3">
                  <c:v>314</c:v>
                </c:pt>
                <c:pt idx="4">
                  <c:v>155</c:v>
                </c:pt>
                <c:pt idx="5">
                  <c:v>48</c:v>
                </c:pt>
                <c:pt idx="6">
                  <c:v>17</c:v>
                </c:pt>
                <c:pt idx="7">
                  <c:v>4</c:v>
                </c:pt>
              </c:numCache>
            </c:numRef>
          </c:val>
          <c:extLst>
            <c:ext xmlns:c16="http://schemas.microsoft.com/office/drawing/2014/chart" uri="{C3380CC4-5D6E-409C-BE32-E72D297353CC}">
              <c16:uniqueId val="{00000001-1307-4049-B843-40FB0B1C3CD8}"/>
            </c:ext>
          </c:extLst>
        </c:ser>
        <c:dLbls>
          <c:dLblPos val="outEnd"/>
          <c:showLegendKey val="0"/>
          <c:showVal val="1"/>
          <c:showCatName val="0"/>
          <c:showSerName val="0"/>
          <c:showPercent val="0"/>
          <c:showBubbleSize val="0"/>
        </c:dLbls>
        <c:gapWidth val="219"/>
        <c:overlap val="-27"/>
        <c:axId val="255384592"/>
        <c:axId val="249587648"/>
      </c:barChart>
      <c:catAx>
        <c:axId val="25538459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Age in Years</a:t>
                </a:r>
              </a:p>
            </c:rich>
          </c:tx>
          <c:layout>
            <c:manualLayout>
              <c:xMode val="edge"/>
              <c:yMode val="edge"/>
              <c:x val="0.43793166479190099"/>
              <c:y val="0.89115668962384609"/>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249587648"/>
        <c:crosses val="autoZero"/>
        <c:auto val="1"/>
        <c:lblAlgn val="ctr"/>
        <c:lblOffset val="100"/>
        <c:tickLblSkip val="1"/>
        <c:tickMarkSkip val="1"/>
        <c:noMultiLvlLbl val="0"/>
      </c:catAx>
      <c:valAx>
        <c:axId val="249587648"/>
        <c:scaling>
          <c:orientation val="minMax"/>
        </c:scaling>
        <c:delete val="0"/>
        <c:axPos val="l"/>
        <c:majorGridlines>
          <c:spPr>
            <a:ln w="9525" cap="flat" cmpd="sng" algn="ctr">
              <a:solidFill>
                <a:schemeClr val="tx1">
                  <a:lumMod val="10000"/>
                  <a:lumOff val="9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Rate per 100,000 persons</a:t>
                </a:r>
              </a:p>
            </c:rich>
          </c:tx>
          <c:layout>
            <c:manualLayout>
              <c:xMode val="edge"/>
              <c:yMode val="edge"/>
              <c:x val="2.9955005624296961E-2"/>
              <c:y val="0.228259265626341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55384592"/>
        <c:crosses val="autoZero"/>
        <c:crossBetween val="between"/>
      </c:valAx>
      <c:spPr>
        <a:noFill/>
        <a:ln>
          <a:noFill/>
        </a:ln>
        <a:effectLst/>
      </c:spPr>
    </c:plotArea>
    <c:legend>
      <c:legendPos val="b"/>
      <c:layout>
        <c:manualLayout>
          <c:xMode val="edge"/>
          <c:yMode val="edge"/>
          <c:x val="0.41276071763531297"/>
          <c:y val="0.94653221199077253"/>
          <c:w val="0.12617510405366272"/>
          <c:h val="5.34677880092274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349907104308591E-2"/>
          <c:y val="6.3582708253844461E-2"/>
          <c:w val="0.89585596744227181"/>
          <c:h val="0.76248108925869895"/>
        </c:manualLayout>
      </c:layout>
      <c:lineChart>
        <c:grouping val="standard"/>
        <c:varyColors val="0"/>
        <c:ser>
          <c:idx val="0"/>
          <c:order val="0"/>
          <c:tx>
            <c:strRef>
              <c:f>Sheet1!$A$2</c:f>
              <c:strCache>
                <c:ptCount val="1"/>
                <c:pt idx="0">
                  <c:v>White, Non-Hispanic</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Sheet1!$D$2:$Z$2</c:f>
              <c:numCache>
                <c:formatCode>General</c:formatCode>
                <c:ptCount val="11"/>
                <c:pt idx="0">
                  <c:v>22</c:v>
                </c:pt>
                <c:pt idx="1">
                  <c:v>19</c:v>
                </c:pt>
                <c:pt idx="2">
                  <c:v>15</c:v>
                </c:pt>
                <c:pt idx="3">
                  <c:v>15</c:v>
                </c:pt>
                <c:pt idx="4">
                  <c:v>16</c:v>
                </c:pt>
                <c:pt idx="5">
                  <c:v>19</c:v>
                </c:pt>
                <c:pt idx="6">
                  <c:v>23</c:v>
                </c:pt>
                <c:pt idx="7">
                  <c:v>31</c:v>
                </c:pt>
                <c:pt idx="8">
                  <c:v>33</c:v>
                </c:pt>
                <c:pt idx="9">
                  <c:v>37</c:v>
                </c:pt>
                <c:pt idx="10">
                  <c:v>44</c:v>
                </c:pt>
              </c:numCache>
            </c:numRef>
          </c:val>
          <c:smooth val="0"/>
          <c:extLst>
            <c:ext xmlns:c16="http://schemas.microsoft.com/office/drawing/2014/chart" uri="{C3380CC4-5D6E-409C-BE32-E72D297353CC}">
              <c16:uniqueId val="{00000000-CAC6-4F78-8AD3-6A15AF9979E9}"/>
            </c:ext>
          </c:extLst>
        </c:ser>
        <c:ser>
          <c:idx val="1"/>
          <c:order val="1"/>
          <c:tx>
            <c:strRef>
              <c:f>Sheet1!$A$3</c:f>
              <c:strCache>
                <c:ptCount val="1"/>
                <c:pt idx="0">
                  <c:v>Black, Non-Hispanic</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Sheet1!$D$3:$Z$3</c:f>
              <c:numCache>
                <c:formatCode>General</c:formatCode>
                <c:ptCount val="11"/>
                <c:pt idx="0">
                  <c:v>690</c:v>
                </c:pt>
                <c:pt idx="1">
                  <c:v>591</c:v>
                </c:pt>
                <c:pt idx="2">
                  <c:v>406</c:v>
                </c:pt>
                <c:pt idx="3">
                  <c:v>376</c:v>
                </c:pt>
                <c:pt idx="4">
                  <c:v>410</c:v>
                </c:pt>
                <c:pt idx="5">
                  <c:v>488</c:v>
                </c:pt>
                <c:pt idx="6">
                  <c:v>611</c:v>
                </c:pt>
                <c:pt idx="7">
                  <c:v>543</c:v>
                </c:pt>
                <c:pt idx="8">
                  <c:v>518</c:v>
                </c:pt>
                <c:pt idx="9">
                  <c:v>657</c:v>
                </c:pt>
                <c:pt idx="10">
                  <c:v>875</c:v>
                </c:pt>
              </c:numCache>
            </c:numRef>
          </c:val>
          <c:smooth val="0"/>
          <c:extLst>
            <c:ext xmlns:c16="http://schemas.microsoft.com/office/drawing/2014/chart" uri="{C3380CC4-5D6E-409C-BE32-E72D297353CC}">
              <c16:uniqueId val="{00000001-CAC6-4F78-8AD3-6A15AF9979E9}"/>
            </c:ext>
          </c:extLst>
        </c:ser>
        <c:ser>
          <c:idx val="2"/>
          <c:order val="2"/>
          <c:tx>
            <c:strRef>
              <c:f>Sheet1!$A$4</c:f>
              <c:strCache>
                <c:ptCount val="1"/>
                <c:pt idx="0">
                  <c:v>American Indian</c:v>
                </c:pt>
              </c:strCache>
            </c:strRef>
          </c:tx>
          <c:spPr>
            <a:ln w="19050" cap="rnd" cmpd="sng" algn="ctr">
              <a:solidFill>
                <a:schemeClr val="accent4"/>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Sheet1!$D$4:$Z$4</c:f>
              <c:numCache>
                <c:formatCode>General</c:formatCode>
                <c:ptCount val="11"/>
                <c:pt idx="0">
                  <c:v>132</c:v>
                </c:pt>
                <c:pt idx="1">
                  <c:v>102</c:v>
                </c:pt>
                <c:pt idx="2">
                  <c:v>98</c:v>
                </c:pt>
                <c:pt idx="3">
                  <c:v>70</c:v>
                </c:pt>
                <c:pt idx="4">
                  <c:v>94</c:v>
                </c:pt>
                <c:pt idx="5">
                  <c:v>152</c:v>
                </c:pt>
                <c:pt idx="6">
                  <c:v>165</c:v>
                </c:pt>
                <c:pt idx="7">
                  <c:v>217</c:v>
                </c:pt>
                <c:pt idx="8">
                  <c:v>218</c:v>
                </c:pt>
                <c:pt idx="9">
                  <c:v>321</c:v>
                </c:pt>
                <c:pt idx="10">
                  <c:v>563</c:v>
                </c:pt>
              </c:numCache>
            </c:numRef>
          </c:val>
          <c:smooth val="0"/>
          <c:extLst>
            <c:ext xmlns:c16="http://schemas.microsoft.com/office/drawing/2014/chart" uri="{C3380CC4-5D6E-409C-BE32-E72D297353CC}">
              <c16:uniqueId val="{00000002-CAC6-4F78-8AD3-6A15AF9979E9}"/>
            </c:ext>
          </c:extLst>
        </c:ser>
        <c:ser>
          <c:idx val="4"/>
          <c:order val="3"/>
          <c:tx>
            <c:strRef>
              <c:f>Sheet1!$A$5</c:f>
              <c:strCache>
                <c:ptCount val="1"/>
                <c:pt idx="0">
                  <c:v>Asian/PI</c:v>
                </c:pt>
              </c:strCache>
            </c:strRef>
          </c:tx>
          <c:spPr>
            <a:ln w="19050" cap="rnd" cmpd="sng" algn="ctr">
              <a:solidFill>
                <a:schemeClr val="accent5">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Sheet1!$D$5:$Z$5</c:f>
              <c:numCache>
                <c:formatCode>General</c:formatCode>
                <c:ptCount val="11"/>
                <c:pt idx="0">
                  <c:v>16</c:v>
                </c:pt>
                <c:pt idx="1">
                  <c:v>24</c:v>
                </c:pt>
                <c:pt idx="2">
                  <c:v>13</c:v>
                </c:pt>
                <c:pt idx="3">
                  <c:v>13</c:v>
                </c:pt>
                <c:pt idx="4">
                  <c:v>15</c:v>
                </c:pt>
                <c:pt idx="5">
                  <c:v>27</c:v>
                </c:pt>
                <c:pt idx="6">
                  <c:v>32</c:v>
                </c:pt>
                <c:pt idx="7">
                  <c:v>39</c:v>
                </c:pt>
                <c:pt idx="8">
                  <c:v>44</c:v>
                </c:pt>
                <c:pt idx="9">
                  <c:v>63</c:v>
                </c:pt>
                <c:pt idx="10">
                  <c:v>90</c:v>
                </c:pt>
              </c:numCache>
            </c:numRef>
          </c:val>
          <c:smooth val="0"/>
          <c:extLst>
            <c:ext xmlns:c16="http://schemas.microsoft.com/office/drawing/2014/chart" uri="{C3380CC4-5D6E-409C-BE32-E72D297353CC}">
              <c16:uniqueId val="{00000003-CAC6-4F78-8AD3-6A15AF9979E9}"/>
            </c:ext>
          </c:extLst>
        </c:ser>
        <c:ser>
          <c:idx val="5"/>
          <c:order val="4"/>
          <c:tx>
            <c:strRef>
              <c:f>Sheet1!$A$6</c:f>
              <c:strCache>
                <c:ptCount val="1"/>
                <c:pt idx="0">
                  <c:v>Hispanic*</c:v>
                </c:pt>
              </c:strCache>
            </c:strRef>
          </c:tx>
          <c:spPr>
            <a:ln w="19050" cap="rnd" cmpd="sng" algn="ctr">
              <a:solidFill>
                <a:schemeClr val="accent6">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Sheet1!$D$1:$Z$1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Sheet1!$D$6:$Z$6</c:f>
              <c:numCache>
                <c:formatCode>General</c:formatCode>
                <c:ptCount val="11"/>
                <c:pt idx="0">
                  <c:v>67</c:v>
                </c:pt>
                <c:pt idx="1">
                  <c:v>47</c:v>
                </c:pt>
                <c:pt idx="2">
                  <c:v>34</c:v>
                </c:pt>
                <c:pt idx="3">
                  <c:v>30</c:v>
                </c:pt>
                <c:pt idx="4">
                  <c:v>37</c:v>
                </c:pt>
                <c:pt idx="5">
                  <c:v>35</c:v>
                </c:pt>
                <c:pt idx="6">
                  <c:v>53</c:v>
                </c:pt>
                <c:pt idx="7">
                  <c:v>75</c:v>
                </c:pt>
                <c:pt idx="8">
                  <c:v>81</c:v>
                </c:pt>
                <c:pt idx="9">
                  <c:v>103</c:v>
                </c:pt>
                <c:pt idx="10">
                  <c:v>135</c:v>
                </c:pt>
              </c:numCache>
            </c:numRef>
          </c:val>
          <c:smooth val="0"/>
          <c:extLst>
            <c:ext xmlns:c16="http://schemas.microsoft.com/office/drawing/2014/chart" uri="{C3380CC4-5D6E-409C-BE32-E72D297353CC}">
              <c16:uniqueId val="{00000004-CAC6-4F78-8AD3-6A15AF9979E9}"/>
            </c:ext>
          </c:extLst>
        </c:ser>
        <c:dLbls>
          <c:dLblPos val="ctr"/>
          <c:showLegendKey val="0"/>
          <c:showVal val="1"/>
          <c:showCatName val="0"/>
          <c:showSerName val="0"/>
          <c:showPercent val="0"/>
          <c:showBubbleSize val="0"/>
        </c:dLbls>
        <c:marker val="1"/>
        <c:smooth val="0"/>
        <c:axId val="249585296"/>
        <c:axId val="404496384"/>
      </c:lineChart>
      <c:catAx>
        <c:axId val="249585296"/>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Year</a:t>
                </a:r>
              </a:p>
            </c:rich>
          </c:tx>
          <c:layout>
            <c:manualLayout>
              <c:xMode val="edge"/>
              <c:yMode val="edge"/>
              <c:x val="0.50868725868725873"/>
              <c:y val="0.9001512859304083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crossAx val="404496384"/>
        <c:crossesAt val="0"/>
        <c:auto val="1"/>
        <c:lblAlgn val="ctr"/>
        <c:lblOffset val="100"/>
        <c:tickLblSkip val="1"/>
        <c:tickMarkSkip val="1"/>
        <c:noMultiLvlLbl val="0"/>
      </c:catAx>
      <c:valAx>
        <c:axId val="404496384"/>
        <c:scaling>
          <c:orientation val="minMax"/>
          <c:max val="1200"/>
          <c:min val="0"/>
        </c:scaling>
        <c:delete val="1"/>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Rate per 100,000 persons  </a:t>
                </a:r>
              </a:p>
            </c:rich>
          </c:tx>
          <c:layout>
            <c:manualLayout>
              <c:xMode val="edge"/>
              <c:yMode val="edge"/>
              <c:x val="2.4131274131274135E-2"/>
              <c:y val="0.26323751891074126"/>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249585296"/>
        <c:crosses val="autoZero"/>
        <c:crossBetween val="between"/>
        <c:majorUnit val="200"/>
        <c:minorUnit val="100"/>
      </c:valAx>
      <c:spPr>
        <a:noFill/>
        <a:ln>
          <a:noFill/>
        </a:ln>
        <a:effectLst/>
      </c:spPr>
    </c:plotArea>
    <c:legend>
      <c:legendPos val="b"/>
      <c:layout>
        <c:manualLayout>
          <c:xMode val="edge"/>
          <c:yMode val="edge"/>
          <c:x val="0.12592862514376715"/>
          <c:y val="1.498853064242173E-2"/>
          <c:w val="0.80432252499336454"/>
          <c:h val="5.188953398409883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1480206540446"/>
          <c:y val="0.17647058823529413"/>
          <c:w val="0.70223752151462981"/>
          <c:h val="0.70588235294117652"/>
        </c:manualLayout>
      </c:layout>
      <c:pieChart>
        <c:varyColors val="1"/>
        <c:ser>
          <c:idx val="0"/>
          <c:order val="0"/>
          <c:tx>
            <c:strRef>
              <c:f>Sheet1!$A$2</c:f>
              <c:strCache>
                <c:ptCount val="1"/>
              </c:strCache>
            </c:strRef>
          </c:tx>
          <c:dPt>
            <c:idx val="0"/>
            <c:bubble3D val="0"/>
            <c:extLst>
              <c:ext xmlns:c16="http://schemas.microsoft.com/office/drawing/2014/chart" uri="{C3380CC4-5D6E-409C-BE32-E72D297353CC}">
                <c16:uniqueId val="{00000000-7C07-4671-9E54-E338E0A3C7C2}"/>
              </c:ext>
            </c:extLst>
          </c:dPt>
          <c:dPt>
            <c:idx val="1"/>
            <c:bubble3D val="0"/>
            <c:extLst>
              <c:ext xmlns:c16="http://schemas.microsoft.com/office/drawing/2014/chart" uri="{C3380CC4-5D6E-409C-BE32-E72D297353CC}">
                <c16:uniqueId val="{00000001-7C07-4671-9E54-E338E0A3C7C2}"/>
              </c:ext>
            </c:extLst>
          </c:dPt>
          <c:dPt>
            <c:idx val="2"/>
            <c:bubble3D val="0"/>
            <c:extLst>
              <c:ext xmlns:c16="http://schemas.microsoft.com/office/drawing/2014/chart" uri="{C3380CC4-5D6E-409C-BE32-E72D297353CC}">
                <c16:uniqueId val="{00000002-7C07-4671-9E54-E338E0A3C7C2}"/>
              </c:ext>
            </c:extLst>
          </c:dPt>
          <c:dPt>
            <c:idx val="3"/>
            <c:bubble3D val="0"/>
            <c:extLst>
              <c:ext xmlns:c16="http://schemas.microsoft.com/office/drawing/2014/chart" uri="{C3380CC4-5D6E-409C-BE32-E72D297353CC}">
                <c16:uniqueId val="{00000003-7C07-4671-9E54-E338E0A3C7C2}"/>
              </c:ext>
            </c:extLst>
          </c:dPt>
          <c:dPt>
            <c:idx val="4"/>
            <c:bubble3D val="0"/>
            <c:extLst>
              <c:ext xmlns:c16="http://schemas.microsoft.com/office/drawing/2014/chart" uri="{C3380CC4-5D6E-409C-BE32-E72D297353CC}">
                <c16:uniqueId val="{00000004-7C07-4671-9E54-E338E0A3C7C2}"/>
              </c:ext>
            </c:extLst>
          </c:dPt>
          <c:dLbls>
            <c:dLbl>
              <c:idx val="0"/>
              <c:layout>
                <c:manualLayout>
                  <c:x val="-7.261647451661668E-2"/>
                  <c:y val="-1.4238728110233727E-4"/>
                </c:manualLayout>
              </c:layout>
              <c:tx>
                <c:rich>
                  <a:bodyPr/>
                  <a:lstStyle/>
                  <a:p>
                    <a:r>
                      <a:rPr lang="en-US" sz="1600" dirty="0"/>
                      <a:t>&lt;15 yrs
20%</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7C07-4671-9E54-E338E0A3C7C2}"/>
                </c:ext>
              </c:extLst>
            </c:dLbl>
            <c:dLbl>
              <c:idx val="1"/>
              <c:layout>
                <c:manualLayout>
                  <c:x val="0"/>
                  <c:y val="0.12512493060043919"/>
                </c:manualLayout>
              </c:layout>
              <c:tx>
                <c:rich>
                  <a:bodyPr/>
                  <a:lstStyle/>
                  <a:p>
                    <a:r>
                      <a:rPr lang="en-US" sz="1600" dirty="0"/>
                      <a:t>15-24 yrs
14%</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C07-4671-9E54-E338E0A3C7C2}"/>
                </c:ext>
              </c:extLst>
            </c:dLbl>
            <c:dLbl>
              <c:idx val="2"/>
              <c:layout>
                <c:manualLayout>
                  <c:x val="3.7481668659612392E-3"/>
                  <c:y val="-1.0652391183652937E-2"/>
                </c:manualLayout>
              </c:layout>
              <c:tx>
                <c:rich>
                  <a:bodyPr/>
                  <a:lstStyle/>
                  <a:p>
                    <a:r>
                      <a:rPr lang="en-US" sz="1600" dirty="0"/>
                      <a:t>25-34 yrs
13%</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7C07-4671-9E54-E338E0A3C7C2}"/>
                </c:ext>
              </c:extLst>
            </c:dLbl>
            <c:dLbl>
              <c:idx val="3"/>
              <c:layout>
                <c:manualLayout>
                  <c:x val="-6.2727477833179057E-2"/>
                  <c:y val="-9.4852711179132992E-2"/>
                </c:manualLayout>
              </c:layout>
              <c:tx>
                <c:rich>
                  <a:bodyPr/>
                  <a:lstStyle/>
                  <a:p>
                    <a:r>
                      <a:rPr lang="en-US" sz="1600" dirty="0"/>
                      <a:t>35+ yrs
53%</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C07-4671-9E54-E338E0A3C7C2}"/>
                </c:ext>
              </c:extLst>
            </c:dLbl>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Sheet1!$B$1:$E$1</c:f>
              <c:strCache>
                <c:ptCount val="4"/>
                <c:pt idx="0">
                  <c:v>&lt;15 yrs</c:v>
                </c:pt>
                <c:pt idx="1">
                  <c:v>15-24 yrs</c:v>
                </c:pt>
                <c:pt idx="2">
                  <c:v>25-34 yrs</c:v>
                </c:pt>
                <c:pt idx="3">
                  <c:v>35+ yrs</c:v>
                </c:pt>
              </c:strCache>
            </c:strRef>
          </c:cat>
          <c:val>
            <c:numRef>
              <c:f>Sheet1!$B$2:$E$2</c:f>
              <c:numCache>
                <c:formatCode>General</c:formatCode>
                <c:ptCount val="4"/>
                <c:pt idx="0">
                  <c:v>1063382</c:v>
                </c:pt>
                <c:pt idx="1">
                  <c:v>723480</c:v>
                </c:pt>
                <c:pt idx="2">
                  <c:v>715586</c:v>
                </c:pt>
                <c:pt idx="3">
                  <c:v>2801477</c:v>
                </c:pt>
              </c:numCache>
            </c:numRef>
          </c:val>
          <c:extLst>
            <c:ext xmlns:c16="http://schemas.microsoft.com/office/drawing/2014/chart" uri="{C3380CC4-5D6E-409C-BE32-E72D297353CC}">
              <c16:uniqueId val="{00000005-7C07-4671-9E54-E338E0A3C7C2}"/>
            </c:ext>
          </c:extLst>
        </c:ser>
        <c:ser>
          <c:idx val="1"/>
          <c:order val="1"/>
          <c:tx>
            <c:strRef>
              <c:f>Sheet1!$A$3</c:f>
              <c:strCache>
                <c:ptCount val="1"/>
              </c:strCache>
            </c:strRef>
          </c:tx>
          <c:dPt>
            <c:idx val="0"/>
            <c:bubble3D val="0"/>
            <c:extLst>
              <c:ext xmlns:c16="http://schemas.microsoft.com/office/drawing/2014/chart" uri="{C3380CC4-5D6E-409C-BE32-E72D297353CC}">
                <c16:uniqueId val="{00000006-7C07-4671-9E54-E338E0A3C7C2}"/>
              </c:ext>
            </c:extLst>
          </c:dPt>
          <c:dPt>
            <c:idx val="1"/>
            <c:bubble3D val="0"/>
            <c:extLst>
              <c:ext xmlns:c16="http://schemas.microsoft.com/office/drawing/2014/chart" uri="{C3380CC4-5D6E-409C-BE32-E72D297353CC}">
                <c16:uniqueId val="{00000007-7C07-4671-9E54-E338E0A3C7C2}"/>
              </c:ext>
            </c:extLst>
          </c:dPt>
          <c:dPt>
            <c:idx val="2"/>
            <c:bubble3D val="0"/>
            <c:extLst>
              <c:ext xmlns:c16="http://schemas.microsoft.com/office/drawing/2014/chart" uri="{C3380CC4-5D6E-409C-BE32-E72D297353CC}">
                <c16:uniqueId val="{00000008-7C07-4671-9E54-E338E0A3C7C2}"/>
              </c:ext>
            </c:extLst>
          </c:dPt>
          <c:dPt>
            <c:idx val="3"/>
            <c:bubble3D val="0"/>
            <c:extLst>
              <c:ext xmlns:c16="http://schemas.microsoft.com/office/drawing/2014/chart" uri="{C3380CC4-5D6E-409C-BE32-E72D297353CC}">
                <c16:uniqueId val="{00000009-7C07-4671-9E54-E338E0A3C7C2}"/>
              </c:ext>
            </c:extLst>
          </c:dPt>
          <c:dLbls>
            <c:numFmt formatCode="0%" sourceLinked="0"/>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&lt;15 yrs</c:v>
                </c:pt>
                <c:pt idx="1">
                  <c:v>15-24 yrs</c:v>
                </c:pt>
                <c:pt idx="2">
                  <c:v>25-34 yrs</c:v>
                </c:pt>
                <c:pt idx="3">
                  <c:v>35+ yrs</c:v>
                </c:pt>
              </c:strCache>
            </c:strRef>
          </c:cat>
          <c:val>
            <c:numRef>
              <c:f>Sheet1!$B$3:$E$3</c:f>
              <c:numCache>
                <c:formatCode>General</c:formatCode>
                <c:ptCount val="4"/>
              </c:numCache>
            </c:numRef>
          </c:val>
          <c:extLst>
            <c:ext xmlns:c16="http://schemas.microsoft.com/office/drawing/2014/chart" uri="{C3380CC4-5D6E-409C-BE32-E72D297353CC}">
              <c16:uniqueId val="{0000000A-7C07-4671-9E54-E338E0A3C7C2}"/>
            </c:ext>
          </c:extLst>
        </c:ser>
        <c:dLbls>
          <c:showLegendKey val="0"/>
          <c:showVal val="0"/>
          <c:showCatName val="1"/>
          <c:showSerName val="0"/>
          <c:showPercent val="1"/>
          <c:showBubbleSize val="0"/>
          <c:showLeaderLines val="1"/>
        </c:dLbls>
        <c:firstSliceAng val="160"/>
      </c:pieChart>
    </c:plotArea>
    <c:plotVisOnly val="1"/>
    <c:dispBlanksAs val="zero"/>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93653516295026"/>
          <c:y val="0.17534722222222224"/>
          <c:w val="0.70154373927958824"/>
          <c:h val="0.71006944444444442"/>
        </c:manualLayout>
      </c:layout>
      <c:pieChart>
        <c:varyColors val="1"/>
        <c:ser>
          <c:idx val="0"/>
          <c:order val="0"/>
          <c:tx>
            <c:strRef>
              <c:f>Sheet1!$A$2</c:f>
              <c:strCache>
                <c:ptCount val="1"/>
              </c:strCache>
            </c:strRef>
          </c:tx>
          <c:dPt>
            <c:idx val="0"/>
            <c:bubble3D val="0"/>
            <c:extLst>
              <c:ext xmlns:c16="http://schemas.microsoft.com/office/drawing/2014/chart" uri="{C3380CC4-5D6E-409C-BE32-E72D297353CC}">
                <c16:uniqueId val="{00000000-3522-4508-998D-47F217F2972A}"/>
              </c:ext>
            </c:extLst>
          </c:dPt>
          <c:dPt>
            <c:idx val="1"/>
            <c:bubble3D val="0"/>
            <c:extLst>
              <c:ext xmlns:c16="http://schemas.microsoft.com/office/drawing/2014/chart" uri="{C3380CC4-5D6E-409C-BE32-E72D297353CC}">
                <c16:uniqueId val="{00000001-3522-4508-998D-47F217F2972A}"/>
              </c:ext>
            </c:extLst>
          </c:dPt>
          <c:dPt>
            <c:idx val="2"/>
            <c:bubble3D val="0"/>
            <c:extLst>
              <c:ext xmlns:c16="http://schemas.microsoft.com/office/drawing/2014/chart" uri="{C3380CC4-5D6E-409C-BE32-E72D297353CC}">
                <c16:uniqueId val="{00000002-3522-4508-998D-47F217F2972A}"/>
              </c:ext>
            </c:extLst>
          </c:dPt>
          <c:dPt>
            <c:idx val="3"/>
            <c:bubble3D val="0"/>
            <c:extLst>
              <c:ext xmlns:c16="http://schemas.microsoft.com/office/drawing/2014/chart" uri="{C3380CC4-5D6E-409C-BE32-E72D297353CC}">
                <c16:uniqueId val="{00000003-3522-4508-998D-47F217F2972A}"/>
              </c:ext>
            </c:extLst>
          </c:dPt>
          <c:dPt>
            <c:idx val="4"/>
            <c:bubble3D val="0"/>
            <c:extLst>
              <c:ext xmlns:c16="http://schemas.microsoft.com/office/drawing/2014/chart" uri="{C3380CC4-5D6E-409C-BE32-E72D297353CC}">
                <c16:uniqueId val="{00000004-3522-4508-998D-47F217F2972A}"/>
              </c:ext>
            </c:extLst>
          </c:dPt>
          <c:dLbls>
            <c:dLbl>
              <c:idx val="0"/>
              <c:layout>
                <c:manualLayout>
                  <c:x val="-0.12893982808022922"/>
                  <c:y val="0.20952937700210766"/>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3522-4508-998D-47F217F2972A}"/>
                </c:ext>
              </c:extLst>
            </c:dLbl>
            <c:dLbl>
              <c:idx val="1"/>
              <c:layout>
                <c:manualLayout>
                  <c:x val="-2.4206168355030106E-2"/>
                  <c:y val="-6.4880758056215411E-3"/>
                </c:manualLayout>
              </c:layout>
              <c:spPr/>
              <c:txPr>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3522-4508-998D-47F217F2972A}"/>
                </c:ext>
              </c:extLst>
            </c:dLbl>
            <c:dLbl>
              <c:idx val="2"/>
              <c:layout>
                <c:manualLayout>
                  <c:x val="0.19150215463754711"/>
                  <c:y val="1.804536663813605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3522-4508-998D-47F217F2972A}"/>
                </c:ext>
              </c:extLst>
            </c:dLbl>
            <c:dLbl>
              <c:idx val="3"/>
              <c:layout>
                <c:manualLayout>
                  <c:x val="-4.6476998398133377E-4"/>
                  <c:y val="-7.283895406176238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3522-4508-998D-47F217F2972A}"/>
                </c:ext>
              </c:extLst>
            </c:dLbl>
            <c:dLbl>
              <c:idx val="4"/>
              <c:layout>
                <c:manualLayout>
                  <c:x val="0"/>
                  <c:y val="3.395127894534071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3522-4508-998D-47F217F2972A}"/>
                </c:ext>
              </c:extLst>
            </c:dLbl>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&lt;15 yrs</c:v>
                </c:pt>
                <c:pt idx="1">
                  <c:v>15-24 yrs</c:v>
                </c:pt>
                <c:pt idx="2">
                  <c:v>25-29 yrs</c:v>
                </c:pt>
                <c:pt idx="3">
                  <c:v>30-44 yrs</c:v>
                </c:pt>
                <c:pt idx="4">
                  <c:v>45+ yrs</c:v>
                </c:pt>
              </c:strCache>
            </c:strRef>
          </c:cat>
          <c:val>
            <c:numRef>
              <c:f>Sheet1!$B$2:$F$2</c:f>
              <c:numCache>
                <c:formatCode>General</c:formatCode>
                <c:ptCount val="5"/>
                <c:pt idx="0">
                  <c:v>148</c:v>
                </c:pt>
                <c:pt idx="1">
                  <c:v>14534</c:v>
                </c:pt>
                <c:pt idx="2">
                  <c:v>4401</c:v>
                </c:pt>
                <c:pt idx="3">
                  <c:v>3733</c:v>
                </c:pt>
                <c:pt idx="4">
                  <c:v>712</c:v>
                </c:pt>
              </c:numCache>
            </c:numRef>
          </c:val>
          <c:extLst>
            <c:ext xmlns:c16="http://schemas.microsoft.com/office/drawing/2014/chart" uri="{C3380CC4-5D6E-409C-BE32-E72D297353CC}">
              <c16:uniqueId val="{00000005-3522-4508-998D-47F217F2972A}"/>
            </c:ext>
          </c:extLst>
        </c:ser>
        <c:ser>
          <c:idx val="1"/>
          <c:order val="1"/>
          <c:tx>
            <c:strRef>
              <c:f>Sheet1!$A$3</c:f>
              <c:strCache>
                <c:ptCount val="1"/>
              </c:strCache>
            </c:strRef>
          </c:tx>
          <c:dPt>
            <c:idx val="0"/>
            <c:bubble3D val="0"/>
            <c:extLst>
              <c:ext xmlns:c16="http://schemas.microsoft.com/office/drawing/2014/chart" uri="{C3380CC4-5D6E-409C-BE32-E72D297353CC}">
                <c16:uniqueId val="{00000006-3522-4508-998D-47F217F2972A}"/>
              </c:ext>
            </c:extLst>
          </c:dPt>
          <c:dPt>
            <c:idx val="1"/>
            <c:bubble3D val="0"/>
            <c:extLst>
              <c:ext xmlns:c16="http://schemas.microsoft.com/office/drawing/2014/chart" uri="{C3380CC4-5D6E-409C-BE32-E72D297353CC}">
                <c16:uniqueId val="{00000007-3522-4508-998D-47F217F2972A}"/>
              </c:ext>
            </c:extLst>
          </c:dPt>
          <c:dPt>
            <c:idx val="2"/>
            <c:bubble3D val="0"/>
            <c:extLst>
              <c:ext xmlns:c16="http://schemas.microsoft.com/office/drawing/2014/chart" uri="{C3380CC4-5D6E-409C-BE32-E72D297353CC}">
                <c16:uniqueId val="{00000008-3522-4508-998D-47F217F2972A}"/>
              </c:ext>
            </c:extLst>
          </c:dPt>
          <c:dPt>
            <c:idx val="3"/>
            <c:bubble3D val="0"/>
            <c:extLst>
              <c:ext xmlns:c16="http://schemas.microsoft.com/office/drawing/2014/chart" uri="{C3380CC4-5D6E-409C-BE32-E72D297353CC}">
                <c16:uniqueId val="{00000009-3522-4508-998D-47F217F2972A}"/>
              </c:ext>
            </c:extLst>
          </c:dPt>
          <c:dPt>
            <c:idx val="4"/>
            <c:bubble3D val="0"/>
            <c:extLst>
              <c:ext xmlns:c16="http://schemas.microsoft.com/office/drawing/2014/chart" uri="{C3380CC4-5D6E-409C-BE32-E72D297353CC}">
                <c16:uniqueId val="{0000000A-3522-4508-998D-47F217F2972A}"/>
              </c:ext>
            </c:extLst>
          </c:dPt>
          <c:dLbls>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&lt;15 yrs</c:v>
                </c:pt>
                <c:pt idx="1">
                  <c:v>15-24 yrs</c:v>
                </c:pt>
                <c:pt idx="2">
                  <c:v>25-29 yrs</c:v>
                </c:pt>
                <c:pt idx="3">
                  <c:v>30-44 yrs</c:v>
                </c:pt>
                <c:pt idx="4">
                  <c:v>45+ yrs</c:v>
                </c:pt>
              </c:strCache>
            </c:strRef>
          </c:cat>
          <c:val>
            <c:numRef>
              <c:f>Sheet1!$B$3:$F$3</c:f>
              <c:numCache>
                <c:formatCode>General</c:formatCode>
                <c:ptCount val="5"/>
              </c:numCache>
            </c:numRef>
          </c:val>
          <c:extLst>
            <c:ext xmlns:c16="http://schemas.microsoft.com/office/drawing/2014/chart" uri="{C3380CC4-5D6E-409C-BE32-E72D297353CC}">
              <c16:uniqueId val="{0000000B-3522-4508-998D-47F217F2972A}"/>
            </c:ext>
          </c:extLst>
        </c:ser>
        <c:dLbls>
          <c:showLegendKey val="0"/>
          <c:showVal val="0"/>
          <c:showCatName val="1"/>
          <c:showSerName val="0"/>
          <c:showPercent val="1"/>
          <c:showBubbleSize val="0"/>
          <c:showLeaderLines val="1"/>
        </c:dLbls>
        <c:firstSliceAng val="110"/>
      </c:pieChart>
    </c:plotArea>
    <c:plotVisOnly val="1"/>
    <c:dispBlanksAs val="zero"/>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13513513513511"/>
          <c:y val="0.12347826086956522"/>
          <c:w val="0.73817567567567555"/>
          <c:h val="0.76"/>
        </c:manualLayout>
      </c:layout>
      <c:pieChart>
        <c:varyColors val="1"/>
        <c:ser>
          <c:idx val="0"/>
          <c:order val="0"/>
          <c:tx>
            <c:strRef>
              <c:f>Sheet1!$A$2</c:f>
              <c:strCache>
                <c:ptCount val="1"/>
              </c:strCache>
            </c:strRef>
          </c:tx>
          <c:dPt>
            <c:idx val="0"/>
            <c:bubble3D val="0"/>
            <c:extLst>
              <c:ext xmlns:c16="http://schemas.microsoft.com/office/drawing/2014/chart" uri="{C3380CC4-5D6E-409C-BE32-E72D297353CC}">
                <c16:uniqueId val="{00000000-A287-4747-A9D3-1A62838BE5F0}"/>
              </c:ext>
            </c:extLst>
          </c:dPt>
          <c:dPt>
            <c:idx val="1"/>
            <c:bubble3D val="0"/>
            <c:extLst>
              <c:ext xmlns:c16="http://schemas.microsoft.com/office/drawing/2014/chart" uri="{C3380CC4-5D6E-409C-BE32-E72D297353CC}">
                <c16:uniqueId val="{00000001-A287-4747-A9D3-1A62838BE5F0}"/>
              </c:ext>
            </c:extLst>
          </c:dPt>
          <c:dPt>
            <c:idx val="2"/>
            <c:bubble3D val="0"/>
            <c:extLst>
              <c:ext xmlns:c16="http://schemas.microsoft.com/office/drawing/2014/chart" uri="{C3380CC4-5D6E-409C-BE32-E72D297353CC}">
                <c16:uniqueId val="{00000002-A287-4747-A9D3-1A62838BE5F0}"/>
              </c:ext>
            </c:extLst>
          </c:dPt>
          <c:dPt>
            <c:idx val="3"/>
            <c:bubble3D val="0"/>
            <c:extLst>
              <c:ext xmlns:c16="http://schemas.microsoft.com/office/drawing/2014/chart" uri="{C3380CC4-5D6E-409C-BE32-E72D297353CC}">
                <c16:uniqueId val="{00000003-A287-4747-A9D3-1A62838BE5F0}"/>
              </c:ext>
            </c:extLst>
          </c:dPt>
          <c:dPt>
            <c:idx val="4"/>
            <c:bubble3D val="0"/>
            <c:extLst>
              <c:ext xmlns:c16="http://schemas.microsoft.com/office/drawing/2014/chart" uri="{C3380CC4-5D6E-409C-BE32-E72D297353CC}">
                <c16:uniqueId val="{00000004-A287-4747-A9D3-1A62838BE5F0}"/>
              </c:ext>
            </c:extLst>
          </c:dPt>
          <c:dLbls>
            <c:dLbl>
              <c:idx val="0"/>
              <c:layout>
                <c:manualLayout>
                  <c:x val="-2.9858942632170978E-2"/>
                  <c:y val="-1.4722350123039813E-2"/>
                </c:manualLayout>
              </c:layout>
              <c:tx>
                <c:rich>
                  <a:bodyPr/>
                  <a:lstStyle/>
                  <a:p>
                    <a:r>
                      <a:rPr lang="en-US" sz="1600" dirty="0"/>
                      <a:t>&lt;15 yrs
20%</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A287-4747-A9D3-1A62838BE5F0}"/>
                </c:ext>
              </c:extLst>
            </c:dLbl>
            <c:dLbl>
              <c:idx val="1"/>
              <c:layout>
                <c:manualLayout>
                  <c:x val="7.9145106861642286E-4"/>
                  <c:y val="0.25861313472616165"/>
                </c:manualLayout>
              </c:layout>
              <c:tx>
                <c:rich>
                  <a:bodyPr/>
                  <a:lstStyle/>
                  <a:p>
                    <a:r>
                      <a:rPr lang="en-US" sz="1600" dirty="0"/>
                      <a:t>15-24 yrs
14%</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A287-4747-A9D3-1A62838BE5F0}"/>
                </c:ext>
              </c:extLst>
            </c:dLbl>
            <c:dLbl>
              <c:idx val="2"/>
              <c:layout>
                <c:manualLayout>
                  <c:x val="1.8705286839145106E-2"/>
                  <c:y val="-1.6320453450516758E-2"/>
                </c:manualLayout>
              </c:layout>
              <c:tx>
                <c:rich>
                  <a:bodyPr/>
                  <a:lstStyle/>
                  <a:p>
                    <a:r>
                      <a:rPr lang="en-US" sz="1600" dirty="0"/>
                      <a:t>25-34 yrs
13%</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A287-4747-A9D3-1A62838BE5F0}"/>
                </c:ext>
              </c:extLst>
            </c:dLbl>
            <c:dLbl>
              <c:idx val="3"/>
              <c:layout>
                <c:manualLayout>
                  <c:x val="-3.8847505548293068E-2"/>
                  <c:y val="-9.0768053868215667E-2"/>
                </c:manualLayout>
              </c:layout>
              <c:tx>
                <c:rich>
                  <a:bodyPr/>
                  <a:lstStyle/>
                  <a:p>
                    <a:r>
                      <a:rPr lang="en-US" sz="1600" dirty="0"/>
                      <a:t>35+ yrs
53%</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A287-4747-A9D3-1A62838BE5F0}"/>
                </c:ext>
              </c:extLst>
            </c:dLbl>
            <c:numFmt formatCode="0%" sourceLinked="0"/>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Sheet1!$B$1:$E$1</c:f>
              <c:strCache>
                <c:ptCount val="4"/>
                <c:pt idx="0">
                  <c:v>&lt;15 yrs</c:v>
                </c:pt>
                <c:pt idx="1">
                  <c:v>15-24 yrs</c:v>
                </c:pt>
                <c:pt idx="2">
                  <c:v>25-34 yrs</c:v>
                </c:pt>
                <c:pt idx="3">
                  <c:v>35+ yrs</c:v>
                </c:pt>
              </c:strCache>
            </c:strRef>
          </c:cat>
          <c:val>
            <c:numRef>
              <c:f>Sheet1!$B$2:$E$2</c:f>
              <c:numCache>
                <c:formatCode>General</c:formatCode>
                <c:ptCount val="4"/>
                <c:pt idx="0">
                  <c:v>1063382</c:v>
                </c:pt>
                <c:pt idx="1">
                  <c:v>723480</c:v>
                </c:pt>
                <c:pt idx="2">
                  <c:v>715586</c:v>
                </c:pt>
                <c:pt idx="3">
                  <c:v>2801477</c:v>
                </c:pt>
              </c:numCache>
            </c:numRef>
          </c:val>
          <c:extLst>
            <c:ext xmlns:c16="http://schemas.microsoft.com/office/drawing/2014/chart" uri="{C3380CC4-5D6E-409C-BE32-E72D297353CC}">
              <c16:uniqueId val="{00000005-A287-4747-A9D3-1A62838BE5F0}"/>
            </c:ext>
          </c:extLst>
        </c:ser>
        <c:dLbls>
          <c:showLegendKey val="0"/>
          <c:showVal val="0"/>
          <c:showCatName val="1"/>
          <c:showSerName val="0"/>
          <c:showPercent val="1"/>
          <c:showBubbleSize val="0"/>
          <c:showLeaderLines val="1"/>
        </c:dLbls>
        <c:firstSliceAng val="160"/>
      </c:pieChart>
    </c:plotArea>
    <c:plotVisOnly val="1"/>
    <c:dispBlanksAs val="zero"/>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1480206540446"/>
          <c:y val="0.17534722222222224"/>
          <c:w val="0.70223752151462981"/>
          <c:h val="0.70833333333333337"/>
        </c:manualLayout>
      </c:layout>
      <c:pieChart>
        <c:varyColors val="1"/>
        <c:ser>
          <c:idx val="0"/>
          <c:order val="0"/>
          <c:tx>
            <c:strRef>
              <c:f>Sheet1!$A$2</c:f>
              <c:strCache>
                <c:ptCount val="1"/>
              </c:strCache>
            </c:strRef>
          </c:tx>
          <c:dPt>
            <c:idx val="0"/>
            <c:bubble3D val="0"/>
            <c:extLst>
              <c:ext xmlns:c16="http://schemas.microsoft.com/office/drawing/2014/chart" uri="{C3380CC4-5D6E-409C-BE32-E72D297353CC}">
                <c16:uniqueId val="{00000000-41BD-4FCC-B1DF-1DB1758E540B}"/>
              </c:ext>
            </c:extLst>
          </c:dPt>
          <c:dPt>
            <c:idx val="1"/>
            <c:bubble3D val="0"/>
            <c:extLst>
              <c:ext xmlns:c16="http://schemas.microsoft.com/office/drawing/2014/chart" uri="{C3380CC4-5D6E-409C-BE32-E72D297353CC}">
                <c16:uniqueId val="{00000001-41BD-4FCC-B1DF-1DB1758E540B}"/>
              </c:ext>
            </c:extLst>
          </c:dPt>
          <c:dPt>
            <c:idx val="2"/>
            <c:bubble3D val="0"/>
            <c:extLst>
              <c:ext xmlns:c16="http://schemas.microsoft.com/office/drawing/2014/chart" uri="{C3380CC4-5D6E-409C-BE32-E72D297353CC}">
                <c16:uniqueId val="{00000002-41BD-4FCC-B1DF-1DB1758E540B}"/>
              </c:ext>
            </c:extLst>
          </c:dPt>
          <c:dPt>
            <c:idx val="3"/>
            <c:bubble3D val="0"/>
            <c:extLst>
              <c:ext xmlns:c16="http://schemas.microsoft.com/office/drawing/2014/chart" uri="{C3380CC4-5D6E-409C-BE32-E72D297353CC}">
                <c16:uniqueId val="{00000003-41BD-4FCC-B1DF-1DB1758E540B}"/>
              </c:ext>
            </c:extLst>
          </c:dPt>
          <c:dPt>
            <c:idx val="4"/>
            <c:bubble3D val="0"/>
            <c:extLst>
              <c:ext xmlns:c16="http://schemas.microsoft.com/office/drawing/2014/chart" uri="{C3380CC4-5D6E-409C-BE32-E72D297353CC}">
                <c16:uniqueId val="{00000004-41BD-4FCC-B1DF-1DB1758E540B}"/>
              </c:ext>
            </c:extLst>
          </c:dPt>
          <c:dLbls>
            <c:dLbl>
              <c:idx val="0"/>
              <c:layout>
                <c:manualLayout>
                  <c:x val="-3.8770550315825908E-2"/>
                  <c:y val="0.14945517527387103"/>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41BD-4FCC-B1DF-1DB1758E540B}"/>
                </c:ext>
              </c:extLst>
            </c:dLbl>
            <c:dLbl>
              <c:idx val="1"/>
              <c:layout>
                <c:manualLayout>
                  <c:x val="-0.19599506792420179"/>
                  <c:y val="-1.4928933563608918E-2"/>
                </c:manualLayout>
              </c:layout>
              <c:spPr/>
              <c:txPr>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1BD-4FCC-B1DF-1DB1758E540B}"/>
                </c:ext>
              </c:extLst>
            </c:dLbl>
            <c:dLbl>
              <c:idx val="2"/>
              <c:layout>
                <c:manualLayout>
                  <c:x val="2.5665830232759368E-2"/>
                  <c:y val="-5.3923913941121782E-2"/>
                </c:manualLayout>
              </c:layout>
              <c:spPr/>
              <c:txPr>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41BD-4FCC-B1DF-1DB1758E540B}"/>
                </c:ext>
              </c:extLst>
            </c:dLbl>
            <c:dLbl>
              <c:idx val="3"/>
              <c:layout>
                <c:manualLayout>
                  <c:x val="-9.7991959183971432E-3"/>
                  <c:y val="-3.3811993005960737E-2"/>
                </c:manualLayout>
              </c:layout>
              <c:spPr/>
              <c:txPr>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1BD-4FCC-B1DF-1DB1758E540B}"/>
                </c:ext>
              </c:extLst>
            </c:dLbl>
            <c:dLbl>
              <c:idx val="4"/>
              <c:layout>
                <c:manualLayout>
                  <c:x val="-1.2472527472527573E-2"/>
                  <c:y val="-0.19394710007288865"/>
                </c:manualLayout>
              </c:layout>
              <c:numFmt formatCode="0%" sourceLinked="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41BD-4FCC-B1DF-1DB1758E540B}"/>
                </c:ext>
              </c:extLst>
            </c:dLbl>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&lt;15 yrs</c:v>
                </c:pt>
                <c:pt idx="1">
                  <c:v>15-24 yrs</c:v>
                </c:pt>
                <c:pt idx="2">
                  <c:v>25-29 yrs</c:v>
                </c:pt>
                <c:pt idx="3">
                  <c:v>30-44 yrs</c:v>
                </c:pt>
                <c:pt idx="4">
                  <c:v>45+ yrs</c:v>
                </c:pt>
              </c:strCache>
            </c:strRef>
          </c:cat>
          <c:val>
            <c:numRef>
              <c:f>Sheet1!$B$2:$F$2</c:f>
              <c:numCache>
                <c:formatCode>General</c:formatCode>
                <c:ptCount val="5"/>
                <c:pt idx="0">
                  <c:v>32</c:v>
                </c:pt>
                <c:pt idx="1">
                  <c:v>2911</c:v>
                </c:pt>
                <c:pt idx="2">
                  <c:v>1351</c:v>
                </c:pt>
                <c:pt idx="3">
                  <c:v>1726</c:v>
                </c:pt>
                <c:pt idx="4">
                  <c:v>499</c:v>
                </c:pt>
              </c:numCache>
            </c:numRef>
          </c:val>
          <c:extLst>
            <c:ext xmlns:c16="http://schemas.microsoft.com/office/drawing/2014/chart" uri="{C3380CC4-5D6E-409C-BE32-E72D297353CC}">
              <c16:uniqueId val="{00000005-41BD-4FCC-B1DF-1DB1758E540B}"/>
            </c:ext>
          </c:extLst>
        </c:ser>
        <c:ser>
          <c:idx val="1"/>
          <c:order val="1"/>
          <c:tx>
            <c:strRef>
              <c:f>Sheet1!$A$3</c:f>
              <c:strCache>
                <c:ptCount val="1"/>
              </c:strCache>
            </c:strRef>
          </c:tx>
          <c:dPt>
            <c:idx val="0"/>
            <c:bubble3D val="0"/>
            <c:extLst>
              <c:ext xmlns:c16="http://schemas.microsoft.com/office/drawing/2014/chart" uri="{C3380CC4-5D6E-409C-BE32-E72D297353CC}">
                <c16:uniqueId val="{00000006-41BD-4FCC-B1DF-1DB1758E540B}"/>
              </c:ext>
            </c:extLst>
          </c:dPt>
          <c:dPt>
            <c:idx val="1"/>
            <c:bubble3D val="0"/>
            <c:extLst>
              <c:ext xmlns:c16="http://schemas.microsoft.com/office/drawing/2014/chart" uri="{C3380CC4-5D6E-409C-BE32-E72D297353CC}">
                <c16:uniqueId val="{00000007-41BD-4FCC-B1DF-1DB1758E540B}"/>
              </c:ext>
            </c:extLst>
          </c:dPt>
          <c:dPt>
            <c:idx val="2"/>
            <c:bubble3D val="0"/>
            <c:extLst>
              <c:ext xmlns:c16="http://schemas.microsoft.com/office/drawing/2014/chart" uri="{C3380CC4-5D6E-409C-BE32-E72D297353CC}">
                <c16:uniqueId val="{00000008-41BD-4FCC-B1DF-1DB1758E540B}"/>
              </c:ext>
            </c:extLst>
          </c:dPt>
          <c:dPt>
            <c:idx val="3"/>
            <c:bubble3D val="0"/>
            <c:extLst>
              <c:ext xmlns:c16="http://schemas.microsoft.com/office/drawing/2014/chart" uri="{C3380CC4-5D6E-409C-BE32-E72D297353CC}">
                <c16:uniqueId val="{00000009-41BD-4FCC-B1DF-1DB1758E540B}"/>
              </c:ext>
            </c:extLst>
          </c:dPt>
          <c:dPt>
            <c:idx val="4"/>
            <c:bubble3D val="0"/>
            <c:extLst>
              <c:ext xmlns:c16="http://schemas.microsoft.com/office/drawing/2014/chart" uri="{C3380CC4-5D6E-409C-BE32-E72D297353CC}">
                <c16:uniqueId val="{0000000A-41BD-4FCC-B1DF-1DB1758E540B}"/>
              </c:ext>
            </c:extLst>
          </c:dPt>
          <c:dLbls>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&lt;15 yrs</c:v>
                </c:pt>
                <c:pt idx="1">
                  <c:v>15-24 yrs</c:v>
                </c:pt>
                <c:pt idx="2">
                  <c:v>25-29 yrs</c:v>
                </c:pt>
                <c:pt idx="3">
                  <c:v>30-44 yrs</c:v>
                </c:pt>
                <c:pt idx="4">
                  <c:v>45+ yrs</c:v>
                </c:pt>
              </c:strCache>
            </c:strRef>
          </c:cat>
          <c:val>
            <c:numRef>
              <c:f>Sheet1!$B$3:$F$3</c:f>
              <c:numCache>
                <c:formatCode>General</c:formatCode>
                <c:ptCount val="5"/>
              </c:numCache>
            </c:numRef>
          </c:val>
          <c:extLst>
            <c:ext xmlns:c16="http://schemas.microsoft.com/office/drawing/2014/chart" uri="{C3380CC4-5D6E-409C-BE32-E72D297353CC}">
              <c16:uniqueId val="{0000000B-41BD-4FCC-B1DF-1DB1758E540B}"/>
            </c:ext>
          </c:extLst>
        </c:ser>
        <c:dLbls>
          <c:showLegendKey val="0"/>
          <c:showVal val="0"/>
          <c:showCatName val="1"/>
          <c:showSerName val="0"/>
          <c:showPercent val="1"/>
          <c:showBubbleSize val="0"/>
          <c:showLeaderLines val="1"/>
        </c:dLbls>
        <c:firstSliceAng val="11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1201478743068"/>
          <c:y val="3.3182503770739065E-2"/>
          <c:w val="0.86968576709796674"/>
          <c:h val="0.80090497737556554"/>
        </c:manualLayout>
      </c:layout>
      <c:lineChart>
        <c:grouping val="standard"/>
        <c:varyColors val="0"/>
        <c:ser>
          <c:idx val="0"/>
          <c:order val="0"/>
          <c:tx>
            <c:strRef>
              <c:f>Sheet1!$A$2</c:f>
              <c:strCache>
                <c:ptCount val="1"/>
                <c:pt idx="0">
                  <c:v>All Stages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Sheet1!$D$1:$AB$1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Sheet1!$D$2:$AB$2</c:f>
              <c:numCache>
                <c:formatCode>General</c:formatCode>
                <c:ptCount val="11"/>
                <c:pt idx="0">
                  <c:v>3.6</c:v>
                </c:pt>
                <c:pt idx="1">
                  <c:v>5</c:v>
                </c:pt>
                <c:pt idx="2">
                  <c:v>4.0999999999999996</c:v>
                </c:pt>
                <c:pt idx="3">
                  <c:v>6.6</c:v>
                </c:pt>
                <c:pt idx="4">
                  <c:v>6.9</c:v>
                </c:pt>
                <c:pt idx="5">
                  <c:v>6.3</c:v>
                </c:pt>
                <c:pt idx="6">
                  <c:v>10.1</c:v>
                </c:pt>
                <c:pt idx="7">
                  <c:v>11.9</c:v>
                </c:pt>
                <c:pt idx="8">
                  <c:v>12.3</c:v>
                </c:pt>
                <c:pt idx="9">
                  <c:v>16.100000000000001</c:v>
                </c:pt>
                <c:pt idx="10">
                  <c:v>17.600000000000001</c:v>
                </c:pt>
              </c:numCache>
            </c:numRef>
          </c:val>
          <c:smooth val="0"/>
          <c:extLst>
            <c:ext xmlns:c16="http://schemas.microsoft.com/office/drawing/2014/chart" uri="{C3380CC4-5D6E-409C-BE32-E72D297353CC}">
              <c16:uniqueId val="{00000000-58ED-41F1-BF38-ABF3AA722CD7}"/>
            </c:ext>
          </c:extLst>
        </c:ser>
        <c:ser>
          <c:idx val="1"/>
          <c:order val="1"/>
          <c:tx>
            <c:strRef>
              <c:f>Sheet1!$A$3</c:f>
              <c:strCache>
                <c:ptCount val="1"/>
                <c:pt idx="0">
                  <c:v>P&amp;S*</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Sheet1!$D$1:$AB$1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Sheet1!$D$3:$AB$3</c:f>
              <c:numCache>
                <c:formatCode>General</c:formatCode>
                <c:ptCount val="11"/>
                <c:pt idx="0">
                  <c:v>1.1000000000000001</c:v>
                </c:pt>
                <c:pt idx="1">
                  <c:v>2.2000000000000002</c:v>
                </c:pt>
                <c:pt idx="2">
                  <c:v>1.3</c:v>
                </c:pt>
                <c:pt idx="3">
                  <c:v>2.8</c:v>
                </c:pt>
                <c:pt idx="4">
                  <c:v>2.6</c:v>
                </c:pt>
                <c:pt idx="5">
                  <c:v>2.2000000000000002</c:v>
                </c:pt>
                <c:pt idx="6">
                  <c:v>3.6</c:v>
                </c:pt>
                <c:pt idx="7">
                  <c:v>4.8</c:v>
                </c:pt>
                <c:pt idx="8">
                  <c:v>4.5999999999999996</c:v>
                </c:pt>
                <c:pt idx="9">
                  <c:v>5.8</c:v>
                </c:pt>
                <c:pt idx="10">
                  <c:v>5.5</c:v>
                </c:pt>
              </c:numCache>
            </c:numRef>
          </c:val>
          <c:smooth val="0"/>
          <c:extLst>
            <c:ext xmlns:c16="http://schemas.microsoft.com/office/drawing/2014/chart" uri="{C3380CC4-5D6E-409C-BE32-E72D297353CC}">
              <c16:uniqueId val="{00000001-58ED-41F1-BF38-ABF3AA722CD7}"/>
            </c:ext>
          </c:extLst>
        </c:ser>
        <c:ser>
          <c:idx val="2"/>
          <c:order val="2"/>
          <c:tx>
            <c:strRef>
              <c:f>Sheet1!$A$4</c:f>
              <c:strCache>
                <c:ptCount val="1"/>
                <c:pt idx="0">
                  <c:v>Early Latent</c:v>
                </c:pt>
              </c:strCache>
            </c:strRef>
          </c:tx>
          <c:spPr>
            <a:ln w="19050" cap="rnd" cmpd="sng" algn="ctr">
              <a:solidFill>
                <a:schemeClr val="accent5"/>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Sheet1!$D$1:$AB$1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Sheet1!$D$4:$AB$4</c:f>
              <c:numCache>
                <c:formatCode>General</c:formatCode>
                <c:ptCount val="11"/>
                <c:pt idx="0">
                  <c:v>1.1000000000000001</c:v>
                </c:pt>
                <c:pt idx="1">
                  <c:v>0.9</c:v>
                </c:pt>
                <c:pt idx="2">
                  <c:v>0.9</c:v>
                </c:pt>
                <c:pt idx="3">
                  <c:v>1.4</c:v>
                </c:pt>
                <c:pt idx="4">
                  <c:v>2.2999999999999998</c:v>
                </c:pt>
                <c:pt idx="5">
                  <c:v>1.8</c:v>
                </c:pt>
                <c:pt idx="6">
                  <c:v>2.6</c:v>
                </c:pt>
                <c:pt idx="7">
                  <c:v>3</c:v>
                </c:pt>
                <c:pt idx="8">
                  <c:v>3.5</c:v>
                </c:pt>
                <c:pt idx="9">
                  <c:v>4.7</c:v>
                </c:pt>
                <c:pt idx="10">
                  <c:v>5.9</c:v>
                </c:pt>
              </c:numCache>
            </c:numRef>
          </c:val>
          <c:smooth val="0"/>
          <c:extLst>
            <c:ext xmlns:c16="http://schemas.microsoft.com/office/drawing/2014/chart" uri="{C3380CC4-5D6E-409C-BE32-E72D297353CC}">
              <c16:uniqueId val="{00000002-58ED-41F1-BF38-ABF3AA722CD7}"/>
            </c:ext>
          </c:extLst>
        </c:ser>
        <c:dLbls>
          <c:dLblPos val="ctr"/>
          <c:showLegendKey val="0"/>
          <c:showVal val="1"/>
          <c:showCatName val="0"/>
          <c:showSerName val="0"/>
          <c:showPercent val="0"/>
          <c:showBubbleSize val="0"/>
        </c:dLbls>
        <c:marker val="1"/>
        <c:smooth val="0"/>
        <c:axId val="404498344"/>
        <c:axId val="404498736"/>
      </c:lineChart>
      <c:catAx>
        <c:axId val="404498344"/>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Year</a:t>
                </a:r>
              </a:p>
            </c:rich>
          </c:tx>
          <c:layout>
            <c:manualLayout>
              <c:xMode val="edge"/>
              <c:yMode val="edge"/>
              <c:x val="0.51571164510166356"/>
              <c:y val="0.9170437405731521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crossAx val="404498736"/>
        <c:crossesAt val="0"/>
        <c:auto val="1"/>
        <c:lblAlgn val="ctr"/>
        <c:lblOffset val="100"/>
        <c:tickLblSkip val="1"/>
        <c:tickMarkSkip val="1"/>
        <c:noMultiLvlLbl val="0"/>
      </c:catAx>
      <c:valAx>
        <c:axId val="404498736"/>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solidFill>
                      <a:schemeClr val="tx1"/>
                    </a:solidFill>
                  </a:rPr>
                  <a:t>Rate per 100,000 persons  </a:t>
                </a:r>
              </a:p>
            </c:rich>
          </c:tx>
          <c:layout>
            <c:manualLayout>
              <c:xMode val="edge"/>
              <c:yMode val="edge"/>
              <c:x val="5.9420289855072465E-2"/>
              <c:y val="0.30015233951690273"/>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crossAx val="404498344"/>
        <c:crosses val="autoZero"/>
        <c:crossBetween val="between"/>
      </c:valAx>
      <c:spPr>
        <a:noFill/>
        <a:ln>
          <a:noFill/>
        </a:ln>
        <a:effectLst/>
      </c:spPr>
    </c:plotArea>
    <c:legend>
      <c:legendPos val="b"/>
      <c:layout>
        <c:manualLayout>
          <c:xMode val="edge"/>
          <c:yMode val="edge"/>
          <c:x val="0.32136174825972841"/>
          <c:y val="6.722519813055898E-2"/>
          <c:w val="0.35147928791509758"/>
          <c:h val="5.20876486342454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solidFill>
                  <a:schemeClr val="tx1"/>
                </a:solidFill>
              </a:rPr>
              <a:t>Percent of Missing data</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cked"/>
        <c:varyColors val="0"/>
        <c:ser>
          <c:idx val="0"/>
          <c:order val="0"/>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Sheet1!$A$13:$F$13</c:f>
              <c:numCache>
                <c:formatCode>General</c:formatCode>
                <c:ptCount val="6"/>
                <c:pt idx="0">
                  <c:v>2012</c:v>
                </c:pt>
                <c:pt idx="1">
                  <c:v>2013</c:v>
                </c:pt>
                <c:pt idx="2">
                  <c:v>2014</c:v>
                </c:pt>
                <c:pt idx="3">
                  <c:v>2015</c:v>
                </c:pt>
                <c:pt idx="4">
                  <c:v>2016</c:v>
                </c:pt>
                <c:pt idx="5">
                  <c:v>2017</c:v>
                </c:pt>
              </c:numCache>
            </c:numRef>
          </c:cat>
          <c:val>
            <c:numRef>
              <c:f>Sheet1!$A$14:$F$14</c:f>
              <c:numCache>
                <c:formatCode>General</c:formatCode>
                <c:ptCount val="6"/>
                <c:pt idx="0">
                  <c:v>32</c:v>
                </c:pt>
                <c:pt idx="1">
                  <c:v>38</c:v>
                </c:pt>
                <c:pt idx="2">
                  <c:v>37</c:v>
                </c:pt>
                <c:pt idx="3">
                  <c:v>41</c:v>
                </c:pt>
                <c:pt idx="4">
                  <c:v>47</c:v>
                </c:pt>
                <c:pt idx="5">
                  <c:v>51</c:v>
                </c:pt>
              </c:numCache>
            </c:numRef>
          </c:val>
          <c:smooth val="0"/>
          <c:extLst>
            <c:ext xmlns:c16="http://schemas.microsoft.com/office/drawing/2014/chart" uri="{C3380CC4-5D6E-409C-BE32-E72D297353CC}">
              <c16:uniqueId val="{00000000-F932-41AC-BAFD-65B7F56AC664}"/>
            </c:ext>
          </c:extLst>
        </c:ser>
        <c:dLbls>
          <c:showLegendKey val="0"/>
          <c:showVal val="0"/>
          <c:showCatName val="0"/>
          <c:showSerName val="0"/>
          <c:showPercent val="0"/>
          <c:showBubbleSize val="0"/>
        </c:dLbls>
        <c:smooth val="0"/>
        <c:axId val="264685696"/>
        <c:axId val="267059416"/>
      </c:lineChart>
      <c:catAx>
        <c:axId val="26468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67059416"/>
        <c:crosses val="autoZero"/>
        <c:auto val="1"/>
        <c:lblAlgn val="ctr"/>
        <c:lblOffset val="100"/>
        <c:noMultiLvlLbl val="0"/>
      </c:catAx>
      <c:valAx>
        <c:axId val="267059416"/>
        <c:scaling>
          <c:orientation val="minMax"/>
        </c:scaling>
        <c:delete val="0"/>
        <c:axPos val="l"/>
        <c:majorGridlines>
          <c:spPr>
            <a:ln w="9525" cap="flat" cmpd="sng" algn="ctr">
              <a:solidFill>
                <a:schemeClr val="tx1">
                  <a:lumMod val="10000"/>
                  <a:lumOff val="9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Percentage of cases</a:t>
                </a:r>
              </a:p>
            </c:rich>
          </c:tx>
          <c:layout>
            <c:manualLayout>
              <c:xMode val="edge"/>
              <c:yMode val="edge"/>
              <c:x val="2.4154589371980675E-3"/>
              <c:y val="0.3982172839710452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64685696"/>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1269162006923"/>
          <c:y val="0.28055117759181203"/>
          <c:w val="0.8204264870931538"/>
          <c:h val="0.59132007233273054"/>
        </c:manualLayout>
      </c:layout>
      <c:lineChart>
        <c:grouping val="standard"/>
        <c:varyColors val="0"/>
        <c:ser>
          <c:idx val="3"/>
          <c:order val="0"/>
          <c:tx>
            <c:strRef>
              <c:f>Sheet1!$A$2</c:f>
              <c:strCache>
                <c:ptCount val="1"/>
                <c:pt idx="0">
                  <c:v>HIV Disease Diagnoses*</c:v>
                </c:pt>
              </c:strCache>
            </c:strRef>
          </c:tx>
          <c:spPr>
            <a:ln w="28575" cap="rnd" cmpd="sng" algn="ctr">
              <a:solidFill>
                <a:schemeClr val="accent4"/>
              </a:solidFill>
              <a:prstDash val="solid"/>
              <a:round/>
            </a:ln>
            <a:effectLst/>
          </c:spPr>
          <c:marker>
            <c:symbol val="square"/>
            <c:size val="8"/>
            <c:spPr>
              <a:solidFill>
                <a:schemeClr val="accent4"/>
              </a:solidFill>
              <a:ln w="9525" cap="flat" cmpd="sng" algn="ctr">
                <a:solidFill>
                  <a:schemeClr val="accent4"/>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Sheet1!$B$2:$AC$2</c:f>
              <c:numCache>
                <c:formatCode>General</c:formatCode>
                <c:ptCount val="11"/>
                <c:pt idx="0">
                  <c:v>331</c:v>
                </c:pt>
                <c:pt idx="1">
                  <c:v>322</c:v>
                </c:pt>
                <c:pt idx="2">
                  <c:v>369</c:v>
                </c:pt>
                <c:pt idx="3">
                  <c:v>331</c:v>
                </c:pt>
                <c:pt idx="4">
                  <c:v>293</c:v>
                </c:pt>
                <c:pt idx="5">
                  <c:v>313</c:v>
                </c:pt>
                <c:pt idx="6">
                  <c:v>304</c:v>
                </c:pt>
                <c:pt idx="7">
                  <c:v>311</c:v>
                </c:pt>
                <c:pt idx="8">
                  <c:v>298</c:v>
                </c:pt>
                <c:pt idx="9">
                  <c:v>290</c:v>
                </c:pt>
                <c:pt idx="10">
                  <c:v>284</c:v>
                </c:pt>
              </c:numCache>
            </c:numRef>
          </c:val>
          <c:smooth val="0"/>
          <c:extLst>
            <c:ext xmlns:c16="http://schemas.microsoft.com/office/drawing/2014/chart" uri="{C3380CC4-5D6E-409C-BE32-E72D297353CC}">
              <c16:uniqueId val="{00000000-702C-4245-8113-7A9615C85BE4}"/>
            </c:ext>
          </c:extLst>
        </c:ser>
        <c:ser>
          <c:idx val="0"/>
          <c:order val="1"/>
          <c:tx>
            <c:strRef>
              <c:f>Sheet1!$A$3</c:f>
              <c:strCache>
                <c:ptCount val="1"/>
                <c:pt idx="0">
                  <c:v>HIV (non-AIDS)</c:v>
                </c:pt>
              </c:strCache>
            </c:strRef>
          </c:tx>
          <c:spPr>
            <a:ln w="28575" cap="rnd" cmpd="sng" algn="ctr">
              <a:solidFill>
                <a:schemeClr val="accent1"/>
              </a:solidFill>
              <a:prstDash val="solid"/>
              <a:round/>
            </a:ln>
            <a:effectLst/>
          </c:spPr>
          <c:marker>
            <c:symbol val="circle"/>
            <c:size val="8"/>
            <c:spPr>
              <a:solidFill>
                <a:schemeClr val="accent1"/>
              </a:solidFill>
              <a:ln w="9525" cap="flat" cmpd="sng" algn="ctr">
                <a:solidFill>
                  <a:schemeClr val="accent1"/>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Sheet1!$B$3:$AC$3</c:f>
              <c:numCache>
                <c:formatCode>General</c:formatCode>
                <c:ptCount val="11"/>
                <c:pt idx="0">
                  <c:v>265</c:v>
                </c:pt>
                <c:pt idx="1">
                  <c:v>249</c:v>
                </c:pt>
                <c:pt idx="2">
                  <c:v>280</c:v>
                </c:pt>
                <c:pt idx="3">
                  <c:v>248</c:v>
                </c:pt>
                <c:pt idx="4">
                  <c:v>220</c:v>
                </c:pt>
                <c:pt idx="5">
                  <c:v>237</c:v>
                </c:pt>
                <c:pt idx="6">
                  <c:v>219</c:v>
                </c:pt>
                <c:pt idx="7">
                  <c:v>238</c:v>
                </c:pt>
                <c:pt idx="8">
                  <c:v>232</c:v>
                </c:pt>
                <c:pt idx="9">
                  <c:v>229</c:v>
                </c:pt>
                <c:pt idx="10">
                  <c:v>205</c:v>
                </c:pt>
              </c:numCache>
            </c:numRef>
          </c:val>
          <c:smooth val="0"/>
          <c:extLst>
            <c:ext xmlns:c16="http://schemas.microsoft.com/office/drawing/2014/chart" uri="{C3380CC4-5D6E-409C-BE32-E72D297353CC}">
              <c16:uniqueId val="{00000001-702C-4245-8113-7A9615C85BE4}"/>
            </c:ext>
          </c:extLst>
        </c:ser>
        <c:ser>
          <c:idx val="2"/>
          <c:order val="2"/>
          <c:tx>
            <c:strRef>
              <c:f>Sheet1!$A$4</c:f>
              <c:strCache>
                <c:ptCount val="1"/>
                <c:pt idx="0">
                  <c:v>AIDS Total^</c:v>
                </c:pt>
              </c:strCache>
            </c:strRef>
          </c:tx>
          <c:spPr>
            <a:ln w="28575" cap="rnd" cmpd="sng" algn="ctr">
              <a:solidFill>
                <a:schemeClr val="accent3"/>
              </a:solidFill>
              <a:prstDash val="solid"/>
              <a:round/>
            </a:ln>
            <a:effectLst/>
          </c:spPr>
          <c:marker>
            <c:symbol val="triangle"/>
            <c:size val="8"/>
            <c:spPr>
              <a:solidFill>
                <a:schemeClr val="accent3"/>
              </a:solidFill>
              <a:ln w="9525" cap="flat" cmpd="sng" algn="ctr">
                <a:solidFill>
                  <a:schemeClr val="accent3"/>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Sheet1!$B$4:$AC$4</c:f>
              <c:numCache>
                <c:formatCode>General</c:formatCode>
                <c:ptCount val="11"/>
                <c:pt idx="0">
                  <c:v>189</c:v>
                </c:pt>
                <c:pt idx="1">
                  <c:v>202</c:v>
                </c:pt>
                <c:pt idx="2">
                  <c:v>190</c:v>
                </c:pt>
                <c:pt idx="3">
                  <c:v>181</c:v>
                </c:pt>
                <c:pt idx="4">
                  <c:v>186</c:v>
                </c:pt>
                <c:pt idx="5">
                  <c:v>199</c:v>
                </c:pt>
                <c:pt idx="6">
                  <c:v>164</c:v>
                </c:pt>
                <c:pt idx="7">
                  <c:v>168</c:v>
                </c:pt>
                <c:pt idx="8">
                  <c:v>146</c:v>
                </c:pt>
                <c:pt idx="9">
                  <c:v>131</c:v>
                </c:pt>
                <c:pt idx="10">
                  <c:v>124</c:v>
                </c:pt>
              </c:numCache>
            </c:numRef>
          </c:val>
          <c:smooth val="0"/>
          <c:extLst>
            <c:ext xmlns:c16="http://schemas.microsoft.com/office/drawing/2014/chart" uri="{C3380CC4-5D6E-409C-BE32-E72D297353CC}">
              <c16:uniqueId val="{00000002-702C-4245-8113-7A9615C85BE4}"/>
            </c:ext>
          </c:extLst>
        </c:ser>
        <c:ser>
          <c:idx val="1"/>
          <c:order val="3"/>
          <c:tx>
            <c:strRef>
              <c:f>Sheet1!$A$5</c:f>
              <c:strCache>
                <c:ptCount val="1"/>
                <c:pt idx="0">
                  <c:v>AIDS at first diagnosis^^
</c:v>
                </c:pt>
              </c:strCache>
            </c:strRef>
          </c:tx>
          <c:spPr>
            <a:ln w="28575" cap="rnd" cmpd="sng" algn="ctr">
              <a:solidFill>
                <a:schemeClr val="accent2"/>
              </a:solidFill>
              <a:prstDash val="solid"/>
              <a:round/>
            </a:ln>
            <a:effectLst/>
          </c:spPr>
          <c:marker>
            <c:spPr>
              <a:solidFill>
                <a:schemeClr val="accent2"/>
              </a:solidFill>
              <a:ln w="9525" cap="flat" cmpd="sng" algn="ctr">
                <a:solidFill>
                  <a:schemeClr val="accent2"/>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Sheet1!$B$5:$AC$5</c:f>
              <c:numCache>
                <c:formatCode>General</c:formatCode>
                <c:ptCount val="11"/>
                <c:pt idx="0">
                  <c:v>66</c:v>
                </c:pt>
                <c:pt idx="1">
                  <c:v>73</c:v>
                </c:pt>
                <c:pt idx="2">
                  <c:v>89</c:v>
                </c:pt>
                <c:pt idx="3">
                  <c:v>83</c:v>
                </c:pt>
                <c:pt idx="4">
                  <c:v>73</c:v>
                </c:pt>
                <c:pt idx="5">
                  <c:v>76</c:v>
                </c:pt>
                <c:pt idx="6">
                  <c:v>85</c:v>
                </c:pt>
                <c:pt idx="7">
                  <c:v>73</c:v>
                </c:pt>
                <c:pt idx="8">
                  <c:v>66</c:v>
                </c:pt>
                <c:pt idx="9">
                  <c:v>61</c:v>
                </c:pt>
                <c:pt idx="10">
                  <c:v>79</c:v>
                </c:pt>
              </c:numCache>
            </c:numRef>
          </c:val>
          <c:smooth val="0"/>
          <c:extLst>
            <c:ext xmlns:c16="http://schemas.microsoft.com/office/drawing/2014/chart" uri="{C3380CC4-5D6E-409C-BE32-E72D297353CC}">
              <c16:uniqueId val="{00000003-702C-4245-8113-7A9615C85BE4}"/>
            </c:ext>
          </c:extLst>
        </c:ser>
        <c:ser>
          <c:idx val="4"/>
          <c:order val="4"/>
          <c:tx>
            <c:strRef>
              <c:f>Sheet1!$A$6</c:f>
              <c:strCache>
                <c:ptCount val="1"/>
                <c:pt idx="0">
                  <c:v>AIDS (progressed)^^^
</c:v>
                </c:pt>
              </c:strCache>
            </c:strRef>
          </c:tx>
          <c:spPr>
            <a:ln w="28575" cap="rnd" cmpd="sng" algn="ctr">
              <a:solidFill>
                <a:schemeClr val="accent5"/>
              </a:solidFill>
              <a:prstDash val="solid"/>
              <a:round/>
            </a:ln>
            <a:effectLst/>
          </c:spPr>
          <c:marker>
            <c:spPr>
              <a:noFill/>
              <a:ln w="9525" cap="flat" cmpd="sng" algn="ctr">
                <a:solidFill>
                  <a:schemeClr val="accent5"/>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Sheet1!$B$6:$AC$6</c:f>
              <c:numCache>
                <c:formatCode>General</c:formatCode>
                <c:ptCount val="11"/>
                <c:pt idx="0">
                  <c:v>123</c:v>
                </c:pt>
                <c:pt idx="1">
                  <c:v>129</c:v>
                </c:pt>
                <c:pt idx="2">
                  <c:v>101</c:v>
                </c:pt>
                <c:pt idx="3">
                  <c:v>98</c:v>
                </c:pt>
                <c:pt idx="4">
                  <c:v>113</c:v>
                </c:pt>
                <c:pt idx="5">
                  <c:v>123</c:v>
                </c:pt>
                <c:pt idx="6">
                  <c:v>79</c:v>
                </c:pt>
                <c:pt idx="7">
                  <c:v>95</c:v>
                </c:pt>
                <c:pt idx="8">
                  <c:v>80</c:v>
                </c:pt>
                <c:pt idx="9">
                  <c:v>70</c:v>
                </c:pt>
                <c:pt idx="10">
                  <c:v>45</c:v>
                </c:pt>
              </c:numCache>
            </c:numRef>
          </c:val>
          <c:smooth val="0"/>
          <c:extLst>
            <c:ext xmlns:c16="http://schemas.microsoft.com/office/drawing/2014/chart" uri="{C3380CC4-5D6E-409C-BE32-E72D297353CC}">
              <c16:uniqueId val="{00000004-702C-4245-8113-7A9615C85BE4}"/>
            </c:ext>
          </c:extLst>
        </c:ser>
        <c:dLbls>
          <c:showLegendKey val="0"/>
          <c:showVal val="0"/>
          <c:showCatName val="0"/>
          <c:showSerName val="0"/>
          <c:showPercent val="0"/>
          <c:showBubbleSize val="0"/>
        </c:dLbls>
        <c:marker val="1"/>
        <c:smooth val="0"/>
        <c:axId val="259643696"/>
        <c:axId val="259644088"/>
      </c:lineChart>
      <c:catAx>
        <c:axId val="259643696"/>
        <c:scaling>
          <c:orientation val="minMax"/>
        </c:scaling>
        <c:delete val="0"/>
        <c:axPos val="b"/>
        <c:title>
          <c:tx>
            <c:rich>
              <a:bodyPr rot="0" spcFirstLastPara="1" vertOverflow="ellipsis" vert="horz" wrap="square" anchor="ctr" anchorCtr="1"/>
              <a:lstStyle/>
              <a:p>
                <a:pPr>
                  <a:defRPr sz="1918" b="0" i="0" u="none" strike="noStrike" kern="1200" baseline="0">
                    <a:solidFill>
                      <a:schemeClr val="tx1"/>
                    </a:solidFill>
                    <a:latin typeface="+mn-lt"/>
                    <a:ea typeface="Arial Narrow"/>
                    <a:cs typeface="Arial Narrow"/>
                  </a:defRPr>
                </a:pPr>
                <a:r>
                  <a:rPr lang="en-US" b="0" i="0">
                    <a:latin typeface="+mn-lt"/>
                  </a:rPr>
                  <a:t>Year</a:t>
                </a:r>
              </a:p>
            </c:rich>
          </c:tx>
          <c:layout>
            <c:manualLayout>
              <c:xMode val="edge"/>
              <c:yMode val="edge"/>
              <c:x val="8.1620639811327889E-2"/>
              <c:y val="0.88882844770964697"/>
            </c:manualLayout>
          </c:layout>
          <c:overlay val="0"/>
          <c:spPr>
            <a:noFill/>
            <a:ln w="27069">
              <a:noFill/>
            </a:ln>
            <a:effectLst/>
          </c:spPr>
          <c:txPr>
            <a:bodyPr rot="0" spcFirstLastPara="1" vertOverflow="ellipsis" vert="horz" wrap="square" anchor="ctr" anchorCtr="1"/>
            <a:lstStyle/>
            <a:p>
              <a:pPr>
                <a:defRPr sz="1918" b="0" i="0" u="none" strike="noStrike" kern="1200" baseline="0">
                  <a:solidFill>
                    <a:schemeClr val="tx1"/>
                  </a:solidFill>
                  <a:latin typeface="+mn-lt"/>
                  <a:ea typeface="Arial Narrow"/>
                  <a:cs typeface="Arial Narrow"/>
                </a:defRPr>
              </a:pPr>
              <a:endParaRPr lang="en-US"/>
            </a:p>
          </c:txPr>
        </c:title>
        <c:numFmt formatCode="General" sourceLinked="1"/>
        <c:majorTickMark val="none"/>
        <c:minorTickMark val="none"/>
        <c:tickLblPos val="nextTo"/>
        <c:spPr>
          <a:noFill/>
          <a:ln w="3384" cap="flat" cmpd="sng" algn="ctr">
            <a:solidFill>
              <a:schemeClr val="tx1"/>
            </a:solidFill>
            <a:prstDash val="solid"/>
            <a:round/>
          </a:ln>
          <a:effectLst/>
        </c:spPr>
        <c:txPr>
          <a:bodyPr rot="-2700000" spcFirstLastPara="1" vertOverflow="ellipsis" wrap="square" anchor="ctr" anchorCtr="1"/>
          <a:lstStyle/>
          <a:p>
            <a:pPr>
              <a:defRPr sz="1400" b="0" i="0" u="none" strike="noStrike" kern="1200" baseline="0">
                <a:solidFill>
                  <a:schemeClr val="tx1"/>
                </a:solidFill>
                <a:latin typeface="+mn-lt"/>
                <a:ea typeface="Arial Narrow"/>
                <a:cs typeface="Arial Narrow"/>
              </a:defRPr>
            </a:pPr>
            <a:endParaRPr lang="en-US"/>
          </a:p>
        </c:txPr>
        <c:crossAx val="259644088"/>
        <c:crosses val="autoZero"/>
        <c:auto val="0"/>
        <c:lblAlgn val="ctr"/>
        <c:lblOffset val="100"/>
        <c:tickLblSkip val="1"/>
        <c:tickMarkSkip val="1"/>
        <c:noMultiLvlLbl val="0"/>
      </c:catAx>
      <c:valAx>
        <c:axId val="259644088"/>
        <c:scaling>
          <c:orientation val="minMax"/>
          <c:min val="0"/>
        </c:scaling>
        <c:delete val="0"/>
        <c:axPos val="l"/>
        <c:title>
          <c:tx>
            <c:rich>
              <a:bodyPr rot="-5400000" spcFirstLastPara="1" vertOverflow="ellipsis" vert="horz" wrap="square" anchor="ctr" anchorCtr="1"/>
              <a:lstStyle/>
              <a:p>
                <a:pPr>
                  <a:defRPr sz="1492" b="0" i="0" u="none" strike="noStrike" kern="1200" baseline="0">
                    <a:solidFill>
                      <a:schemeClr val="tx1"/>
                    </a:solidFill>
                    <a:latin typeface="+mn-lt"/>
                    <a:ea typeface="Arial Narrow"/>
                    <a:cs typeface="Arial Narrow"/>
                  </a:defRPr>
                </a:pPr>
                <a:r>
                  <a:rPr lang="en-US" b="0">
                    <a:latin typeface="+mn-lt"/>
                  </a:rPr>
                  <a:t>No. of New HIV/AIDS Cases</a:t>
                </a:r>
              </a:p>
            </c:rich>
          </c:tx>
          <c:layout>
            <c:manualLayout>
              <c:xMode val="edge"/>
              <c:yMode val="edge"/>
              <c:x val="2.3868768936218606E-3"/>
              <c:y val="0.28853650262009967"/>
            </c:manualLayout>
          </c:layout>
          <c:overlay val="0"/>
          <c:spPr>
            <a:noFill/>
            <a:ln w="27069">
              <a:noFill/>
            </a:ln>
            <a:effectLst/>
          </c:spPr>
          <c:txPr>
            <a:bodyPr rot="-5400000" spcFirstLastPara="1" vertOverflow="ellipsis" vert="horz" wrap="square" anchor="ctr" anchorCtr="1"/>
            <a:lstStyle/>
            <a:p>
              <a:pPr>
                <a:defRPr sz="1492" b="0" i="0" u="none" strike="noStrike" kern="1200" baseline="0">
                  <a:solidFill>
                    <a:schemeClr val="tx1"/>
                  </a:solidFill>
                  <a:latin typeface="+mn-lt"/>
                  <a:ea typeface="Arial Narrow"/>
                  <a:cs typeface="Arial Narrow"/>
                </a:defRPr>
              </a:pPr>
              <a:endParaRPr lang="en-US"/>
            </a:p>
          </c:txPr>
        </c:title>
        <c:numFmt formatCode="General" sourceLinked="1"/>
        <c:majorTickMark val="cross"/>
        <c:minorTickMark val="none"/>
        <c:tickLblPos val="nextTo"/>
        <c:spPr>
          <a:noFill/>
          <a:ln w="13535" cap="flat" cmpd="sng" algn="ctr">
            <a:solidFill>
              <a:schemeClr val="tx1"/>
            </a:solidFill>
            <a:prstDash val="solid"/>
            <a:round/>
          </a:ln>
          <a:effectLst/>
        </c:spPr>
        <c:txPr>
          <a:bodyPr rot="0" spcFirstLastPara="1" vertOverflow="ellipsis" wrap="square" anchor="ctr" anchorCtr="1"/>
          <a:lstStyle/>
          <a:p>
            <a:pPr>
              <a:defRPr sz="1918" b="0" i="0" u="none" strike="noStrike" kern="1200" baseline="0">
                <a:solidFill>
                  <a:schemeClr val="tx1"/>
                </a:solidFill>
                <a:latin typeface="+mn-lt"/>
                <a:ea typeface="Arial Narrow"/>
                <a:cs typeface="Arial Narrow"/>
              </a:defRPr>
            </a:pPr>
            <a:endParaRPr lang="en-US"/>
          </a:p>
        </c:txPr>
        <c:crossAx val="259643696"/>
        <c:crosses val="autoZero"/>
        <c:crossBetween val="between"/>
        <c:majorUnit val="50"/>
        <c:minorUnit val="10"/>
      </c:valAx>
      <c:spPr>
        <a:noFill/>
        <a:ln w="27069">
          <a:noFill/>
        </a:ln>
        <a:effectLst/>
      </c:spPr>
    </c:plotArea>
    <c:legend>
      <c:legendPos val="t"/>
      <c:layout/>
      <c:overlay val="0"/>
      <c:spPr>
        <a:noFill/>
        <a:ln w="27069">
          <a:noFill/>
        </a:ln>
        <a:effectLst/>
      </c:spPr>
      <c:txPr>
        <a:bodyPr rot="0" spcFirstLastPara="1" vertOverflow="ellipsis" vert="horz" wrap="square" anchor="ctr" anchorCtr="1"/>
        <a:lstStyle/>
        <a:p>
          <a:pPr>
            <a:defRPr sz="1764" b="0" i="0" u="none" strike="noStrike" kern="1200" baseline="0">
              <a:solidFill>
                <a:schemeClr val="tx1"/>
              </a:solidFill>
              <a:latin typeface="+mn-lt"/>
              <a:ea typeface="Arial Narrow"/>
              <a:cs typeface="Arial Narrow"/>
            </a:defRPr>
          </a:pPr>
          <a:endParaRPr lang="en-US"/>
        </a:p>
      </c:txPr>
    </c:legend>
    <c:plotVisOnly val="1"/>
    <c:dispBlanksAs val="gap"/>
    <c:showDLblsOverMax val="0"/>
  </c:chart>
  <c:spPr>
    <a:noFill/>
    <a:ln w="9525" cap="flat" cmpd="sng" algn="ctr">
      <a:noFill/>
      <a:prstDash val="solid"/>
    </a:ln>
    <a:effectLst/>
  </c:spPr>
  <c:txPr>
    <a:bodyPr/>
    <a:lstStyle/>
    <a:p>
      <a:pPr>
        <a:defRPr sz="1918" b="1" i="0" u="none" strike="noStrike" baseline="0">
          <a:solidFill>
            <a:schemeClr val="tx1"/>
          </a:solidFill>
          <a:latin typeface="Arial Narrow"/>
          <a:ea typeface="Arial Narrow"/>
          <a:cs typeface="Arial Narrow"/>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smtClean="0">
                <a:solidFill>
                  <a:schemeClr val="tx1"/>
                </a:solidFill>
              </a:rPr>
              <a:t>HIV Diagnoses (n=284)</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725208042582326"/>
          <c:y val="0.11861215114346071"/>
          <c:w val="0.74200913242009137"/>
          <c:h val="0.70498915401301521"/>
        </c:manualLayout>
      </c:layout>
      <c:pieChart>
        <c:varyColors val="1"/>
        <c:ser>
          <c:idx val="0"/>
          <c:order val="0"/>
          <c:tx>
            <c:strRef>
              <c:f>Sheet1!$A$2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C0-4F41-A778-1F22B5F4BB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4C0-4F41-A778-1F22B5F4BB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C0-4F41-A778-1F22B5F4BB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C0-4F41-A778-1F22B5F4BB4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4C0-4F41-A778-1F22B5F4BB4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4C0-4F41-A778-1F22B5F4BB4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4C0-4F41-A778-1F22B5F4BB44}"/>
              </c:ext>
            </c:extLst>
          </c:dPt>
          <c:dLbls>
            <c:dLbl>
              <c:idx val="0"/>
              <c:layout>
                <c:manualLayout>
                  <c:x val="-1.1497650335540873E-2"/>
                  <c:y val="3.249750267559142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4C0-4F41-A778-1F22B5F4BB44}"/>
                </c:ext>
              </c:extLst>
            </c:dLbl>
            <c:dLbl>
              <c:idx val="1"/>
              <c:layout>
                <c:manualLayout>
                  <c:x val="7.4571024052293086E-2"/>
                  <c:y val="-1.1925469986380373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252216688501159"/>
                      <c:h val="9.8715992938506303E-2"/>
                    </c:manualLayout>
                  </c15:layout>
                </c:ext>
                <c:ext xmlns:c16="http://schemas.microsoft.com/office/drawing/2014/chart" uri="{C3380CC4-5D6E-409C-BE32-E72D297353CC}">
                  <c16:uniqueId val="{00000003-74C0-4F41-A778-1F22B5F4BB44}"/>
                </c:ext>
              </c:extLst>
            </c:dLbl>
            <c:dLbl>
              <c:idx val="2"/>
              <c:layout>
                <c:manualLayout>
                  <c:x val="-2.1136305596935519E-2"/>
                  <c:y val="4.666886335921176E-5"/>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74C0-4F41-A778-1F22B5F4BB44}"/>
                </c:ext>
              </c:extLst>
            </c:dLbl>
            <c:dLbl>
              <c:idx val="3"/>
              <c:layout>
                <c:manualLayout>
                  <c:x val="0.10472364674875048"/>
                  <c:y val="-1.236588140396436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74C0-4F41-A778-1F22B5F4BB44}"/>
                </c:ext>
              </c:extLst>
            </c:dLbl>
            <c:dLbl>
              <c:idx val="4"/>
              <c:layout>
                <c:manualLayout>
                  <c:x val="9.0155352202596295E-2"/>
                  <c:y val="2.039711512622516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74C0-4F41-A778-1F22B5F4BB44}"/>
                </c:ext>
              </c:extLst>
            </c:dLbl>
            <c:dLbl>
              <c:idx val="5"/>
              <c:layout>
                <c:manualLayout>
                  <c:x val="-3.8086238984397558E-2"/>
                  <c:y val="7.3919508720473055E-3"/>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74C0-4F41-A778-1F22B5F4BB44}"/>
                </c:ext>
              </c:extLst>
            </c:dLbl>
            <c:dLbl>
              <c:idx val="6"/>
              <c:layout>
                <c:manualLayout>
                  <c:x val="-8.4823797450943331E-2"/>
                  <c:y val="-8.2176933663184099E-2"/>
                </c:manualLayout>
              </c:layout>
              <c:tx>
                <c:rich>
                  <a:bodyPr/>
                  <a:lstStyle/>
                  <a:p>
                    <a:fld id="{FEE6B418-B898-4957-8FD3-EA10A2C935E7}" type="CATEGORYNAME">
                      <a:rPr lang="en-US"/>
                      <a:pPr/>
                      <a:t>[CATEGORY NAME]</a:t>
                    </a:fld>
                    <a:r>
                      <a:rPr lang="en-US" baseline="0" dirty="0"/>
                      <a:t>
</a:t>
                    </a:r>
                    <a:r>
                      <a:rPr lang="en-US" baseline="0" dirty="0" smtClean="0"/>
                      <a:t> &lt;1%</a:t>
                    </a: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74C0-4F41-A778-1F22B5F4BB4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25000"/>
                      <a:lumOff val="75000"/>
                    </a:schemeClr>
                  </a:solidFill>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Asian/PI</c:v>
                </c:pt>
                <c:pt idx="5">
                  <c:v>Other</c:v>
                </c:pt>
                <c:pt idx="6">
                  <c:v>Amer Ind</c:v>
                </c:pt>
              </c:strCache>
            </c:strRef>
          </c:cat>
          <c:val>
            <c:numRef>
              <c:f>Sheet1!$B$2:$H$2</c:f>
              <c:numCache>
                <c:formatCode>General</c:formatCode>
                <c:ptCount val="7"/>
                <c:pt idx="0">
                  <c:v>98</c:v>
                </c:pt>
                <c:pt idx="1">
                  <c:v>76</c:v>
                </c:pt>
                <c:pt idx="2">
                  <c:v>60</c:v>
                </c:pt>
                <c:pt idx="3">
                  <c:v>33</c:v>
                </c:pt>
                <c:pt idx="4">
                  <c:v>8</c:v>
                </c:pt>
                <c:pt idx="5">
                  <c:v>6</c:v>
                </c:pt>
                <c:pt idx="6">
                  <c:v>2</c:v>
                </c:pt>
              </c:numCache>
            </c:numRef>
          </c:val>
          <c:extLst>
            <c:ext xmlns:c16="http://schemas.microsoft.com/office/drawing/2014/chart" uri="{C3380CC4-5D6E-409C-BE32-E72D297353CC}">
              <c16:uniqueId val="{0000000E-74C0-4F41-A778-1F22B5F4BB44}"/>
            </c:ext>
          </c:extLst>
        </c:ser>
        <c:dLbls>
          <c:showLegendKey val="0"/>
          <c:showVal val="0"/>
          <c:showCatName val="1"/>
          <c:showSerName val="0"/>
          <c:showPercent val="1"/>
          <c:showBubbleSize val="0"/>
          <c:showLeaderLines val="1"/>
        </c:dLbls>
        <c:firstSliceAng val="22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smtClean="0">
                <a:solidFill>
                  <a:schemeClr val="tx1"/>
                </a:solidFill>
              </a:rPr>
              <a:t>Population (n=5,303,925)</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7325132461667375"/>
          <c:y val="0.11171451563907292"/>
          <c:w val="0.56449884741791112"/>
          <c:h val="0.69457597656492875"/>
        </c:manualLayout>
      </c:layout>
      <c:pieChart>
        <c:varyColors val="1"/>
        <c:ser>
          <c:idx val="0"/>
          <c:order val="0"/>
          <c:tx>
            <c:strRef>
              <c:f>Sheet1!$A$2</c:f>
              <c:strCache>
                <c:ptCount val="1"/>
              </c:strCache>
            </c:strRef>
          </c:tx>
          <c:dPt>
            <c:idx val="0"/>
            <c:bubble3D val="0"/>
            <c:explosion val="3"/>
            <c:spPr>
              <a:solidFill>
                <a:schemeClr val="accent1"/>
              </a:solidFill>
              <a:ln w="19050">
                <a:solidFill>
                  <a:schemeClr val="lt1"/>
                </a:solidFill>
              </a:ln>
              <a:effectLst/>
            </c:spPr>
            <c:extLst>
              <c:ext xmlns:c16="http://schemas.microsoft.com/office/drawing/2014/chart" uri="{C3380CC4-5D6E-409C-BE32-E72D297353CC}">
                <c16:uniqueId val="{00000001-42D4-4781-8FFF-B62CA829425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D4-4781-8FFF-B62CA829425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D4-4781-8FFF-B62CA829425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D4-4781-8FFF-B62CA829425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2D4-4781-8FFF-B62CA829425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2D4-4781-8FFF-B62CA829425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2D4-4781-8FFF-B62CA829425B}"/>
              </c:ext>
            </c:extLst>
          </c:dPt>
          <c:dLbls>
            <c:dLbl>
              <c:idx val="0"/>
              <c:layout>
                <c:manualLayout>
                  <c:x val="9.1506698114450391E-2"/>
                  <c:y val="0.24015840701204608"/>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42D4-4781-8FFF-B62CA829425B}"/>
                </c:ext>
              </c:extLst>
            </c:dLbl>
            <c:dLbl>
              <c:idx val="1"/>
              <c:layout>
                <c:manualLayout>
                  <c:x val="7.721984170111118E-2"/>
                  <c:y val="-0.10217558716471524"/>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42D4-4781-8FFF-B62CA829425B}"/>
                </c:ext>
              </c:extLst>
            </c:dLbl>
            <c:dLbl>
              <c:idx val="2"/>
              <c:layout>
                <c:manualLayout>
                  <c:x val="7.8419436650576255E-2"/>
                  <c:y val="-6.9175384648180835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42D4-4781-8FFF-B62CA829425B}"/>
                </c:ext>
              </c:extLst>
            </c:dLbl>
            <c:dLbl>
              <c:idx val="3"/>
              <c:layout>
                <c:manualLayout>
                  <c:x val="4.3186978878049356E-2"/>
                  <c:y val="-5.65118329113124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42D4-4781-8FFF-B62CA829425B}"/>
                </c:ext>
              </c:extLst>
            </c:dLbl>
            <c:dLbl>
              <c:idx val="4"/>
              <c:layout>
                <c:manualLayout>
                  <c:x val="5.3470857530819593E-2"/>
                  <c:y val="-2.313662582583217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42D4-4781-8FFF-B62CA829425B}"/>
                </c:ext>
              </c:extLst>
            </c:dLbl>
            <c:dLbl>
              <c:idx val="5"/>
              <c:layout>
                <c:manualLayout>
                  <c:x val="0.10413218533171621"/>
                  <c:y val="8.999090849129388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42D4-4781-8FFF-B62CA829425B}"/>
                </c:ext>
              </c:extLst>
            </c:dLbl>
            <c:dLbl>
              <c:idx val="6"/>
              <c:layout>
                <c:manualLayout>
                  <c:x val="-8.2362147448427001E-3"/>
                  <c:y val="6.491897158785266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42D4-4781-8FFF-B62CA829425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25000"/>
                      <a:lumOff val="75000"/>
                    </a:schemeClr>
                  </a:solidFill>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Amer Ind</c:v>
                </c:pt>
                <c:pt idx="5">
                  <c:v>Asian/PI</c:v>
                </c:pt>
                <c:pt idx="6">
                  <c:v>Other</c:v>
                </c:pt>
              </c:strCache>
            </c:strRef>
          </c:cat>
          <c:val>
            <c:numRef>
              <c:f>Sheet1!$B$2:$H$2</c:f>
              <c:numCache>
                <c:formatCode>General</c:formatCode>
                <c:ptCount val="7"/>
                <c:pt idx="0">
                  <c:v>4410722</c:v>
                </c:pt>
                <c:pt idx="1">
                  <c:v>163137</c:v>
                </c:pt>
                <c:pt idx="2">
                  <c:v>107880</c:v>
                </c:pt>
                <c:pt idx="3">
                  <c:v>250258</c:v>
                </c:pt>
                <c:pt idx="4">
                  <c:v>55611</c:v>
                </c:pt>
                <c:pt idx="5">
                  <c:v>217123</c:v>
                </c:pt>
                <c:pt idx="6">
                  <c:v>99194</c:v>
                </c:pt>
              </c:numCache>
            </c:numRef>
          </c:val>
          <c:extLst>
            <c:ext xmlns:c16="http://schemas.microsoft.com/office/drawing/2014/chart" uri="{C3380CC4-5D6E-409C-BE32-E72D297353CC}">
              <c16:uniqueId val="{0000000E-42D4-4781-8FFF-B62CA829425B}"/>
            </c:ext>
          </c:extLst>
        </c:ser>
        <c:dLbls>
          <c:showLegendKey val="0"/>
          <c:showVal val="0"/>
          <c:showCatName val="1"/>
          <c:showSerName val="0"/>
          <c:showPercent val="1"/>
          <c:showBubbleSize val="0"/>
          <c:showLeaderLines val="1"/>
        </c:dLbls>
        <c:firstSliceAng val="11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smtClean="0">
                <a:solidFill>
                  <a:schemeClr val="tx1"/>
                </a:solidFill>
              </a:rPr>
              <a:t>Males (n=209)</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210379639437278"/>
          <c:y val="0.12701538673288565"/>
          <c:w val="0.74264705882352944"/>
          <c:h val="0.70383275261324052"/>
        </c:manualLayout>
      </c:layout>
      <c:pieChart>
        <c:varyColors val="1"/>
        <c:ser>
          <c:idx val="0"/>
          <c:order val="0"/>
          <c:tx>
            <c:strRef>
              <c:f>Sheet1!$A$2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28-41E9-981C-5E1A91E9A7A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28-41E9-981C-5E1A91E9A7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28-41E9-981C-5E1A91E9A7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28-41E9-981C-5E1A91E9A7A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28-41E9-981C-5E1A91E9A7A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28-41E9-981C-5E1A91E9A7A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28-41E9-981C-5E1A91E9A7A3}"/>
              </c:ext>
            </c:extLst>
          </c:dPt>
          <c:dLbls>
            <c:dLbl>
              <c:idx val="0"/>
              <c:layout>
                <c:manualLayout>
                  <c:x val="-5.201496129360595E-2"/>
                  <c:y val="8.73998543335761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D28-41E9-981C-5E1A91E9A7A3}"/>
                </c:ext>
              </c:extLst>
            </c:dLbl>
            <c:dLbl>
              <c:idx val="1"/>
              <c:layout>
                <c:manualLayout>
                  <c:x val="-1.2293506003853207E-2"/>
                  <c:y val="-7.105309942593665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DD28-41E9-981C-5E1A91E9A7A3}"/>
                </c:ext>
              </c:extLst>
            </c:dLbl>
            <c:dLbl>
              <c:idx val="2"/>
              <c:layout>
                <c:manualLayout>
                  <c:x val="-1.7422414788216531E-2"/>
                  <c:y val="-2.07800609046229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DD28-41E9-981C-5E1A91E9A7A3}"/>
                </c:ext>
              </c:extLst>
            </c:dLbl>
            <c:dLbl>
              <c:idx val="3"/>
              <c:layout>
                <c:manualLayout>
                  <c:x val="0.14434365411312658"/>
                  <c:y val="-2.575011024693085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DD28-41E9-981C-5E1A91E9A7A3}"/>
                </c:ext>
              </c:extLst>
            </c:dLbl>
            <c:dLbl>
              <c:idx val="4"/>
              <c:layout>
                <c:manualLayout>
                  <c:x val="0.10242890642416971"/>
                  <c:y val="7.295702860477502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DD28-41E9-981C-5E1A91E9A7A3}"/>
                </c:ext>
              </c:extLst>
            </c:dLbl>
            <c:dLbl>
              <c:idx val="5"/>
              <c:layout>
                <c:manualLayout>
                  <c:x val="-8.8943219223234032E-2"/>
                  <c:y val="4.233618626886649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DD28-41E9-981C-5E1A91E9A7A3}"/>
                </c:ext>
              </c:extLst>
            </c:dLbl>
            <c:dLbl>
              <c:idx val="6"/>
              <c:layout>
                <c:manualLayout>
                  <c:x val="-8.8748221651685472E-2"/>
                  <c:y val="-6.761367493160128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DD28-41E9-981C-5E1A91E9A7A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50000"/>
                      <a:lumOff val="50000"/>
                    </a:schemeClr>
                  </a:solidFill>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Amer Ind</c:v>
                </c:pt>
                <c:pt idx="5">
                  <c:v>Asian</c:v>
                </c:pt>
                <c:pt idx="6">
                  <c:v>Other</c:v>
                </c:pt>
              </c:strCache>
            </c:strRef>
          </c:cat>
          <c:val>
            <c:numRef>
              <c:f>Sheet1!$B$2:$H$2</c:f>
              <c:numCache>
                <c:formatCode>General</c:formatCode>
                <c:ptCount val="7"/>
                <c:pt idx="0">
                  <c:v>83</c:v>
                </c:pt>
                <c:pt idx="1">
                  <c:v>58</c:v>
                </c:pt>
                <c:pt idx="2">
                  <c:v>25</c:v>
                </c:pt>
                <c:pt idx="3">
                  <c:v>29</c:v>
                </c:pt>
                <c:pt idx="4">
                  <c:v>2</c:v>
                </c:pt>
                <c:pt idx="5">
                  <c:v>6</c:v>
                </c:pt>
                <c:pt idx="6">
                  <c:v>6</c:v>
                </c:pt>
              </c:numCache>
            </c:numRef>
          </c:val>
          <c:extLst>
            <c:ext xmlns:c16="http://schemas.microsoft.com/office/drawing/2014/chart" uri="{C3380CC4-5D6E-409C-BE32-E72D297353CC}">
              <c16:uniqueId val="{0000000E-DD28-41E9-981C-5E1A91E9A7A3}"/>
            </c:ext>
          </c:extLst>
        </c:ser>
        <c:dLbls>
          <c:showLegendKey val="0"/>
          <c:showVal val="0"/>
          <c:showCatName val="1"/>
          <c:showSerName val="0"/>
          <c:showPercent val="1"/>
          <c:showBubbleSize val="0"/>
          <c:showLeaderLines val="1"/>
        </c:dLbls>
        <c:firstSliceAng val="22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smtClean="0">
                <a:solidFill>
                  <a:schemeClr val="tx1"/>
                </a:solidFill>
              </a:rPr>
              <a:t>Females (n=74)</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8665836642214595"/>
          <c:y val="0.14708739309696398"/>
          <c:w val="0.69691780821917815"/>
          <c:h val="0.70905923344947741"/>
        </c:manualLayout>
      </c:layout>
      <c:pieChart>
        <c:varyColors val="1"/>
        <c:ser>
          <c:idx val="0"/>
          <c:order val="0"/>
          <c:tx>
            <c:strRef>
              <c:f>Sheet1!$A$2</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702-48D8-AC46-991F454ECC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02-48D8-AC46-991F454ECC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702-48D8-AC46-991F454ECC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02-48D8-AC46-991F454ECC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702-48D8-AC46-991F454ECC9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702-48D8-AC46-991F454ECC9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702-48D8-AC46-991F454ECC92}"/>
              </c:ext>
            </c:extLst>
          </c:dPt>
          <c:dLbls>
            <c:dLbl>
              <c:idx val="0"/>
              <c:layout>
                <c:manualLayout>
                  <c:x val="5.9623351436532317E-3"/>
                  <c:y val="-2.92976251424589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6702-48D8-AC46-991F454ECC92}"/>
                </c:ext>
              </c:extLst>
            </c:dLbl>
            <c:dLbl>
              <c:idx val="1"/>
              <c:layout>
                <c:manualLayout>
                  <c:x val="-0.35942369383314265"/>
                  <c:y val="2.0930955772985586E-2"/>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266392982928416"/>
                      <c:h val="9.5907603678412376E-2"/>
                    </c:manualLayout>
                  </c15:layout>
                </c:ext>
                <c:ext xmlns:c16="http://schemas.microsoft.com/office/drawing/2014/chart" uri="{C3380CC4-5D6E-409C-BE32-E72D297353CC}">
                  <c16:uniqueId val="{00000003-6702-48D8-AC46-991F454ECC92}"/>
                </c:ext>
              </c:extLst>
            </c:dLbl>
            <c:dLbl>
              <c:idx val="2"/>
              <c:layout>
                <c:manualLayout>
                  <c:x val="-1.8864496741209113E-2"/>
                  <c:y val="7.4773825713679964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6702-48D8-AC46-991F454ECC92}"/>
                </c:ext>
              </c:extLst>
            </c:dLbl>
            <c:dLbl>
              <c:idx val="3"/>
              <c:layout>
                <c:manualLayout>
                  <c:x val="0.18998968077708236"/>
                  <c:y val="0.10054642423680309"/>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6702-48D8-AC46-991F454ECC92}"/>
                </c:ext>
              </c:extLst>
            </c:dLbl>
            <c:dLbl>
              <c:idx val="4"/>
              <c:delete val="1"/>
              <c:extLst>
                <c:ext xmlns:c15="http://schemas.microsoft.com/office/drawing/2012/chart" uri="{CE6537A1-D6FC-4f65-9D91-7224C49458BB}"/>
                <c:ext xmlns:c16="http://schemas.microsoft.com/office/drawing/2014/chart" uri="{C3380CC4-5D6E-409C-BE32-E72D297353CC}">
                  <c16:uniqueId val="{00000009-6702-48D8-AC46-991F454ECC92}"/>
                </c:ext>
              </c:extLst>
            </c:dLbl>
            <c:dLbl>
              <c:idx val="5"/>
              <c:layout>
                <c:manualLayout>
                  <c:x val="-3.6183880378142047E-2"/>
                  <c:y val="1.6660602638499125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6702-48D8-AC46-991F454ECC92}"/>
                </c:ext>
              </c:extLst>
            </c:dLbl>
            <c:dLbl>
              <c:idx val="6"/>
              <c:delete val="1"/>
              <c:extLst>
                <c:ext xmlns:c15="http://schemas.microsoft.com/office/drawing/2012/chart" uri="{CE6537A1-D6FC-4f65-9D91-7224C49458BB}"/>
                <c:ext xmlns:c16="http://schemas.microsoft.com/office/drawing/2014/chart" uri="{C3380CC4-5D6E-409C-BE32-E72D297353CC}">
                  <c16:uniqueId val="{0000000D-6702-48D8-AC46-991F454ECC9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50000"/>
                      <a:lumOff val="50000"/>
                    </a:schemeClr>
                  </a:solidFill>
                  <a:round/>
                </a:ln>
                <a:effectLst/>
              </c:spPr>
            </c:leaderLines>
            <c:extLst>
              <c:ext xmlns:c15="http://schemas.microsoft.com/office/drawing/2012/chart" uri="{CE6537A1-D6FC-4f65-9D91-7224C49458BB}"/>
            </c:extLst>
          </c:dLbls>
          <c:cat>
            <c:strRef>
              <c:f>Sheet1!$B$1:$H$1</c:f>
              <c:strCache>
                <c:ptCount val="7"/>
                <c:pt idx="0">
                  <c:v>White</c:v>
                </c:pt>
                <c:pt idx="1">
                  <c:v>Afr Amer</c:v>
                </c:pt>
                <c:pt idx="2">
                  <c:v>Afr born</c:v>
                </c:pt>
                <c:pt idx="3">
                  <c:v>Hispanic</c:v>
                </c:pt>
                <c:pt idx="4">
                  <c:v>Amer Ind</c:v>
                </c:pt>
                <c:pt idx="5">
                  <c:v>Asian</c:v>
                </c:pt>
                <c:pt idx="6">
                  <c:v>Other</c:v>
                </c:pt>
              </c:strCache>
            </c:strRef>
          </c:cat>
          <c:val>
            <c:numRef>
              <c:f>Sheet1!$B$2:$H$2</c:f>
              <c:numCache>
                <c:formatCode>General</c:formatCode>
                <c:ptCount val="7"/>
                <c:pt idx="0">
                  <c:v>15</c:v>
                </c:pt>
                <c:pt idx="1">
                  <c:v>18</c:v>
                </c:pt>
                <c:pt idx="2">
                  <c:v>35</c:v>
                </c:pt>
                <c:pt idx="3">
                  <c:v>4</c:v>
                </c:pt>
                <c:pt idx="4">
                  <c:v>0</c:v>
                </c:pt>
                <c:pt idx="5">
                  <c:v>2</c:v>
                </c:pt>
                <c:pt idx="6">
                  <c:v>0</c:v>
                </c:pt>
              </c:numCache>
            </c:numRef>
          </c:val>
          <c:extLst>
            <c:ext xmlns:c16="http://schemas.microsoft.com/office/drawing/2014/chart" uri="{C3380CC4-5D6E-409C-BE32-E72D297353CC}">
              <c16:uniqueId val="{0000000E-6702-48D8-AC46-991F454ECC92}"/>
            </c:ext>
          </c:extLst>
        </c:ser>
        <c:dLbls>
          <c:showLegendKey val="0"/>
          <c:showVal val="0"/>
          <c:showCatName val="1"/>
          <c:showSerName val="0"/>
          <c:showPercent val="1"/>
          <c:showBubbleSize val="0"/>
          <c:showLeaderLines val="1"/>
        </c:dLbls>
        <c:firstSliceAng val="24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olidFill>
                      <a:prstDash val="solid"/>
                      <a:round/>
                    </a:ln>
                    <a:effectLst/>
                  </c:spPr>
                </c15:leaderLines>
              </c:ext>
            </c:extLst>
          </c:dLbls>
          <c:cat>
            <c:strRef>
              <c:f>Sheet1!$A$2:$A$12</c:f>
              <c:strCache>
                <c:ptCount val="11"/>
                <c:pt idx="0">
                  <c:v>&lt;13</c:v>
                </c:pt>
                <c:pt idx="1">
                  <c:v>13-19</c:v>
                </c:pt>
                <c:pt idx="2">
                  <c:v>20-24</c:v>
                </c:pt>
                <c:pt idx="3">
                  <c:v>25-29</c:v>
                </c:pt>
                <c:pt idx="4">
                  <c:v>30-34</c:v>
                </c:pt>
                <c:pt idx="5">
                  <c:v>35-39</c:v>
                </c:pt>
                <c:pt idx="6">
                  <c:v>40-44</c:v>
                </c:pt>
                <c:pt idx="7">
                  <c:v>45-49</c:v>
                </c:pt>
                <c:pt idx="8">
                  <c:v>50-54</c:v>
                </c:pt>
                <c:pt idx="9">
                  <c:v>55-59</c:v>
                </c:pt>
                <c:pt idx="10">
                  <c:v>60+</c:v>
                </c:pt>
              </c:strCache>
            </c:strRef>
          </c:cat>
          <c:val>
            <c:numRef>
              <c:f>Sheet1!$B$2:$B$12</c:f>
              <c:numCache>
                <c:formatCode>General</c:formatCode>
                <c:ptCount val="11"/>
                <c:pt idx="0">
                  <c:v>0</c:v>
                </c:pt>
                <c:pt idx="1">
                  <c:v>7</c:v>
                </c:pt>
                <c:pt idx="2">
                  <c:v>40</c:v>
                </c:pt>
                <c:pt idx="3">
                  <c:v>36</c:v>
                </c:pt>
                <c:pt idx="4">
                  <c:v>24</c:v>
                </c:pt>
                <c:pt idx="5">
                  <c:v>21</c:v>
                </c:pt>
                <c:pt idx="6">
                  <c:v>17</c:v>
                </c:pt>
                <c:pt idx="7">
                  <c:v>24</c:v>
                </c:pt>
                <c:pt idx="8">
                  <c:v>19</c:v>
                </c:pt>
                <c:pt idx="9">
                  <c:v>11</c:v>
                </c:pt>
                <c:pt idx="10">
                  <c:v>11</c:v>
                </c:pt>
              </c:numCache>
            </c:numRef>
          </c:val>
          <c:extLst>
            <c:ext xmlns:c16="http://schemas.microsoft.com/office/drawing/2014/chart" uri="{C3380CC4-5D6E-409C-BE32-E72D297353CC}">
              <c16:uniqueId val="{00000000-2D58-4722-8DA0-B8B98B3044A4}"/>
            </c:ext>
          </c:extLst>
        </c:ser>
        <c:ser>
          <c:idx val="1"/>
          <c:order val="1"/>
          <c:tx>
            <c:strRef>
              <c:f>Sheet1!$C$1</c:f>
              <c:strCache>
                <c:ptCount val="1"/>
                <c:pt idx="0">
                  <c:v>Female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olidFill>
                      <a:prstDash val="solid"/>
                      <a:round/>
                    </a:ln>
                    <a:effectLst/>
                  </c:spPr>
                </c15:leaderLines>
              </c:ext>
            </c:extLst>
          </c:dLbls>
          <c:cat>
            <c:strRef>
              <c:f>Sheet1!$A$2:$A$12</c:f>
              <c:strCache>
                <c:ptCount val="11"/>
                <c:pt idx="0">
                  <c:v>&lt;13</c:v>
                </c:pt>
                <c:pt idx="1">
                  <c:v>13-19</c:v>
                </c:pt>
                <c:pt idx="2">
                  <c:v>20-24</c:v>
                </c:pt>
                <c:pt idx="3">
                  <c:v>25-29</c:v>
                </c:pt>
                <c:pt idx="4">
                  <c:v>30-34</c:v>
                </c:pt>
                <c:pt idx="5">
                  <c:v>35-39</c:v>
                </c:pt>
                <c:pt idx="6">
                  <c:v>40-44</c:v>
                </c:pt>
                <c:pt idx="7">
                  <c:v>45-49</c:v>
                </c:pt>
                <c:pt idx="8">
                  <c:v>50-54</c:v>
                </c:pt>
                <c:pt idx="9">
                  <c:v>55-59</c:v>
                </c:pt>
                <c:pt idx="10">
                  <c:v>60+</c:v>
                </c:pt>
              </c:strCache>
            </c:strRef>
          </c:cat>
          <c:val>
            <c:numRef>
              <c:f>Sheet1!$C$2:$C$12</c:f>
              <c:numCache>
                <c:formatCode>General</c:formatCode>
                <c:ptCount val="11"/>
                <c:pt idx="0">
                  <c:v>1</c:v>
                </c:pt>
                <c:pt idx="1">
                  <c:v>1</c:v>
                </c:pt>
                <c:pt idx="2">
                  <c:v>7</c:v>
                </c:pt>
                <c:pt idx="3">
                  <c:v>17</c:v>
                </c:pt>
                <c:pt idx="4">
                  <c:v>8</c:v>
                </c:pt>
                <c:pt idx="5">
                  <c:v>9</c:v>
                </c:pt>
                <c:pt idx="6">
                  <c:v>5</c:v>
                </c:pt>
                <c:pt idx="7">
                  <c:v>8</c:v>
                </c:pt>
                <c:pt idx="8">
                  <c:v>6</c:v>
                </c:pt>
                <c:pt idx="9">
                  <c:v>5</c:v>
                </c:pt>
                <c:pt idx="10">
                  <c:v>7</c:v>
                </c:pt>
              </c:numCache>
            </c:numRef>
          </c:val>
          <c:extLst>
            <c:ext xmlns:c16="http://schemas.microsoft.com/office/drawing/2014/chart" uri="{C3380CC4-5D6E-409C-BE32-E72D297353CC}">
              <c16:uniqueId val="{00000001-2D58-4722-8DA0-B8B98B3044A4}"/>
            </c:ext>
          </c:extLst>
        </c:ser>
        <c:dLbls>
          <c:showLegendKey val="0"/>
          <c:showVal val="0"/>
          <c:showCatName val="0"/>
          <c:showSerName val="0"/>
          <c:showPercent val="0"/>
          <c:showBubbleSize val="0"/>
        </c:dLbls>
        <c:gapWidth val="65"/>
        <c:axId val="260753184"/>
        <c:axId val="262176304"/>
      </c:barChart>
      <c:catAx>
        <c:axId val="26075318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smtClean="0"/>
                  <a:t>Age at</a:t>
                </a:r>
                <a:r>
                  <a:rPr lang="en-US" baseline="0" dirty="0" smtClean="0"/>
                  <a:t> HIV Diagnosis in Years</a:t>
                </a:r>
                <a:endParaRPr lang="en-US"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62176304"/>
        <c:crosses val="autoZero"/>
        <c:auto val="1"/>
        <c:lblAlgn val="ctr"/>
        <c:lblOffset val="100"/>
        <c:noMultiLvlLbl val="0"/>
      </c:catAx>
      <c:valAx>
        <c:axId val="262176304"/>
        <c:scaling>
          <c:orientation val="minMax"/>
        </c:scaling>
        <c:delete val="0"/>
        <c:axPos val="l"/>
        <c:majorGridlines>
          <c:spPr>
            <a:ln w="9525" cap="flat" cmpd="sng" algn="ctr">
              <a:noFill/>
              <a:prstDash val="solid"/>
              <a:round/>
            </a:ln>
            <a:effectLst/>
          </c:spPr>
        </c:majorGridlines>
        <c:minorGridlines>
          <c:spPr>
            <a:ln w="9525" cap="flat" cmpd="sng" algn="ctr">
              <a:noFill/>
              <a:prstDash val="solid"/>
              <a:round/>
            </a:ln>
            <a:effectLst/>
          </c:spPr>
        </c:min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smtClean="0"/>
                  <a:t>Number of cases</a:t>
                </a:r>
                <a:endParaRPr lang="en-US" dirty="0"/>
              </a:p>
            </c:rich>
          </c:tx>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6075318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70" b="1" i="0" u="none" strike="noStrike" kern="1200" baseline="0">
                <a:solidFill>
                  <a:schemeClr val="tx1"/>
                </a:solidFill>
                <a:latin typeface="+mn-lt"/>
                <a:ea typeface="Arial Narrow"/>
                <a:cs typeface="Arial Narrow"/>
              </a:defRPr>
            </a:pPr>
            <a:r>
              <a:rPr lang="en-US" dirty="0" smtClean="0">
                <a:latin typeface="+mn-lt"/>
              </a:rPr>
              <a:t>Region</a:t>
            </a:r>
            <a:r>
              <a:rPr lang="en-US" baseline="0" dirty="0" smtClean="0">
                <a:latin typeface="+mn-lt"/>
              </a:rPr>
              <a:t> of Birth</a:t>
            </a:r>
            <a:r>
              <a:rPr lang="en-US" baseline="30000" dirty="0" smtClean="0">
                <a:latin typeface="+mn-lt"/>
              </a:rPr>
              <a:t>#</a:t>
            </a:r>
            <a:endParaRPr lang="en-US" baseline="30000" dirty="0">
              <a:latin typeface="+mn-lt"/>
            </a:endParaRPr>
          </a:p>
        </c:rich>
      </c:tx>
      <c:layout/>
      <c:overlay val="0"/>
      <c:spPr>
        <a:noFill/>
        <a:ln>
          <a:noFill/>
        </a:ln>
        <a:effectLst/>
      </c:spPr>
      <c:txPr>
        <a:bodyPr rot="0" spcFirstLastPara="1" vertOverflow="ellipsis" vert="horz" wrap="square" anchor="ctr" anchorCtr="1"/>
        <a:lstStyle/>
        <a:p>
          <a:pPr>
            <a:defRPr sz="2070" b="1" i="0" u="none" strike="noStrike" kern="1200" baseline="0">
              <a:solidFill>
                <a:schemeClr val="tx1"/>
              </a:solidFill>
              <a:latin typeface="+mn-lt"/>
              <a:ea typeface="Arial Narrow"/>
              <a:cs typeface="Arial Narrow"/>
            </a:defRPr>
          </a:pPr>
          <a:endParaRPr lang="en-US"/>
        </a:p>
      </c:txPr>
    </c:title>
    <c:autoTitleDeleted val="0"/>
    <c:plotArea>
      <c:layout>
        <c:manualLayout>
          <c:layoutTarget val="inner"/>
          <c:xMode val="edge"/>
          <c:yMode val="edge"/>
          <c:x val="0.11653718091009989"/>
          <c:y val="0.18928571428571428"/>
          <c:w val="0.79687449783062825"/>
          <c:h val="0.58214285714285718"/>
        </c:manualLayout>
      </c:layout>
      <c:barChart>
        <c:barDir val="col"/>
        <c:grouping val="stacked"/>
        <c:varyColors val="0"/>
        <c:ser>
          <c:idx val="0"/>
          <c:order val="0"/>
          <c:tx>
            <c:strRef>
              <c:f>Sheet1!$A$2</c:f>
              <c:strCache>
                <c:ptCount val="1"/>
                <c:pt idx="0">
                  <c:v>Africa</c:v>
                </c:pt>
              </c:strCache>
            </c:strRef>
          </c:tx>
          <c:spPr>
            <a:solidFill>
              <a:schemeClr val="accent1"/>
            </a:solidFill>
            <a:ln>
              <a:noFill/>
            </a:ln>
            <a:effectLst/>
          </c:spPr>
          <c:invertIfNegative val="0"/>
          <c:cat>
            <c:numRef>
              <c:f>Sheet1!$C$1:$AC$1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Sheet1!$C$2:$AC$2</c:f>
              <c:numCache>
                <c:formatCode>General</c:formatCode>
                <c:ptCount val="11"/>
                <c:pt idx="0">
                  <c:v>49</c:v>
                </c:pt>
                <c:pt idx="1">
                  <c:v>35</c:v>
                </c:pt>
                <c:pt idx="2">
                  <c:v>40</c:v>
                </c:pt>
                <c:pt idx="3">
                  <c:v>33</c:v>
                </c:pt>
                <c:pt idx="4">
                  <c:v>45</c:v>
                </c:pt>
                <c:pt idx="5">
                  <c:v>42</c:v>
                </c:pt>
                <c:pt idx="6">
                  <c:v>42</c:v>
                </c:pt>
                <c:pt idx="7">
                  <c:v>53</c:v>
                </c:pt>
                <c:pt idx="8">
                  <c:v>61</c:v>
                </c:pt>
                <c:pt idx="9">
                  <c:v>70</c:v>
                </c:pt>
                <c:pt idx="10">
                  <c:v>60</c:v>
                </c:pt>
              </c:numCache>
            </c:numRef>
          </c:val>
          <c:extLst>
            <c:ext xmlns:c16="http://schemas.microsoft.com/office/drawing/2014/chart" uri="{C3380CC4-5D6E-409C-BE32-E72D297353CC}">
              <c16:uniqueId val="{00000000-E635-4E7B-8958-6F53E9C6D595}"/>
            </c:ext>
          </c:extLst>
        </c:ser>
        <c:ser>
          <c:idx val="3"/>
          <c:order val="1"/>
          <c:tx>
            <c:strRef>
              <c:f>Sheet1!$A$3</c:f>
              <c:strCache>
                <c:ptCount val="1"/>
                <c:pt idx="0">
                  <c:v>Asia</c:v>
                </c:pt>
              </c:strCache>
            </c:strRef>
          </c:tx>
          <c:spPr>
            <a:solidFill>
              <a:schemeClr val="accent4"/>
            </a:solidFill>
            <a:ln>
              <a:noFill/>
            </a:ln>
            <a:effectLst/>
          </c:spPr>
          <c:invertIfNegative val="0"/>
          <c:cat>
            <c:numRef>
              <c:f>Sheet1!$C$1:$AC$1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Sheet1!$C$3:$AC$3</c:f>
              <c:numCache>
                <c:formatCode>General</c:formatCode>
                <c:ptCount val="11"/>
                <c:pt idx="0">
                  <c:v>6</c:v>
                </c:pt>
                <c:pt idx="1">
                  <c:v>6</c:v>
                </c:pt>
                <c:pt idx="2">
                  <c:v>5</c:v>
                </c:pt>
                <c:pt idx="3">
                  <c:v>4</c:v>
                </c:pt>
                <c:pt idx="4">
                  <c:v>8</c:v>
                </c:pt>
                <c:pt idx="5">
                  <c:v>5</c:v>
                </c:pt>
                <c:pt idx="6">
                  <c:v>0</c:v>
                </c:pt>
                <c:pt idx="7">
                  <c:v>5</c:v>
                </c:pt>
                <c:pt idx="8">
                  <c:v>6</c:v>
                </c:pt>
                <c:pt idx="9">
                  <c:v>7</c:v>
                </c:pt>
                <c:pt idx="10">
                  <c:v>7</c:v>
                </c:pt>
              </c:numCache>
            </c:numRef>
          </c:val>
          <c:extLst>
            <c:ext xmlns:c16="http://schemas.microsoft.com/office/drawing/2014/chart" uri="{C3380CC4-5D6E-409C-BE32-E72D297353CC}">
              <c16:uniqueId val="{00000001-E635-4E7B-8958-6F53E9C6D595}"/>
            </c:ext>
          </c:extLst>
        </c:ser>
        <c:ser>
          <c:idx val="2"/>
          <c:order val="2"/>
          <c:tx>
            <c:strRef>
              <c:f>Sheet1!$A$4</c:f>
              <c:strCache>
                <c:ptCount val="1"/>
                <c:pt idx="0">
                  <c:v>Latin America/Car</c:v>
                </c:pt>
              </c:strCache>
            </c:strRef>
          </c:tx>
          <c:spPr>
            <a:solidFill>
              <a:schemeClr val="accent3"/>
            </a:solidFill>
            <a:ln>
              <a:noFill/>
            </a:ln>
            <a:effectLst/>
          </c:spPr>
          <c:invertIfNegative val="0"/>
          <c:cat>
            <c:numRef>
              <c:f>Sheet1!$C$1:$AC$1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Sheet1!$C$4:$AC$4</c:f>
              <c:numCache>
                <c:formatCode>General</c:formatCode>
                <c:ptCount val="11"/>
                <c:pt idx="0">
                  <c:v>30</c:v>
                </c:pt>
                <c:pt idx="1">
                  <c:v>22</c:v>
                </c:pt>
                <c:pt idx="2">
                  <c:v>27</c:v>
                </c:pt>
                <c:pt idx="3">
                  <c:v>19</c:v>
                </c:pt>
                <c:pt idx="4">
                  <c:v>15</c:v>
                </c:pt>
                <c:pt idx="5">
                  <c:v>31</c:v>
                </c:pt>
                <c:pt idx="6">
                  <c:v>16</c:v>
                </c:pt>
                <c:pt idx="7">
                  <c:v>14</c:v>
                </c:pt>
                <c:pt idx="8">
                  <c:v>16</c:v>
                </c:pt>
                <c:pt idx="9">
                  <c:v>12</c:v>
                </c:pt>
                <c:pt idx="10">
                  <c:v>20</c:v>
                </c:pt>
              </c:numCache>
            </c:numRef>
          </c:val>
          <c:extLst>
            <c:ext xmlns:c16="http://schemas.microsoft.com/office/drawing/2014/chart" uri="{C3380CC4-5D6E-409C-BE32-E72D297353CC}">
              <c16:uniqueId val="{00000002-E635-4E7B-8958-6F53E9C6D595}"/>
            </c:ext>
          </c:extLst>
        </c:ser>
        <c:ser>
          <c:idx val="6"/>
          <c:order val="3"/>
          <c:tx>
            <c:strRef>
              <c:f>Sheet1!$A$5</c:f>
              <c:strCache>
                <c:ptCount val="1"/>
                <c:pt idx="0">
                  <c:v>Other</c:v>
                </c:pt>
              </c:strCache>
            </c:strRef>
          </c:tx>
          <c:spPr>
            <a:solidFill>
              <a:schemeClr val="accent1">
                <a:lumMod val="60000"/>
              </a:schemeClr>
            </a:solidFill>
            <a:ln>
              <a:noFill/>
            </a:ln>
            <a:effectLst/>
          </c:spPr>
          <c:invertIfNegative val="0"/>
          <c:cat>
            <c:numRef>
              <c:f>Sheet1!$C$1:$AC$1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Sheet1!$C$5:$AC$5</c:f>
              <c:numCache>
                <c:formatCode>General</c:formatCode>
                <c:ptCount val="11"/>
                <c:pt idx="0">
                  <c:v>2</c:v>
                </c:pt>
                <c:pt idx="1">
                  <c:v>0</c:v>
                </c:pt>
                <c:pt idx="2">
                  <c:v>2</c:v>
                </c:pt>
                <c:pt idx="3">
                  <c:v>2</c:v>
                </c:pt>
                <c:pt idx="4">
                  <c:v>0</c:v>
                </c:pt>
                <c:pt idx="5">
                  <c:v>1</c:v>
                </c:pt>
                <c:pt idx="6">
                  <c:v>1</c:v>
                </c:pt>
                <c:pt idx="7">
                  <c:v>1</c:v>
                </c:pt>
                <c:pt idx="8">
                  <c:v>3</c:v>
                </c:pt>
                <c:pt idx="9">
                  <c:v>5</c:v>
                </c:pt>
                <c:pt idx="10">
                  <c:v>2</c:v>
                </c:pt>
              </c:numCache>
            </c:numRef>
          </c:val>
          <c:extLst>
            <c:ext xmlns:c16="http://schemas.microsoft.com/office/drawing/2014/chart" uri="{C3380CC4-5D6E-409C-BE32-E72D297353CC}">
              <c16:uniqueId val="{00000003-E635-4E7B-8958-6F53E9C6D595}"/>
            </c:ext>
          </c:extLst>
        </c:ser>
        <c:dLbls>
          <c:showLegendKey val="0"/>
          <c:showVal val="0"/>
          <c:showCatName val="0"/>
          <c:showSerName val="0"/>
          <c:showPercent val="0"/>
          <c:showBubbleSize val="0"/>
        </c:dLbls>
        <c:gapWidth val="150"/>
        <c:overlap val="100"/>
        <c:axId val="264889816"/>
        <c:axId val="265533472"/>
      </c:barChart>
      <c:catAx>
        <c:axId val="264889816"/>
        <c:scaling>
          <c:orientation val="minMax"/>
        </c:scaling>
        <c:delete val="0"/>
        <c:axPos val="b"/>
        <c:title>
          <c:tx>
            <c:rich>
              <a:bodyPr rot="0" spcFirstLastPara="1" vertOverflow="ellipsis" vert="horz" wrap="square" anchor="ctr" anchorCtr="1"/>
              <a:lstStyle/>
              <a:p>
                <a:pPr>
                  <a:defRPr sz="1700" b="0" i="0" u="none" strike="noStrike" kern="1200" baseline="0">
                    <a:solidFill>
                      <a:schemeClr val="tx1"/>
                    </a:solidFill>
                    <a:latin typeface="+mn-lt"/>
                    <a:ea typeface="Arial Narrow"/>
                    <a:cs typeface="Arial Narrow"/>
                  </a:defRPr>
                </a:pPr>
                <a:r>
                  <a:rPr lang="en-US">
                    <a:latin typeface="+mn-lt"/>
                  </a:rPr>
                  <a:t>Year</a:t>
                </a:r>
              </a:p>
            </c:rich>
          </c:tx>
          <c:layout>
            <c:manualLayout>
              <c:xMode val="edge"/>
              <c:yMode val="edge"/>
              <c:x val="0.45172031076581576"/>
              <c:y val="0.88749999999999996"/>
            </c:manualLayout>
          </c:layout>
          <c:overlay val="0"/>
          <c:spPr>
            <a:noFill/>
            <a:ln w="25400">
              <a:noFill/>
            </a:ln>
            <a:effectLst/>
          </c:spPr>
          <c:txPr>
            <a:bodyPr rot="0" spcFirstLastPara="1" vertOverflow="ellipsis" vert="horz" wrap="square" anchor="ctr" anchorCtr="1"/>
            <a:lstStyle/>
            <a:p>
              <a:pPr>
                <a:defRPr sz="1700" b="0" i="0" u="none" strike="noStrike" kern="1200" baseline="0">
                  <a:solidFill>
                    <a:schemeClr val="tx1"/>
                  </a:solidFill>
                  <a:latin typeface="+mn-lt"/>
                  <a:ea typeface="Arial Narrow"/>
                  <a:cs typeface="Arial Narrow"/>
                </a:defRPr>
              </a:pPr>
              <a:endParaRPr lang="en-US"/>
            </a:p>
          </c:txPr>
        </c:title>
        <c:numFmt formatCode="General" sourceLinked="1"/>
        <c:majorTickMark val="none"/>
        <c:minorTickMark val="none"/>
        <c:tickLblPos val="nextTo"/>
        <c:spPr>
          <a:noFill/>
          <a:ln w="3175" cap="flat" cmpd="sng" algn="ctr">
            <a:solidFill>
              <a:schemeClr val="tx1"/>
            </a:solidFill>
            <a:prstDash val="solid"/>
            <a:round/>
          </a:ln>
          <a:effectLst/>
        </c:spPr>
        <c:txPr>
          <a:bodyPr rot="-2700000" spcFirstLastPara="1" vertOverflow="ellipsis" wrap="square" anchor="ctr" anchorCtr="1"/>
          <a:lstStyle/>
          <a:p>
            <a:pPr>
              <a:defRPr sz="1500" b="0" i="0" u="none" strike="noStrike" kern="1200" baseline="0">
                <a:solidFill>
                  <a:schemeClr val="tx1"/>
                </a:solidFill>
                <a:latin typeface="+mn-lt"/>
                <a:ea typeface="Arial Narrow"/>
                <a:cs typeface="Arial Narrow"/>
              </a:defRPr>
            </a:pPr>
            <a:endParaRPr lang="en-US"/>
          </a:p>
        </c:txPr>
        <c:crossAx val="265533472"/>
        <c:crossesAt val="0"/>
        <c:auto val="1"/>
        <c:lblAlgn val="ctr"/>
        <c:lblOffset val="100"/>
        <c:tickLblSkip val="1"/>
        <c:tickMarkSkip val="1"/>
        <c:noMultiLvlLbl val="0"/>
      </c:catAx>
      <c:valAx>
        <c:axId val="265533472"/>
        <c:scaling>
          <c:orientation val="minMax"/>
          <c:max val="100"/>
          <c:min val="0"/>
        </c:scaling>
        <c:delete val="0"/>
        <c:axPos val="l"/>
        <c:title>
          <c:tx>
            <c:rich>
              <a:bodyPr rot="-5400000" spcFirstLastPara="1" vertOverflow="ellipsis" vert="horz" wrap="square" anchor="ctr" anchorCtr="1"/>
              <a:lstStyle/>
              <a:p>
                <a:pPr>
                  <a:defRPr sz="1550" b="0" i="0" u="none" strike="noStrike" kern="1200" baseline="0">
                    <a:solidFill>
                      <a:schemeClr val="tx1"/>
                    </a:solidFill>
                    <a:latin typeface="+mn-lt"/>
                    <a:ea typeface="Arial Narrow"/>
                    <a:cs typeface="Arial Narrow"/>
                  </a:defRPr>
                </a:pPr>
                <a:r>
                  <a:rPr lang="en-US">
                    <a:latin typeface="+mn-lt"/>
                  </a:rPr>
                  <a:t>Number of Cases</a:t>
                </a:r>
              </a:p>
            </c:rich>
          </c:tx>
          <c:layout>
            <c:manualLayout>
              <c:xMode val="edge"/>
              <c:yMode val="edge"/>
              <c:x val="2.4417314095449501E-2"/>
              <c:y val="0.35178571428571431"/>
            </c:manualLayout>
          </c:layout>
          <c:overlay val="0"/>
          <c:spPr>
            <a:noFill/>
            <a:ln w="25400">
              <a:noFill/>
            </a:ln>
            <a:effectLst/>
          </c:spPr>
          <c:txPr>
            <a:bodyPr rot="-5400000" spcFirstLastPara="1" vertOverflow="ellipsis" vert="horz" wrap="square" anchor="ctr" anchorCtr="1"/>
            <a:lstStyle/>
            <a:p>
              <a:pPr>
                <a:defRPr sz="1550" b="0" i="0" u="none" strike="noStrike" kern="1200" baseline="0">
                  <a:solidFill>
                    <a:schemeClr val="tx1"/>
                  </a:solidFill>
                  <a:latin typeface="+mn-lt"/>
                  <a:ea typeface="Arial Narrow"/>
                  <a:cs typeface="Arial Narrow"/>
                </a:defRPr>
              </a:pPr>
              <a:endParaRPr lang="en-US"/>
            </a:p>
          </c:txPr>
        </c:title>
        <c:numFmt formatCode="General" sourceLinked="1"/>
        <c:majorTickMark val="out"/>
        <c:minorTickMark val="none"/>
        <c:tickLblPos val="nextTo"/>
        <c:spPr>
          <a:noFill/>
          <a:ln w="3175" cap="flat" cmpd="sng" algn="ctr">
            <a:solidFill>
              <a:schemeClr val="tx1"/>
            </a:solidFill>
            <a:prstDash val="solid"/>
            <a:round/>
          </a:ln>
          <a:effectLst/>
        </c:spPr>
        <c:txPr>
          <a:bodyPr rot="0" spcFirstLastPara="1" vertOverflow="ellipsis" wrap="square" anchor="ctr" anchorCtr="1"/>
          <a:lstStyle/>
          <a:p>
            <a:pPr>
              <a:defRPr sz="1500" b="0" i="0" u="none" strike="noStrike" kern="1200" baseline="0">
                <a:solidFill>
                  <a:schemeClr val="tx1"/>
                </a:solidFill>
                <a:latin typeface="+mn-lt"/>
                <a:ea typeface="Arial Narrow"/>
                <a:cs typeface="Arial Narrow"/>
              </a:defRPr>
            </a:pPr>
            <a:endParaRPr lang="en-US"/>
          </a:p>
        </c:txPr>
        <c:crossAx val="264889816"/>
        <c:crosses val="autoZero"/>
        <c:crossBetween val="between"/>
        <c:majorUnit val="10"/>
        <c:minorUnit val="10"/>
      </c:valAx>
      <c:spPr>
        <a:noFill/>
        <a:ln w="25400">
          <a:noFill/>
        </a:ln>
        <a:effectLst/>
      </c:spPr>
    </c:plotArea>
    <c:legend>
      <c:legendPos val="t"/>
      <c:layout/>
      <c:overlay val="0"/>
      <c:spPr>
        <a:noFill/>
        <a:ln w="3175">
          <a:noFill/>
          <a:prstDash val="solid"/>
        </a:ln>
        <a:effectLst/>
      </c:spPr>
      <c:txPr>
        <a:bodyPr rot="0" spcFirstLastPara="1" vertOverflow="ellipsis" vert="horz" wrap="square" anchor="ctr" anchorCtr="1"/>
        <a:lstStyle/>
        <a:p>
          <a:pPr>
            <a:defRPr sz="1600" b="0" i="0" u="none" strike="noStrike" kern="1200" baseline="0">
              <a:solidFill>
                <a:schemeClr val="tx1"/>
              </a:solidFill>
              <a:latin typeface="+mn-lt"/>
              <a:ea typeface="Arial Narrow"/>
              <a:cs typeface="Arial Narrow"/>
            </a:defRPr>
          </a:pPr>
          <a:endParaRPr lang="en-US"/>
        </a:p>
      </c:txPr>
    </c:legend>
    <c:plotVisOnly val="1"/>
    <c:dispBlanksAs val="gap"/>
    <c:showDLblsOverMax val="0"/>
  </c:chart>
  <c:spPr>
    <a:noFill/>
    <a:ln w="9525" cap="flat" cmpd="sng" algn="ctr">
      <a:noFill/>
      <a:prstDash val="solid"/>
    </a:ln>
    <a:effectLst/>
  </c:spPr>
  <c:txPr>
    <a:bodyPr/>
    <a:lstStyle/>
    <a:p>
      <a:pPr>
        <a:defRPr sz="1725" b="1" i="0" u="none" strike="noStrike" baseline="0">
          <a:solidFill>
            <a:schemeClr val="tx1"/>
          </a:solidFill>
          <a:latin typeface="Arial Narrow"/>
          <a:ea typeface="Arial Narrow"/>
          <a:cs typeface="Arial Narrow"/>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1549620700456E-2"/>
          <c:y val="0.13617813120831154"/>
          <c:w val="0.84712643678160915"/>
          <c:h val="0.68726591760299627"/>
        </c:manualLayout>
      </c:layout>
      <c:barChart>
        <c:barDir val="col"/>
        <c:grouping val="stacked"/>
        <c:varyColors val="0"/>
        <c:ser>
          <c:idx val="1"/>
          <c:order val="0"/>
          <c:tx>
            <c:strRef>
              <c:f>Sheet1!$A$2:$B$2</c:f>
              <c:strCache>
                <c:ptCount val="2"/>
                <c:pt idx="0">
                  <c:v>No AIDS DX</c:v>
                </c:pt>
              </c:strCache>
            </c:strRef>
          </c:tx>
          <c:spPr>
            <a:solidFill>
              <a:schemeClr val="accent2"/>
            </a:solidFill>
            <a:ln>
              <a:noFill/>
            </a:ln>
            <a:effectLst/>
          </c:spPr>
          <c:invertIfNegative val="0"/>
          <c:cat>
            <c:numRef>
              <c:f>Sheet1!$C$1:$S$1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Sheet1!$C$2:$S$2</c:f>
              <c:numCache>
                <c:formatCode>General</c:formatCode>
                <c:ptCount val="11"/>
                <c:pt idx="0">
                  <c:v>184</c:v>
                </c:pt>
                <c:pt idx="1">
                  <c:v>182</c:v>
                </c:pt>
                <c:pt idx="2">
                  <c:v>230</c:v>
                </c:pt>
                <c:pt idx="3">
                  <c:v>201</c:v>
                </c:pt>
                <c:pt idx="4">
                  <c:v>179</c:v>
                </c:pt>
                <c:pt idx="5">
                  <c:v>207</c:v>
                </c:pt>
                <c:pt idx="6">
                  <c:v>186</c:v>
                </c:pt>
                <c:pt idx="7">
                  <c:v>215</c:v>
                </c:pt>
                <c:pt idx="8">
                  <c:v>214</c:v>
                </c:pt>
                <c:pt idx="9">
                  <c:v>222</c:v>
                </c:pt>
                <c:pt idx="10">
                  <c:v>205</c:v>
                </c:pt>
              </c:numCache>
            </c:numRef>
          </c:val>
          <c:extLst>
            <c:ext xmlns:c16="http://schemas.microsoft.com/office/drawing/2014/chart" uri="{C3380CC4-5D6E-409C-BE32-E72D297353CC}">
              <c16:uniqueId val="{00000000-1045-4331-98EC-0CE69B243CD0}"/>
            </c:ext>
          </c:extLst>
        </c:ser>
        <c:ser>
          <c:idx val="0"/>
          <c:order val="1"/>
          <c:tx>
            <c:strRef>
              <c:f>Sheet1!$A$3:$B$3</c:f>
              <c:strCache>
                <c:ptCount val="2"/>
                <c:pt idx="0">
                  <c:v>AIDS DX &gt; 1yr </c:v>
                </c:pt>
              </c:strCache>
            </c:strRef>
          </c:tx>
          <c:spPr>
            <a:solidFill>
              <a:schemeClr val="accent1"/>
            </a:solidFill>
            <a:ln>
              <a:noFill/>
            </a:ln>
            <a:effectLst/>
          </c:spPr>
          <c:invertIfNegative val="0"/>
          <c:cat>
            <c:numRef>
              <c:f>Sheet1!$C$1:$S$1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Sheet1!$C$3:$S$3</c:f>
              <c:numCache>
                <c:formatCode>General</c:formatCode>
                <c:ptCount val="11"/>
                <c:pt idx="0">
                  <c:v>43</c:v>
                </c:pt>
                <c:pt idx="1">
                  <c:v>33</c:v>
                </c:pt>
                <c:pt idx="2">
                  <c:v>29</c:v>
                </c:pt>
                <c:pt idx="3">
                  <c:v>27</c:v>
                </c:pt>
                <c:pt idx="4">
                  <c:v>23</c:v>
                </c:pt>
                <c:pt idx="5">
                  <c:v>15</c:v>
                </c:pt>
                <c:pt idx="6">
                  <c:v>14</c:v>
                </c:pt>
                <c:pt idx="7">
                  <c:v>10</c:v>
                </c:pt>
                <c:pt idx="8">
                  <c:v>4</c:v>
                </c:pt>
                <c:pt idx="9">
                  <c:v>3</c:v>
                </c:pt>
                <c:pt idx="10">
                  <c:v>0</c:v>
                </c:pt>
              </c:numCache>
            </c:numRef>
          </c:val>
          <c:extLst>
            <c:ext xmlns:c16="http://schemas.microsoft.com/office/drawing/2014/chart" uri="{C3380CC4-5D6E-409C-BE32-E72D297353CC}">
              <c16:uniqueId val="{00000001-1045-4331-98EC-0CE69B243CD0}"/>
            </c:ext>
          </c:extLst>
        </c:ser>
        <c:ser>
          <c:idx val="2"/>
          <c:order val="2"/>
          <c:tx>
            <c:strRef>
              <c:f>Sheet1!$A$4:$B$4</c:f>
              <c:strCache>
                <c:ptCount val="2"/>
                <c:pt idx="0">
                  <c:v>AIDS DX &lt;= 1yr</c:v>
                </c:pt>
              </c:strCache>
            </c:strRef>
          </c:tx>
          <c:spPr>
            <a:solidFill>
              <a:schemeClr val="accent3"/>
            </a:solidFill>
            <a:ln>
              <a:noFill/>
            </a:ln>
            <a:effectLst/>
          </c:spPr>
          <c:invertIfNegative val="0"/>
          <c:cat>
            <c:numRef>
              <c:f>Sheet1!$C$1:$S$1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Sheet1!$C$4:$S$4</c:f>
              <c:numCache>
                <c:formatCode>General</c:formatCode>
                <c:ptCount val="11"/>
                <c:pt idx="0">
                  <c:v>104</c:v>
                </c:pt>
                <c:pt idx="1">
                  <c:v>107</c:v>
                </c:pt>
                <c:pt idx="2">
                  <c:v>109</c:v>
                </c:pt>
                <c:pt idx="3">
                  <c:v>103</c:v>
                </c:pt>
                <c:pt idx="4">
                  <c:v>91</c:v>
                </c:pt>
                <c:pt idx="5">
                  <c:v>92</c:v>
                </c:pt>
                <c:pt idx="6">
                  <c:v>104</c:v>
                </c:pt>
                <c:pt idx="7">
                  <c:v>86</c:v>
                </c:pt>
                <c:pt idx="8">
                  <c:v>84</c:v>
                </c:pt>
                <c:pt idx="9">
                  <c:v>69</c:v>
                </c:pt>
                <c:pt idx="10">
                  <c:v>79</c:v>
                </c:pt>
              </c:numCache>
            </c:numRef>
          </c:val>
          <c:extLst>
            <c:ext xmlns:c16="http://schemas.microsoft.com/office/drawing/2014/chart" uri="{C3380CC4-5D6E-409C-BE32-E72D297353CC}">
              <c16:uniqueId val="{00000002-1045-4331-98EC-0CE69B243CD0}"/>
            </c:ext>
          </c:extLst>
        </c:ser>
        <c:dLbls>
          <c:showLegendKey val="0"/>
          <c:showVal val="0"/>
          <c:showCatName val="0"/>
          <c:showSerName val="0"/>
          <c:showPercent val="0"/>
          <c:showBubbleSize val="0"/>
        </c:dLbls>
        <c:gapWidth val="150"/>
        <c:overlap val="100"/>
        <c:axId val="266931800"/>
        <c:axId val="266932192"/>
      </c:barChart>
      <c:catAx>
        <c:axId val="2669318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Year</a:t>
                </a:r>
              </a:p>
            </c:rich>
          </c:tx>
          <c:layout>
            <c:manualLayout>
              <c:xMode val="edge"/>
              <c:yMode val="edge"/>
              <c:x val="0.48245045456274477"/>
              <c:y val="0.888467179520414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266932192"/>
        <c:crossesAt val="0"/>
        <c:auto val="1"/>
        <c:lblAlgn val="ctr"/>
        <c:lblOffset val="100"/>
        <c:tickLblSkip val="1"/>
        <c:tickMarkSkip val="1"/>
        <c:noMultiLvlLbl val="0"/>
      </c:catAx>
      <c:valAx>
        <c:axId val="266932192"/>
        <c:scaling>
          <c:orientation val="minMax"/>
          <c:max val="4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Number of Cases</a:t>
                </a:r>
              </a:p>
            </c:rich>
          </c:tx>
          <c:layout>
            <c:manualLayout>
              <c:xMode val="edge"/>
              <c:yMode val="edge"/>
              <c:x val="1.3793103448275862E-2"/>
              <c:y val="0.307116104868913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266931800"/>
        <c:crosses val="autoZero"/>
        <c:crossBetween val="between"/>
        <c:majorUnit val="25"/>
        <c:minorUnit val="5"/>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76318940918026E-2"/>
          <c:y val="6.2896745782561589E-2"/>
          <c:w val="0.88753775255572498"/>
          <c:h val="0.81132075471698117"/>
        </c:manualLayout>
      </c:layout>
      <c:lineChart>
        <c:grouping val="standard"/>
        <c:varyColors val="0"/>
        <c:ser>
          <c:idx val="1"/>
          <c:order val="0"/>
          <c:tx>
            <c:strRef>
              <c:f>Sheet1!$A$2</c:f>
              <c:strCache>
                <c:ptCount val="1"/>
                <c:pt idx="0">
                  <c:v> Births</c:v>
                </c:pt>
              </c:strCache>
            </c:strRef>
          </c:tx>
          <c:spPr>
            <a:ln w="28575" cap="rnd" cmpd="sng" algn="ctr">
              <a:solidFill>
                <a:schemeClr val="accent2"/>
              </a:solidFill>
              <a:prstDash val="solid"/>
              <a:round/>
            </a:ln>
            <a:effectLst/>
          </c:spPr>
          <c:marker>
            <c:symbol val="square"/>
            <c:size val="9"/>
            <c:spPr>
              <a:solidFill>
                <a:schemeClr val="accent2"/>
              </a:solidFill>
              <a:ln w="9525" cap="flat" cmpd="sng" algn="ctr">
                <a:solidFill>
                  <a:schemeClr val="accent2"/>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Sheet1!$B$2:$AC$2</c:f>
              <c:numCache>
                <c:formatCode>General</c:formatCode>
                <c:ptCount val="11"/>
                <c:pt idx="0">
                  <c:v>59</c:v>
                </c:pt>
                <c:pt idx="1">
                  <c:v>53</c:v>
                </c:pt>
                <c:pt idx="2">
                  <c:v>71</c:v>
                </c:pt>
                <c:pt idx="3">
                  <c:v>51</c:v>
                </c:pt>
                <c:pt idx="4">
                  <c:v>65</c:v>
                </c:pt>
                <c:pt idx="5">
                  <c:v>59</c:v>
                </c:pt>
                <c:pt idx="6">
                  <c:v>61</c:v>
                </c:pt>
                <c:pt idx="7">
                  <c:v>64</c:v>
                </c:pt>
                <c:pt idx="8">
                  <c:v>51</c:v>
                </c:pt>
                <c:pt idx="9">
                  <c:v>60</c:v>
                </c:pt>
                <c:pt idx="10">
                  <c:v>50</c:v>
                </c:pt>
              </c:numCache>
            </c:numRef>
          </c:val>
          <c:smooth val="0"/>
          <c:extLst>
            <c:ext xmlns:c16="http://schemas.microsoft.com/office/drawing/2014/chart" uri="{C3380CC4-5D6E-409C-BE32-E72D297353CC}">
              <c16:uniqueId val="{00000000-C295-40BB-99D7-25616C4A7CE9}"/>
            </c:ext>
          </c:extLst>
        </c:ser>
        <c:ser>
          <c:idx val="3"/>
          <c:order val="1"/>
          <c:tx>
            <c:strRef>
              <c:f>Sheet1!$A$3</c:f>
              <c:strCache>
                <c:ptCount val="1"/>
                <c:pt idx="0">
                  <c:v> HIV Infections</c:v>
                </c:pt>
              </c:strCache>
            </c:strRef>
          </c:tx>
          <c:spPr>
            <a:ln w="28575" cap="rnd" cmpd="sng" algn="ctr">
              <a:solidFill>
                <a:schemeClr val="accent4"/>
              </a:solidFill>
              <a:prstDash val="solid"/>
              <a:round/>
            </a:ln>
            <a:effectLst/>
          </c:spPr>
          <c:marker>
            <c:symbol val="triangle"/>
            <c:size val="9"/>
            <c:spPr>
              <a:solidFill>
                <a:schemeClr val="accent4"/>
              </a:solidFill>
              <a:ln w="9525" cap="flat" cmpd="sng" algn="ctr">
                <a:solidFill>
                  <a:schemeClr val="accent4"/>
                </a:solidFill>
                <a:prstDash val="solid"/>
                <a:round/>
              </a:ln>
              <a:effectLst/>
            </c:spPr>
          </c:marker>
          <c:cat>
            <c:numRef>
              <c:f>Sheet1!$B$1:$AC$1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Sheet1!$B$3:$AC$3</c:f>
              <c:numCache>
                <c:formatCode>General</c:formatCode>
                <c:ptCount val="11"/>
                <c:pt idx="0">
                  <c:v>1</c:v>
                </c:pt>
                <c:pt idx="1">
                  <c:v>0</c:v>
                </c:pt>
                <c:pt idx="2">
                  <c:v>0</c:v>
                </c:pt>
                <c:pt idx="3">
                  <c:v>2</c:v>
                </c:pt>
                <c:pt idx="4">
                  <c:v>0</c:v>
                </c:pt>
                <c:pt idx="5">
                  <c:v>1</c:v>
                </c:pt>
                <c:pt idx="6">
                  <c:v>0</c:v>
                </c:pt>
                <c:pt idx="7">
                  <c:v>1</c:v>
                </c:pt>
                <c:pt idx="8">
                  <c:v>2</c:v>
                </c:pt>
                <c:pt idx="9">
                  <c:v>0</c:v>
                </c:pt>
                <c:pt idx="10">
                  <c:v>1</c:v>
                </c:pt>
              </c:numCache>
            </c:numRef>
          </c:val>
          <c:smooth val="0"/>
          <c:extLst>
            <c:ext xmlns:c16="http://schemas.microsoft.com/office/drawing/2014/chart" uri="{C3380CC4-5D6E-409C-BE32-E72D297353CC}">
              <c16:uniqueId val="{00000001-C295-40BB-99D7-25616C4A7CE9}"/>
            </c:ext>
          </c:extLst>
        </c:ser>
        <c:dLbls>
          <c:showLegendKey val="0"/>
          <c:showVal val="0"/>
          <c:showCatName val="0"/>
          <c:showSerName val="0"/>
          <c:showPercent val="0"/>
          <c:showBubbleSize val="0"/>
        </c:dLbls>
        <c:marker val="1"/>
        <c:smooth val="0"/>
        <c:axId val="263970648"/>
        <c:axId val="264886288"/>
      </c:lineChart>
      <c:catAx>
        <c:axId val="263970648"/>
        <c:scaling>
          <c:orientation val="minMax"/>
        </c:scaling>
        <c:delete val="0"/>
        <c:axPos val="b"/>
        <c:title>
          <c:tx>
            <c:rich>
              <a:bodyPr rot="0" spcFirstLastPara="1" vertOverflow="ellipsis" vert="horz" wrap="square" anchor="ctr" anchorCtr="1"/>
              <a:lstStyle/>
              <a:p>
                <a:pPr>
                  <a:defRPr sz="1401" b="1" i="0" u="none" strike="noStrike" kern="1200" baseline="0">
                    <a:solidFill>
                      <a:schemeClr val="tx1"/>
                    </a:solidFill>
                    <a:latin typeface="+mn-lt"/>
                    <a:ea typeface="Arial Narrow"/>
                    <a:cs typeface="Arial Narrow"/>
                  </a:defRPr>
                </a:pPr>
                <a:r>
                  <a:rPr lang="en-US" b="1">
                    <a:latin typeface="+mn-lt"/>
                  </a:rPr>
                  <a:t>Year</a:t>
                </a:r>
              </a:p>
            </c:rich>
          </c:tx>
          <c:layout>
            <c:manualLayout>
              <c:xMode val="edge"/>
              <c:yMode val="edge"/>
              <c:x val="0.53314975497188855"/>
              <c:y val="0.94133528583621862"/>
            </c:manualLayout>
          </c:layout>
          <c:overlay val="0"/>
          <c:spPr>
            <a:noFill/>
            <a:ln w="25416">
              <a:noFill/>
            </a:ln>
            <a:effectLst/>
          </c:spPr>
          <c:txPr>
            <a:bodyPr rot="0" spcFirstLastPara="1" vertOverflow="ellipsis" vert="horz" wrap="square" anchor="ctr" anchorCtr="1"/>
            <a:lstStyle/>
            <a:p>
              <a:pPr>
                <a:defRPr sz="1401" b="1" i="0" u="none" strike="noStrike" kern="1200" baseline="0">
                  <a:solidFill>
                    <a:schemeClr val="tx1"/>
                  </a:solidFill>
                  <a:latin typeface="+mn-lt"/>
                  <a:ea typeface="Arial Narrow"/>
                  <a:cs typeface="Arial Narrow"/>
                </a:defRPr>
              </a:pPr>
              <a:endParaRPr lang="en-US"/>
            </a:p>
          </c:txPr>
        </c:title>
        <c:numFmt formatCode="General" sourceLinked="1"/>
        <c:majorTickMark val="none"/>
        <c:minorTickMark val="none"/>
        <c:tickLblPos val="nextTo"/>
        <c:spPr>
          <a:noFill/>
          <a:ln w="3177" cap="flat" cmpd="sng" algn="ctr">
            <a:solidFill>
              <a:schemeClr val="tx1"/>
            </a:solidFill>
            <a:prstDash val="solid"/>
            <a:round/>
          </a:ln>
          <a:effectLst/>
        </c:spPr>
        <c:txPr>
          <a:bodyPr rot="0" spcFirstLastPara="1" vertOverflow="ellipsis" wrap="square" anchor="ctr" anchorCtr="1"/>
          <a:lstStyle/>
          <a:p>
            <a:pPr>
              <a:defRPr sz="1401" b="0" i="0" u="none" strike="noStrike" kern="1200" baseline="0">
                <a:solidFill>
                  <a:schemeClr val="tx1"/>
                </a:solidFill>
                <a:latin typeface="+mn-lt"/>
                <a:ea typeface="Arial Narrow"/>
                <a:cs typeface="Arial Narrow"/>
              </a:defRPr>
            </a:pPr>
            <a:endParaRPr lang="en-US"/>
          </a:p>
        </c:txPr>
        <c:crossAx val="264886288"/>
        <c:crossesAt val="0"/>
        <c:auto val="1"/>
        <c:lblAlgn val="ctr"/>
        <c:lblOffset val="100"/>
        <c:tickLblSkip val="1"/>
        <c:tickMarkSkip val="1"/>
        <c:noMultiLvlLbl val="0"/>
      </c:catAx>
      <c:valAx>
        <c:axId val="264886288"/>
        <c:scaling>
          <c:orientation val="minMax"/>
          <c:max val="80"/>
          <c:min val="0"/>
        </c:scaling>
        <c:delete val="0"/>
        <c:axPos val="l"/>
        <c:title>
          <c:tx>
            <c:rich>
              <a:bodyPr rot="-5400000" spcFirstLastPara="1" vertOverflow="ellipsis" vert="horz" wrap="square" anchor="ctr" anchorCtr="1"/>
              <a:lstStyle/>
              <a:p>
                <a:pPr>
                  <a:defRPr sz="1401" b="1" i="0" u="none" strike="noStrike" kern="1200" baseline="0">
                    <a:solidFill>
                      <a:schemeClr val="tx1"/>
                    </a:solidFill>
                    <a:latin typeface="+mn-lt"/>
                    <a:ea typeface="Arial Narrow"/>
                    <a:cs typeface="Arial Narrow"/>
                  </a:defRPr>
                </a:pPr>
                <a:r>
                  <a:rPr lang="en-US" b="1" dirty="0">
                    <a:latin typeface="+mn-lt"/>
                  </a:rPr>
                  <a:t>Number of Cases</a:t>
                </a:r>
              </a:p>
            </c:rich>
          </c:tx>
          <c:layout>
            <c:manualLayout>
              <c:xMode val="edge"/>
              <c:yMode val="edge"/>
              <c:x val="0"/>
              <c:y val="0.33741161913875684"/>
            </c:manualLayout>
          </c:layout>
          <c:overlay val="0"/>
          <c:spPr>
            <a:noFill/>
            <a:ln w="25416">
              <a:noFill/>
            </a:ln>
            <a:effectLst/>
          </c:spPr>
          <c:txPr>
            <a:bodyPr rot="-5400000" spcFirstLastPara="1" vertOverflow="ellipsis" vert="horz" wrap="square" anchor="ctr" anchorCtr="1"/>
            <a:lstStyle/>
            <a:p>
              <a:pPr>
                <a:defRPr sz="1401" b="1" i="0" u="none" strike="noStrike" kern="1200" baseline="0">
                  <a:solidFill>
                    <a:schemeClr val="tx1"/>
                  </a:solidFill>
                  <a:latin typeface="+mn-lt"/>
                  <a:ea typeface="Arial Narrow"/>
                  <a:cs typeface="Arial Narrow"/>
                </a:defRPr>
              </a:pPr>
              <a:endParaRPr lang="en-US"/>
            </a:p>
          </c:txPr>
        </c:title>
        <c:numFmt formatCode="General" sourceLinked="1"/>
        <c:majorTickMark val="out"/>
        <c:minorTickMark val="none"/>
        <c:tickLblPos val="nextTo"/>
        <c:spPr>
          <a:noFill/>
          <a:ln w="3177" cap="flat" cmpd="sng" algn="ctr">
            <a:solidFill>
              <a:schemeClr val="tx1"/>
            </a:solidFill>
            <a:prstDash val="solid"/>
            <a:round/>
          </a:ln>
          <a:effectLst/>
        </c:spPr>
        <c:txPr>
          <a:bodyPr rot="0" spcFirstLastPara="1" vertOverflow="ellipsis" wrap="square" anchor="ctr" anchorCtr="1"/>
          <a:lstStyle/>
          <a:p>
            <a:pPr>
              <a:defRPr sz="1401" b="0" i="0" u="none" strike="noStrike" kern="1200" baseline="0">
                <a:solidFill>
                  <a:schemeClr val="tx1"/>
                </a:solidFill>
                <a:latin typeface="+mn-lt"/>
                <a:ea typeface="Arial Narrow"/>
                <a:cs typeface="Arial Narrow"/>
              </a:defRPr>
            </a:pPr>
            <a:endParaRPr lang="en-US"/>
          </a:p>
        </c:txPr>
        <c:crossAx val="263970648"/>
        <c:crosses val="autoZero"/>
        <c:crossBetween val="between"/>
        <c:majorUnit val="10"/>
        <c:minorUnit val="5"/>
      </c:valAx>
      <c:spPr>
        <a:noFill/>
        <a:ln w="25416">
          <a:noFill/>
        </a:ln>
        <a:effectLst/>
      </c:spPr>
    </c:plotArea>
    <c:legend>
      <c:legendPos val="r"/>
      <c:layout>
        <c:manualLayout>
          <c:xMode val="edge"/>
          <c:yMode val="edge"/>
          <c:x val="0.27985164897866033"/>
          <c:y val="2.9055430766352784E-3"/>
          <c:w val="0.472289156626506"/>
          <c:h val="0.16981132075471697"/>
        </c:manualLayout>
      </c:layout>
      <c:overlay val="0"/>
      <c:spPr>
        <a:noFill/>
        <a:ln w="25416">
          <a:noFill/>
        </a:ln>
        <a:effectLst/>
      </c:spPr>
      <c:txPr>
        <a:bodyPr rot="0" spcFirstLastPara="1" vertOverflow="ellipsis" vert="horz" wrap="square" anchor="ctr" anchorCtr="1"/>
        <a:lstStyle/>
        <a:p>
          <a:pPr>
            <a:defRPr sz="1471" b="0" i="0" u="none" strike="noStrike" kern="1200" baseline="0">
              <a:solidFill>
                <a:schemeClr val="tx1"/>
              </a:solidFill>
              <a:latin typeface="+mn-lt"/>
              <a:ea typeface="Arial Narrow"/>
              <a:cs typeface="Arial Narrow"/>
            </a:defRPr>
          </a:pPr>
          <a:endParaRPr lang="en-US"/>
        </a:p>
      </c:txPr>
    </c:legend>
    <c:plotVisOnly val="1"/>
    <c:dispBlanksAs val="gap"/>
    <c:showDLblsOverMax val="0"/>
  </c:chart>
  <c:spPr>
    <a:noFill/>
    <a:ln w="9525" cap="flat" cmpd="sng" algn="ctr">
      <a:noFill/>
      <a:prstDash val="solid"/>
    </a:ln>
    <a:effectLst/>
  </c:spPr>
  <c:txPr>
    <a:bodyPr/>
    <a:lstStyle/>
    <a:p>
      <a:pPr>
        <a:defRPr sz="1801"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9796437659033"/>
          <c:y val="5.7803468208092477E-2"/>
          <c:w val="0.89440203562340981"/>
          <c:h val="0.76878612716762995"/>
        </c:manualLayout>
      </c:layout>
      <c:barChart>
        <c:barDir val="col"/>
        <c:grouping val="clustered"/>
        <c:varyColors val="0"/>
        <c:ser>
          <c:idx val="0"/>
          <c:order val="0"/>
          <c:tx>
            <c:strRef>
              <c:f>Sheet1!$A$2</c:f>
              <c:strCache>
                <c:ptCount val="1"/>
                <c:pt idx="0">
                  <c:v>Males</c:v>
                </c:pt>
              </c:strCache>
            </c:strRef>
          </c:tx>
          <c:invertIfNegative val="0"/>
          <c:cat>
            <c:strRef>
              <c:f>Sheet1!$B$1:$I$1</c:f>
              <c:strCache>
                <c:ptCount val="7"/>
                <c:pt idx="0">
                  <c:v>15-19</c:v>
                </c:pt>
                <c:pt idx="1">
                  <c:v>20-24</c:v>
                </c:pt>
                <c:pt idx="2">
                  <c:v>25-29</c:v>
                </c:pt>
                <c:pt idx="3">
                  <c:v>30-39</c:v>
                </c:pt>
                <c:pt idx="4">
                  <c:v>40-44</c:v>
                </c:pt>
                <c:pt idx="5">
                  <c:v>45-49</c:v>
                </c:pt>
                <c:pt idx="6">
                  <c:v>50+</c:v>
                </c:pt>
              </c:strCache>
            </c:strRef>
          </c:cat>
          <c:val>
            <c:numRef>
              <c:f>Sheet1!$B$2:$I$2</c:f>
              <c:numCache>
                <c:formatCode>General</c:formatCode>
                <c:ptCount val="7"/>
                <c:pt idx="0">
                  <c:v>3.7</c:v>
                </c:pt>
                <c:pt idx="1">
                  <c:v>27.7</c:v>
                </c:pt>
                <c:pt idx="2">
                  <c:v>31.5</c:v>
                </c:pt>
                <c:pt idx="3">
                  <c:v>19.100000000000001</c:v>
                </c:pt>
                <c:pt idx="4">
                  <c:v>14.1</c:v>
                </c:pt>
                <c:pt idx="5">
                  <c:v>7.9</c:v>
                </c:pt>
                <c:pt idx="6">
                  <c:v>3.7</c:v>
                </c:pt>
              </c:numCache>
            </c:numRef>
          </c:val>
          <c:extLst>
            <c:ext xmlns:c16="http://schemas.microsoft.com/office/drawing/2014/chart" uri="{C3380CC4-5D6E-409C-BE32-E72D297353CC}">
              <c16:uniqueId val="{00000000-2C29-454C-B9CD-0946B69C4474}"/>
            </c:ext>
          </c:extLst>
        </c:ser>
        <c:ser>
          <c:idx val="1"/>
          <c:order val="1"/>
          <c:tx>
            <c:strRef>
              <c:f>Sheet1!$A$3</c:f>
              <c:strCache>
                <c:ptCount val="1"/>
                <c:pt idx="0">
                  <c:v>Females</c:v>
                </c:pt>
              </c:strCache>
            </c:strRef>
          </c:tx>
          <c:invertIfNegative val="0"/>
          <c:cat>
            <c:strRef>
              <c:f>Sheet1!$B$1:$I$1</c:f>
              <c:strCache>
                <c:ptCount val="7"/>
                <c:pt idx="0">
                  <c:v>15-19</c:v>
                </c:pt>
                <c:pt idx="1">
                  <c:v>20-24</c:v>
                </c:pt>
                <c:pt idx="2">
                  <c:v>25-29</c:v>
                </c:pt>
                <c:pt idx="3">
                  <c:v>30-39</c:v>
                </c:pt>
                <c:pt idx="4">
                  <c:v>40-44</c:v>
                </c:pt>
                <c:pt idx="5">
                  <c:v>45-49</c:v>
                </c:pt>
                <c:pt idx="6">
                  <c:v>50+</c:v>
                </c:pt>
              </c:strCache>
            </c:strRef>
          </c:cat>
          <c:val>
            <c:numRef>
              <c:f>Sheet1!$B$3:$I$3</c:f>
              <c:numCache>
                <c:formatCode>General</c:formatCode>
                <c:ptCount val="7"/>
                <c:pt idx="0">
                  <c:v>1.1000000000000001</c:v>
                </c:pt>
                <c:pt idx="1">
                  <c:v>5.7</c:v>
                </c:pt>
                <c:pt idx="2">
                  <c:v>4.9000000000000004</c:v>
                </c:pt>
                <c:pt idx="3">
                  <c:v>3</c:v>
                </c:pt>
                <c:pt idx="4">
                  <c:v>0.6</c:v>
                </c:pt>
                <c:pt idx="5">
                  <c:v>1</c:v>
                </c:pt>
                <c:pt idx="6">
                  <c:v>0.4</c:v>
                </c:pt>
              </c:numCache>
            </c:numRef>
          </c:val>
          <c:extLst>
            <c:ext xmlns:c16="http://schemas.microsoft.com/office/drawing/2014/chart" uri="{C3380CC4-5D6E-409C-BE32-E72D297353CC}">
              <c16:uniqueId val="{00000001-2C29-454C-B9CD-0946B69C4474}"/>
            </c:ext>
          </c:extLst>
        </c:ser>
        <c:dLbls>
          <c:showLegendKey val="0"/>
          <c:showVal val="0"/>
          <c:showCatName val="0"/>
          <c:showSerName val="0"/>
          <c:showPercent val="0"/>
          <c:showBubbleSize val="0"/>
        </c:dLbls>
        <c:gapWidth val="150"/>
        <c:axId val="403999136"/>
        <c:axId val="409572040"/>
      </c:barChart>
      <c:catAx>
        <c:axId val="403999136"/>
        <c:scaling>
          <c:orientation val="minMax"/>
        </c:scaling>
        <c:delete val="0"/>
        <c:axPos val="b"/>
        <c:title>
          <c:tx>
            <c:rich>
              <a:bodyPr/>
              <a:lstStyle/>
              <a:p>
                <a:pPr>
                  <a:defRPr/>
                </a:pPr>
                <a:r>
                  <a:rPr lang="en-US"/>
                  <a:t>Age in Years</a:t>
                </a:r>
              </a:p>
            </c:rich>
          </c:tx>
          <c:layout>
            <c:manualLayout>
              <c:xMode val="edge"/>
              <c:yMode val="edge"/>
              <c:x val="0.40805918342064079"/>
              <c:y val="0.92761327607343258"/>
            </c:manualLayout>
          </c:layout>
          <c:overlay val="0"/>
        </c:title>
        <c:numFmt formatCode="General" sourceLinked="1"/>
        <c:majorTickMark val="out"/>
        <c:minorTickMark val="none"/>
        <c:tickLblPos val="nextTo"/>
        <c:txPr>
          <a:bodyPr rot="0" vert="horz"/>
          <a:lstStyle/>
          <a:p>
            <a:pPr>
              <a:defRPr/>
            </a:pPr>
            <a:endParaRPr lang="en-US"/>
          </a:p>
        </c:txPr>
        <c:crossAx val="409572040"/>
        <c:crosses val="autoZero"/>
        <c:auto val="1"/>
        <c:lblAlgn val="ctr"/>
        <c:lblOffset val="100"/>
        <c:tickLblSkip val="1"/>
        <c:tickMarkSkip val="1"/>
        <c:noMultiLvlLbl val="0"/>
      </c:catAx>
      <c:valAx>
        <c:axId val="409572040"/>
        <c:scaling>
          <c:orientation val="minMax"/>
        </c:scaling>
        <c:delete val="0"/>
        <c:axPos val="l"/>
        <c:title>
          <c:tx>
            <c:rich>
              <a:bodyPr/>
              <a:lstStyle/>
              <a:p>
                <a:pPr>
                  <a:defRPr/>
                </a:pPr>
                <a:r>
                  <a:rPr lang="en-US"/>
                  <a:t>Rate per 100,000 persons </a:t>
                </a:r>
              </a:p>
            </c:rich>
          </c:tx>
          <c:layout>
            <c:manualLayout>
              <c:xMode val="edge"/>
              <c:yMode val="edge"/>
              <c:x val="0"/>
              <c:y val="0.24277456647398843"/>
            </c:manualLayout>
          </c:layout>
          <c:overlay val="0"/>
        </c:title>
        <c:numFmt formatCode="General" sourceLinked="1"/>
        <c:majorTickMark val="out"/>
        <c:minorTickMark val="none"/>
        <c:tickLblPos val="nextTo"/>
        <c:txPr>
          <a:bodyPr rot="0" vert="horz"/>
          <a:lstStyle/>
          <a:p>
            <a:pPr>
              <a:defRPr/>
            </a:pPr>
            <a:endParaRPr lang="en-US"/>
          </a:p>
        </c:txPr>
        <c:crossAx val="403999136"/>
        <c:crosses val="autoZero"/>
        <c:crossBetween val="between"/>
      </c:valAx>
    </c:plotArea>
    <c:legend>
      <c:legendPos val="r"/>
      <c:layout>
        <c:manualLayout>
          <c:xMode val="edge"/>
          <c:yMode val="edge"/>
          <c:x val="0.75826972010178129"/>
          <c:y val="0.10404624277456646"/>
          <c:w val="0.17557251908396948"/>
          <c:h val="0.1695568400770712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59834911940355E-2"/>
          <c:y val="3.5914010816902757E-2"/>
          <c:w val="0.94944016508805962"/>
          <c:h val="0.86929836294031859"/>
        </c:manualLayout>
      </c:layout>
      <c:barChart>
        <c:barDir val="col"/>
        <c:grouping val="stacked"/>
        <c:varyColors val="0"/>
        <c:ser>
          <c:idx val="0"/>
          <c:order val="0"/>
          <c:tx>
            <c:strRef>
              <c:f>Sheet1!$B$1</c:f>
              <c:strCache>
                <c:ptCount val="1"/>
                <c:pt idx="0">
                  <c:v>Africa</c:v>
                </c:pt>
              </c:strCache>
            </c:strRef>
          </c:tx>
          <c:spPr>
            <a:solidFill>
              <a:schemeClr val="accent1"/>
            </a:solidFill>
            <a:ln>
              <a:noFill/>
            </a:ln>
            <a:effectLst/>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General</c:formatCode>
                <c:ptCount val="11"/>
                <c:pt idx="0">
                  <c:v>754</c:v>
                </c:pt>
                <c:pt idx="1">
                  <c:v>797</c:v>
                </c:pt>
                <c:pt idx="2">
                  <c:v>836</c:v>
                </c:pt>
                <c:pt idx="3">
                  <c:v>870</c:v>
                </c:pt>
                <c:pt idx="4">
                  <c:v>944</c:v>
                </c:pt>
                <c:pt idx="5">
                  <c:v>1008</c:v>
                </c:pt>
                <c:pt idx="6">
                  <c:v>1047</c:v>
                </c:pt>
                <c:pt idx="7">
                  <c:v>1109</c:v>
                </c:pt>
                <c:pt idx="8">
                  <c:v>1174</c:v>
                </c:pt>
                <c:pt idx="9">
                  <c:v>1299</c:v>
                </c:pt>
                <c:pt idx="10">
                  <c:v>1391</c:v>
                </c:pt>
              </c:numCache>
            </c:numRef>
          </c:val>
          <c:extLst>
            <c:ext xmlns:c16="http://schemas.microsoft.com/office/drawing/2014/chart" uri="{C3380CC4-5D6E-409C-BE32-E72D297353CC}">
              <c16:uniqueId val="{00000000-541B-44F1-AB14-3B3675158EA5}"/>
            </c:ext>
          </c:extLst>
        </c:ser>
        <c:ser>
          <c:idx val="1"/>
          <c:order val="1"/>
          <c:tx>
            <c:strRef>
              <c:f>Sheet1!$C$1</c:f>
              <c:strCache>
                <c:ptCount val="1"/>
                <c:pt idx="0">
                  <c:v>Asia</c:v>
                </c:pt>
              </c:strCache>
            </c:strRef>
          </c:tx>
          <c:spPr>
            <a:solidFill>
              <a:schemeClr val="accent2"/>
            </a:solidFill>
            <a:ln>
              <a:noFill/>
            </a:ln>
            <a:effectLst/>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Sheet1!$C$2:$C$12</c:f>
              <c:numCache>
                <c:formatCode>General</c:formatCode>
                <c:ptCount val="11"/>
                <c:pt idx="0">
                  <c:v>69</c:v>
                </c:pt>
                <c:pt idx="1">
                  <c:v>81</c:v>
                </c:pt>
                <c:pt idx="2">
                  <c:v>91</c:v>
                </c:pt>
                <c:pt idx="3">
                  <c:v>95</c:v>
                </c:pt>
                <c:pt idx="4">
                  <c:v>103</c:v>
                </c:pt>
                <c:pt idx="5">
                  <c:v>108</c:v>
                </c:pt>
                <c:pt idx="6">
                  <c:v>111</c:v>
                </c:pt>
                <c:pt idx="7">
                  <c:v>122</c:v>
                </c:pt>
                <c:pt idx="8">
                  <c:v>134</c:v>
                </c:pt>
                <c:pt idx="9">
                  <c:v>147</c:v>
                </c:pt>
                <c:pt idx="10">
                  <c:v>160</c:v>
                </c:pt>
              </c:numCache>
            </c:numRef>
          </c:val>
          <c:extLst>
            <c:ext xmlns:c16="http://schemas.microsoft.com/office/drawing/2014/chart" uri="{C3380CC4-5D6E-409C-BE32-E72D297353CC}">
              <c16:uniqueId val="{00000001-541B-44F1-AB14-3B3675158EA5}"/>
            </c:ext>
          </c:extLst>
        </c:ser>
        <c:ser>
          <c:idx val="2"/>
          <c:order val="2"/>
          <c:tx>
            <c:strRef>
              <c:f>Sheet1!$D$1</c:f>
              <c:strCache>
                <c:ptCount val="1"/>
                <c:pt idx="0">
                  <c:v>Latin America</c:v>
                </c:pt>
              </c:strCache>
            </c:strRef>
          </c:tx>
          <c:spPr>
            <a:solidFill>
              <a:schemeClr val="accent3"/>
            </a:solidFill>
            <a:ln>
              <a:noFill/>
            </a:ln>
            <a:effectLst/>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Sheet1!$D$2:$D$12</c:f>
              <c:numCache>
                <c:formatCode>General</c:formatCode>
                <c:ptCount val="11"/>
                <c:pt idx="0">
                  <c:v>263</c:v>
                </c:pt>
                <c:pt idx="1">
                  <c:v>282</c:v>
                </c:pt>
                <c:pt idx="2">
                  <c:v>303</c:v>
                </c:pt>
                <c:pt idx="3">
                  <c:v>331</c:v>
                </c:pt>
                <c:pt idx="4">
                  <c:v>345</c:v>
                </c:pt>
                <c:pt idx="5">
                  <c:v>378</c:v>
                </c:pt>
                <c:pt idx="6">
                  <c:v>396</c:v>
                </c:pt>
                <c:pt idx="7">
                  <c:v>417</c:v>
                </c:pt>
                <c:pt idx="8">
                  <c:v>429</c:v>
                </c:pt>
                <c:pt idx="9">
                  <c:v>463</c:v>
                </c:pt>
                <c:pt idx="10">
                  <c:v>491</c:v>
                </c:pt>
              </c:numCache>
            </c:numRef>
          </c:val>
          <c:extLst>
            <c:ext xmlns:c16="http://schemas.microsoft.com/office/drawing/2014/chart" uri="{C3380CC4-5D6E-409C-BE32-E72D297353CC}">
              <c16:uniqueId val="{00000002-541B-44F1-AB14-3B3675158EA5}"/>
            </c:ext>
          </c:extLst>
        </c:ser>
        <c:ser>
          <c:idx val="3"/>
          <c:order val="3"/>
          <c:tx>
            <c:strRef>
              <c:f>Sheet1!$E$1</c:f>
              <c:strCache>
                <c:ptCount val="1"/>
                <c:pt idx="0">
                  <c:v>Other</c:v>
                </c:pt>
              </c:strCache>
            </c:strRef>
          </c:tx>
          <c:spPr>
            <a:solidFill>
              <a:schemeClr val="accent4"/>
            </a:solidFill>
            <a:ln>
              <a:noFill/>
            </a:ln>
            <a:effectLst/>
          </c:spPr>
          <c:invertIfNegative val="0"/>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Sheet1!$E$2:$E$12</c:f>
              <c:numCache>
                <c:formatCode>General</c:formatCode>
                <c:ptCount val="11"/>
                <c:pt idx="0">
                  <c:v>40</c:v>
                </c:pt>
                <c:pt idx="1">
                  <c:v>34</c:v>
                </c:pt>
                <c:pt idx="2">
                  <c:v>36</c:v>
                </c:pt>
                <c:pt idx="3">
                  <c:v>37</c:v>
                </c:pt>
                <c:pt idx="4">
                  <c:v>42</c:v>
                </c:pt>
                <c:pt idx="5">
                  <c:v>40</c:v>
                </c:pt>
                <c:pt idx="6">
                  <c:v>41</c:v>
                </c:pt>
                <c:pt idx="7">
                  <c:v>43</c:v>
                </c:pt>
                <c:pt idx="8">
                  <c:v>48</c:v>
                </c:pt>
                <c:pt idx="9">
                  <c:v>55</c:v>
                </c:pt>
                <c:pt idx="10">
                  <c:v>59</c:v>
                </c:pt>
              </c:numCache>
            </c:numRef>
          </c:val>
          <c:extLst>
            <c:ext xmlns:c16="http://schemas.microsoft.com/office/drawing/2014/chart" uri="{C3380CC4-5D6E-409C-BE32-E72D297353CC}">
              <c16:uniqueId val="{00000003-541B-44F1-AB14-3B3675158EA5}"/>
            </c:ext>
          </c:extLst>
        </c:ser>
        <c:dLbls>
          <c:showLegendKey val="0"/>
          <c:showVal val="0"/>
          <c:showCatName val="0"/>
          <c:showSerName val="0"/>
          <c:showPercent val="0"/>
          <c:showBubbleSize val="0"/>
        </c:dLbls>
        <c:gapWidth val="100"/>
        <c:overlap val="100"/>
        <c:axId val="601469424"/>
        <c:axId val="601463520"/>
      </c:barChart>
      <c:catAx>
        <c:axId val="601469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en-US"/>
          </a:p>
        </c:txPr>
        <c:crossAx val="601463520"/>
        <c:crosses val="autoZero"/>
        <c:auto val="1"/>
        <c:lblAlgn val="ctr"/>
        <c:lblOffset val="100"/>
        <c:noMultiLvlLbl val="0"/>
      </c:catAx>
      <c:valAx>
        <c:axId val="601463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601469424"/>
        <c:crosses val="autoZero"/>
        <c:crossBetween val="between"/>
      </c:valAx>
      <c:spPr>
        <a:noFill/>
        <a:ln>
          <a:noFill/>
        </a:ln>
        <a:effectLst/>
      </c:spPr>
    </c:plotArea>
    <c:legend>
      <c:legendPos val="r"/>
      <c:layout>
        <c:manualLayout>
          <c:xMode val="edge"/>
          <c:yMode val="edge"/>
          <c:x val="9.0797862223743767E-2"/>
          <c:y val="4.7820923127552942E-2"/>
          <c:w val="0.41040986724485529"/>
          <c:h val="0.15134838985158128"/>
        </c:manualLayout>
      </c:layout>
      <c:overlay val="0"/>
      <c:spPr>
        <a:solidFill>
          <a:schemeClr val="bg1"/>
        </a:solidFill>
        <a:ln>
          <a:solidFill>
            <a:schemeClr val="bg1"/>
          </a:solidFill>
        </a:ln>
        <a:effectLst/>
      </c:spPr>
      <c:txPr>
        <a:bodyPr rot="0" spcFirstLastPara="1" vertOverflow="ellipsis" vert="horz" wrap="square" anchor="ctr" anchorCtr="1"/>
        <a:lstStyle/>
        <a:p>
          <a:pPr>
            <a:defRPr sz="1400" b="0" i="0" u="none" strike="noStrike" kern="1200" baseline="0">
              <a:solidFill>
                <a:schemeClr val="tx1">
                  <a:lumMod val="90000"/>
                  <a:lumOff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Race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DC9-48E3-8A08-B90BB8EBD4A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DC9-48E3-8A08-B90BB8EBD4A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DC9-48E3-8A08-B90BB8EBD4A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DC9-48E3-8A08-B90BB8EBD4A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DC9-48E3-8A08-B90BB8EBD4A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DC9-48E3-8A08-B90BB8EBD4A7}"/>
              </c:ext>
            </c:extLst>
          </c:dPt>
          <c:dLbls>
            <c:dLbl>
              <c:idx val="1"/>
              <c:layout>
                <c:manualLayout>
                  <c:x val="0.14087301587301579"/>
                  <c:y val="-2.738553332247974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EDC9-48E3-8A08-B90BB8EBD4A7}"/>
                </c:ext>
              </c:extLst>
            </c:dLbl>
            <c:dLbl>
              <c:idx val="2"/>
              <c:layout>
                <c:manualLayout>
                  <c:x val="1.7857142857142821E-2"/>
                  <c:y val="1.260704886376990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EDC9-48E3-8A08-B90BB8EBD4A7}"/>
                </c:ext>
              </c:extLst>
            </c:dLbl>
            <c:dLbl>
              <c:idx val="3"/>
              <c:layout>
                <c:manualLayout>
                  <c:x val="-0.14484126984126985"/>
                  <c:y val="2.738553332247974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EDC9-48E3-8A08-B90BB8EBD4A7}"/>
                </c:ext>
              </c:extLst>
            </c:dLbl>
            <c:dLbl>
              <c:idx val="4"/>
              <c:layout>
                <c:manualLayout>
                  <c:x val="-7.9365079365079388E-2"/>
                  <c:y val="-8.215659996743925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EDC9-48E3-8A08-B90BB8EBD4A7}"/>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Sheet1!$A$2:$A$7</c:f>
              <c:strCache>
                <c:ptCount val="6"/>
                <c:pt idx="0">
                  <c:v>White</c:v>
                </c:pt>
                <c:pt idx="1">
                  <c:v>Afr Amer</c:v>
                </c:pt>
                <c:pt idx="2">
                  <c:v>Amer Ind</c:v>
                </c:pt>
                <c:pt idx="3">
                  <c:v>Asian</c:v>
                </c:pt>
                <c:pt idx="4">
                  <c:v>Other</c:v>
                </c:pt>
                <c:pt idx="5">
                  <c:v>Unknown</c:v>
                </c:pt>
              </c:strCache>
            </c:strRef>
          </c:cat>
          <c:val>
            <c:numRef>
              <c:f>Sheet1!$B$2:$B$7</c:f>
              <c:numCache>
                <c:formatCode>General</c:formatCode>
                <c:ptCount val="6"/>
                <c:pt idx="0">
                  <c:v>15162</c:v>
                </c:pt>
                <c:pt idx="1">
                  <c:v>4872</c:v>
                </c:pt>
                <c:pt idx="2">
                  <c:v>2124</c:v>
                </c:pt>
                <c:pt idx="3">
                  <c:v>803</c:v>
                </c:pt>
                <c:pt idx="4">
                  <c:v>773</c:v>
                </c:pt>
                <c:pt idx="5">
                  <c:v>10983</c:v>
                </c:pt>
              </c:numCache>
            </c:numRef>
          </c:val>
          <c:extLst>
            <c:ext xmlns:c16="http://schemas.microsoft.com/office/drawing/2014/chart" uri="{C3380CC4-5D6E-409C-BE32-E72D297353CC}">
              <c16:uniqueId val="{0000000C-EDC9-48E3-8A08-B90BB8EBD4A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71339506315376"/>
          <c:y val="2.9289951090915398E-2"/>
          <c:w val="0.8696911196911199"/>
          <c:h val="0.76399394856278358"/>
        </c:manualLayout>
      </c:layout>
      <c:lineChart>
        <c:grouping val="standard"/>
        <c:varyColors val="0"/>
        <c:ser>
          <c:idx val="0"/>
          <c:order val="0"/>
          <c:tx>
            <c:strRef>
              <c:f>Sheet1!$A$2</c:f>
              <c:strCache>
                <c:ptCount val="1"/>
                <c:pt idx="0">
                  <c:v>White, Non-Hispanic</c:v>
                </c:pt>
              </c:strCache>
            </c:strRef>
          </c:tx>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Sheet1!$E$2:$AA$2</c:f>
              <c:numCache>
                <c:formatCode>General</c:formatCode>
                <c:ptCount val="11"/>
                <c:pt idx="0">
                  <c:v>0.9</c:v>
                </c:pt>
                <c:pt idx="1">
                  <c:v>1.9</c:v>
                </c:pt>
                <c:pt idx="2">
                  <c:v>1.1000000000000001</c:v>
                </c:pt>
                <c:pt idx="3">
                  <c:v>2</c:v>
                </c:pt>
                <c:pt idx="4">
                  <c:v>2.1</c:v>
                </c:pt>
                <c:pt idx="5">
                  <c:v>1.2</c:v>
                </c:pt>
                <c:pt idx="6">
                  <c:v>2.4</c:v>
                </c:pt>
                <c:pt idx="7">
                  <c:v>3.6</c:v>
                </c:pt>
                <c:pt idx="8">
                  <c:v>3</c:v>
                </c:pt>
                <c:pt idx="9">
                  <c:v>3.5</c:v>
                </c:pt>
                <c:pt idx="10">
                  <c:v>3.3</c:v>
                </c:pt>
              </c:numCache>
            </c:numRef>
          </c:val>
          <c:smooth val="0"/>
          <c:extLst>
            <c:ext xmlns:c16="http://schemas.microsoft.com/office/drawing/2014/chart" uri="{C3380CC4-5D6E-409C-BE32-E72D297353CC}">
              <c16:uniqueId val="{00000000-4245-44F9-86E7-D2146AD7D6F9}"/>
            </c:ext>
          </c:extLst>
        </c:ser>
        <c:ser>
          <c:idx val="1"/>
          <c:order val="1"/>
          <c:tx>
            <c:strRef>
              <c:f>Sheet1!$A$3</c:f>
              <c:strCache>
                <c:ptCount val="1"/>
                <c:pt idx="0">
                  <c:v>Black, Non-Hispanic</c:v>
                </c:pt>
              </c:strCache>
            </c:strRef>
          </c:tx>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Sheet1!$E$3:$AA$3</c:f>
              <c:numCache>
                <c:formatCode>General</c:formatCode>
                <c:ptCount val="11"/>
                <c:pt idx="0">
                  <c:v>4.2</c:v>
                </c:pt>
                <c:pt idx="1">
                  <c:v>6.7</c:v>
                </c:pt>
                <c:pt idx="2">
                  <c:v>4</c:v>
                </c:pt>
                <c:pt idx="3">
                  <c:v>13.9</c:v>
                </c:pt>
                <c:pt idx="4">
                  <c:v>8.5</c:v>
                </c:pt>
                <c:pt idx="5">
                  <c:v>14.6</c:v>
                </c:pt>
                <c:pt idx="6">
                  <c:v>17.100000000000001</c:v>
                </c:pt>
                <c:pt idx="7">
                  <c:v>23.8</c:v>
                </c:pt>
                <c:pt idx="8">
                  <c:v>28.5</c:v>
                </c:pt>
                <c:pt idx="9">
                  <c:v>25.3</c:v>
                </c:pt>
                <c:pt idx="10">
                  <c:v>19.600000000000001</c:v>
                </c:pt>
              </c:numCache>
            </c:numRef>
          </c:val>
          <c:smooth val="0"/>
          <c:extLst>
            <c:ext xmlns:c16="http://schemas.microsoft.com/office/drawing/2014/chart" uri="{C3380CC4-5D6E-409C-BE32-E72D297353CC}">
              <c16:uniqueId val="{00000001-4245-44F9-86E7-D2146AD7D6F9}"/>
            </c:ext>
          </c:extLst>
        </c:ser>
        <c:ser>
          <c:idx val="2"/>
          <c:order val="2"/>
          <c:tx>
            <c:strRef>
              <c:f>Sheet1!$A$4</c:f>
              <c:strCache>
                <c:ptCount val="1"/>
                <c:pt idx="0">
                  <c:v>American Indian</c:v>
                </c:pt>
              </c:strCache>
            </c:strRef>
          </c:tx>
          <c:spPr>
            <a:ln>
              <a:solidFill>
                <a:schemeClr val="accent4"/>
              </a:solidFill>
            </a:ln>
          </c:spPr>
          <c:marker>
            <c:spPr>
              <a:solidFill>
                <a:schemeClr val="accent4"/>
              </a:solidFill>
            </c:spPr>
          </c:marker>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Sheet1!$E$4:$AA$4</c:f>
              <c:numCache>
                <c:formatCode>General</c:formatCode>
                <c:ptCount val="11"/>
                <c:pt idx="0">
                  <c:v>0</c:v>
                </c:pt>
                <c:pt idx="1">
                  <c:v>0</c:v>
                </c:pt>
                <c:pt idx="2">
                  <c:v>1.5</c:v>
                </c:pt>
                <c:pt idx="3">
                  <c:v>1.5</c:v>
                </c:pt>
                <c:pt idx="4">
                  <c:v>1.5</c:v>
                </c:pt>
                <c:pt idx="5">
                  <c:v>5.9</c:v>
                </c:pt>
                <c:pt idx="6">
                  <c:v>3</c:v>
                </c:pt>
                <c:pt idx="7">
                  <c:v>3</c:v>
                </c:pt>
                <c:pt idx="8">
                  <c:v>11.9</c:v>
                </c:pt>
                <c:pt idx="9">
                  <c:v>25.3</c:v>
                </c:pt>
                <c:pt idx="10">
                  <c:v>47.5</c:v>
                </c:pt>
              </c:numCache>
            </c:numRef>
          </c:val>
          <c:smooth val="0"/>
          <c:extLst>
            <c:ext xmlns:c16="http://schemas.microsoft.com/office/drawing/2014/chart" uri="{C3380CC4-5D6E-409C-BE32-E72D297353CC}">
              <c16:uniqueId val="{00000002-4245-44F9-86E7-D2146AD7D6F9}"/>
            </c:ext>
          </c:extLst>
        </c:ser>
        <c:ser>
          <c:idx val="4"/>
          <c:order val="3"/>
          <c:tx>
            <c:strRef>
              <c:f>Sheet1!$A$5</c:f>
              <c:strCache>
                <c:ptCount val="1"/>
                <c:pt idx="0">
                  <c:v>Asian/PI</c:v>
                </c:pt>
              </c:strCache>
            </c:strRef>
          </c:tx>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Sheet1!$E$5:$AA$5</c:f>
              <c:numCache>
                <c:formatCode>General</c:formatCode>
                <c:ptCount val="11"/>
                <c:pt idx="0">
                  <c:v>0.5</c:v>
                </c:pt>
                <c:pt idx="1">
                  <c:v>0.5</c:v>
                </c:pt>
                <c:pt idx="2">
                  <c:v>0</c:v>
                </c:pt>
                <c:pt idx="3">
                  <c:v>0.5</c:v>
                </c:pt>
                <c:pt idx="4">
                  <c:v>2.7</c:v>
                </c:pt>
                <c:pt idx="5">
                  <c:v>0.5</c:v>
                </c:pt>
                <c:pt idx="6">
                  <c:v>3.6</c:v>
                </c:pt>
                <c:pt idx="7">
                  <c:v>6.8</c:v>
                </c:pt>
                <c:pt idx="8">
                  <c:v>3.2</c:v>
                </c:pt>
                <c:pt idx="9">
                  <c:v>8.6</c:v>
                </c:pt>
                <c:pt idx="10">
                  <c:v>6.8</c:v>
                </c:pt>
              </c:numCache>
            </c:numRef>
          </c:val>
          <c:smooth val="0"/>
          <c:extLst>
            <c:ext xmlns:c16="http://schemas.microsoft.com/office/drawing/2014/chart" uri="{C3380CC4-5D6E-409C-BE32-E72D297353CC}">
              <c16:uniqueId val="{00000003-4245-44F9-86E7-D2146AD7D6F9}"/>
            </c:ext>
          </c:extLst>
        </c:ser>
        <c:ser>
          <c:idx val="5"/>
          <c:order val="4"/>
          <c:tx>
            <c:strRef>
              <c:f>Sheet1!$A$6</c:f>
              <c:strCache>
                <c:ptCount val="1"/>
                <c:pt idx="0">
                  <c:v>Hispanic</c:v>
                </c:pt>
              </c:strCache>
            </c:strRef>
          </c:tx>
          <c:cat>
            <c:numRef>
              <c:f>Sheet1!$E$1:$AA$1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Sheet1!$E$6:$AA$6</c:f>
              <c:numCache>
                <c:formatCode>General</c:formatCode>
                <c:ptCount val="11"/>
                <c:pt idx="0">
                  <c:v>0.4</c:v>
                </c:pt>
                <c:pt idx="1">
                  <c:v>1.3</c:v>
                </c:pt>
                <c:pt idx="2">
                  <c:v>2.5</c:v>
                </c:pt>
                <c:pt idx="3">
                  <c:v>4.4000000000000004</c:v>
                </c:pt>
                <c:pt idx="4">
                  <c:v>4</c:v>
                </c:pt>
                <c:pt idx="5">
                  <c:v>4</c:v>
                </c:pt>
                <c:pt idx="6">
                  <c:v>3.6</c:v>
                </c:pt>
                <c:pt idx="7">
                  <c:v>8.8000000000000007</c:v>
                </c:pt>
                <c:pt idx="8">
                  <c:v>12</c:v>
                </c:pt>
                <c:pt idx="9">
                  <c:v>10.8</c:v>
                </c:pt>
                <c:pt idx="10">
                  <c:v>12.4</c:v>
                </c:pt>
              </c:numCache>
            </c:numRef>
          </c:val>
          <c:smooth val="0"/>
          <c:extLst>
            <c:ext xmlns:c16="http://schemas.microsoft.com/office/drawing/2014/chart" uri="{C3380CC4-5D6E-409C-BE32-E72D297353CC}">
              <c16:uniqueId val="{00000004-4245-44F9-86E7-D2146AD7D6F9}"/>
            </c:ext>
          </c:extLst>
        </c:ser>
        <c:dLbls>
          <c:showLegendKey val="0"/>
          <c:showVal val="0"/>
          <c:showCatName val="0"/>
          <c:showSerName val="0"/>
          <c:showPercent val="0"/>
          <c:showBubbleSize val="0"/>
        </c:dLbls>
        <c:marker val="1"/>
        <c:smooth val="0"/>
        <c:axId val="409573216"/>
        <c:axId val="409573608"/>
      </c:lineChart>
      <c:catAx>
        <c:axId val="409573216"/>
        <c:scaling>
          <c:orientation val="minMax"/>
        </c:scaling>
        <c:delete val="0"/>
        <c:axPos val="b"/>
        <c:title>
          <c:tx>
            <c:rich>
              <a:bodyPr/>
              <a:lstStyle/>
              <a:p>
                <a:pPr>
                  <a:defRPr/>
                </a:pPr>
                <a:r>
                  <a:rPr lang="en-US"/>
                  <a:t>Year</a:t>
                </a:r>
              </a:p>
            </c:rich>
          </c:tx>
          <c:layout>
            <c:manualLayout>
              <c:xMode val="edge"/>
              <c:yMode val="edge"/>
              <c:x val="0.49806949806949807"/>
              <c:y val="0.90015128593040838"/>
            </c:manualLayout>
          </c:layout>
          <c:overlay val="0"/>
        </c:title>
        <c:numFmt formatCode="General" sourceLinked="1"/>
        <c:majorTickMark val="out"/>
        <c:minorTickMark val="none"/>
        <c:tickLblPos val="nextTo"/>
        <c:txPr>
          <a:bodyPr rot="0" vert="horz"/>
          <a:lstStyle/>
          <a:p>
            <a:pPr>
              <a:defRPr/>
            </a:pPr>
            <a:endParaRPr lang="en-US"/>
          </a:p>
        </c:txPr>
        <c:crossAx val="409573608"/>
        <c:crossesAt val="0"/>
        <c:auto val="1"/>
        <c:lblAlgn val="ctr"/>
        <c:lblOffset val="100"/>
        <c:tickLblSkip val="1"/>
        <c:tickMarkSkip val="1"/>
        <c:noMultiLvlLbl val="0"/>
      </c:catAx>
      <c:valAx>
        <c:axId val="409573608"/>
        <c:scaling>
          <c:orientation val="minMax"/>
        </c:scaling>
        <c:delete val="0"/>
        <c:axPos val="l"/>
        <c:title>
          <c:tx>
            <c:rich>
              <a:bodyPr/>
              <a:lstStyle/>
              <a:p>
                <a:pPr>
                  <a:defRPr/>
                </a:pPr>
                <a:r>
                  <a:rPr lang="en-US"/>
                  <a:t>Rate per 100,000 persons  </a:t>
                </a:r>
              </a:p>
            </c:rich>
          </c:tx>
          <c:layout>
            <c:manualLayout>
              <c:xMode val="edge"/>
              <c:yMode val="edge"/>
              <c:x val="1.0934837324220103E-2"/>
              <c:y val="0.1333421207811579"/>
            </c:manualLayout>
          </c:layout>
          <c:overlay val="0"/>
        </c:title>
        <c:numFmt formatCode="General" sourceLinked="1"/>
        <c:majorTickMark val="out"/>
        <c:minorTickMark val="none"/>
        <c:tickLblPos val="nextTo"/>
        <c:txPr>
          <a:bodyPr rot="0" vert="horz"/>
          <a:lstStyle/>
          <a:p>
            <a:pPr>
              <a:defRPr/>
            </a:pPr>
            <a:endParaRPr lang="en-US"/>
          </a:p>
        </c:txPr>
        <c:crossAx val="409573216"/>
        <c:crosses val="autoZero"/>
        <c:crossBetween val="between"/>
      </c:valAx>
    </c:plotArea>
    <c:legend>
      <c:legendPos val="r"/>
      <c:layout>
        <c:manualLayout>
          <c:xMode val="edge"/>
          <c:yMode val="edge"/>
          <c:x val="0.27631375990024709"/>
          <c:y val="5.4462934947049915E-2"/>
          <c:w val="0.53160135774817008"/>
          <c:h val="0.2087745839636913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0844277673547"/>
          <c:y val="6.8259385665529013E-2"/>
          <c:w val="0.87054409005628519"/>
          <c:h val="0.70648464163822522"/>
        </c:manualLayout>
      </c:layout>
      <c:barChart>
        <c:barDir val="col"/>
        <c:grouping val="stacked"/>
        <c:varyColors val="0"/>
        <c:ser>
          <c:idx val="1"/>
          <c:order val="0"/>
          <c:tx>
            <c:strRef>
              <c:f>Sheet1!$A$2</c:f>
              <c:strCache>
                <c:ptCount val="1"/>
                <c:pt idx="0">
                  <c:v>MSM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Sheet1!$B$1:$J$1</c:f>
              <c:strCache>
                <c:ptCount val="9"/>
                <c:pt idx="0">
                  <c:v>15-19</c:v>
                </c:pt>
                <c:pt idx="1">
                  <c:v>20-24</c:v>
                </c:pt>
                <c:pt idx="2">
                  <c:v>25-29</c:v>
                </c:pt>
                <c:pt idx="3">
                  <c:v>30-34</c:v>
                </c:pt>
                <c:pt idx="4">
                  <c:v>35-39</c:v>
                </c:pt>
                <c:pt idx="5">
                  <c:v>40-44</c:v>
                </c:pt>
                <c:pt idx="6">
                  <c:v>45-49</c:v>
                </c:pt>
                <c:pt idx="7">
                  <c:v>50-54</c:v>
                </c:pt>
                <c:pt idx="8">
                  <c:v>55+</c:v>
                </c:pt>
              </c:strCache>
            </c:strRef>
          </c:cat>
          <c:val>
            <c:numRef>
              <c:f>Sheet1!$B$2:$J$2</c:f>
              <c:numCache>
                <c:formatCode>General</c:formatCode>
                <c:ptCount val="9"/>
                <c:pt idx="0">
                  <c:v>10</c:v>
                </c:pt>
                <c:pt idx="1">
                  <c:v>68</c:v>
                </c:pt>
                <c:pt idx="2">
                  <c:v>89</c:v>
                </c:pt>
                <c:pt idx="3">
                  <c:v>67</c:v>
                </c:pt>
                <c:pt idx="4">
                  <c:v>46</c:v>
                </c:pt>
                <c:pt idx="5">
                  <c:v>47</c:v>
                </c:pt>
                <c:pt idx="6">
                  <c:v>39</c:v>
                </c:pt>
                <c:pt idx="7">
                  <c:v>37</c:v>
                </c:pt>
                <c:pt idx="8">
                  <c:v>23</c:v>
                </c:pt>
              </c:numCache>
            </c:numRef>
          </c:val>
          <c:extLst>
            <c:ext xmlns:c16="http://schemas.microsoft.com/office/drawing/2014/chart" uri="{C3380CC4-5D6E-409C-BE32-E72D297353CC}">
              <c16:uniqueId val="{00000000-1FEA-4E17-A21C-68B72F097DF3}"/>
            </c:ext>
          </c:extLst>
        </c:ser>
        <c:dLbls>
          <c:dLblPos val="ctr"/>
          <c:showLegendKey val="0"/>
          <c:showVal val="1"/>
          <c:showCatName val="0"/>
          <c:showSerName val="0"/>
          <c:showPercent val="0"/>
          <c:showBubbleSize val="0"/>
        </c:dLbls>
        <c:gapWidth val="79"/>
        <c:overlap val="100"/>
        <c:axId val="518384104"/>
        <c:axId val="518384496"/>
      </c:barChart>
      <c:catAx>
        <c:axId val="5183841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solidFill>
                    <a:latin typeface="+mn-lt"/>
                    <a:ea typeface="+mn-ea"/>
                    <a:cs typeface="+mn-cs"/>
                  </a:defRPr>
                </a:pPr>
                <a:r>
                  <a:rPr lang="en-US">
                    <a:solidFill>
                      <a:schemeClr val="tx1"/>
                    </a:solidFill>
                  </a:rPr>
                  <a:t>Age in Years</a:t>
                </a:r>
              </a:p>
            </c:rich>
          </c:tx>
          <c:layout>
            <c:manualLayout>
              <c:xMode val="edge"/>
              <c:yMode val="edge"/>
              <c:x val="0.47936210131332091"/>
              <c:y val="0.88054607508532412"/>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cap="all" spc="120" normalizeH="0" baseline="0">
                <a:solidFill>
                  <a:schemeClr val="tx1"/>
                </a:solidFill>
                <a:latin typeface="+mn-lt"/>
                <a:ea typeface="+mn-ea"/>
                <a:cs typeface="+mn-cs"/>
              </a:defRPr>
            </a:pPr>
            <a:endParaRPr lang="en-US"/>
          </a:p>
        </c:txPr>
        <c:crossAx val="518384496"/>
        <c:crosses val="autoZero"/>
        <c:auto val="1"/>
        <c:lblAlgn val="ctr"/>
        <c:lblOffset val="100"/>
        <c:tickLblSkip val="1"/>
        <c:tickMarkSkip val="1"/>
        <c:noMultiLvlLbl val="0"/>
      </c:catAx>
      <c:valAx>
        <c:axId val="518384496"/>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r>
                  <a:rPr lang="en-US">
                    <a:solidFill>
                      <a:schemeClr val="tx1"/>
                    </a:solidFill>
                  </a:rPr>
                  <a:t>Number of Cases</a:t>
                </a:r>
              </a:p>
            </c:rich>
          </c:tx>
          <c:layout>
            <c:manualLayout>
              <c:xMode val="edge"/>
              <c:yMode val="edge"/>
              <c:x val="2.4390243902439029E-2"/>
              <c:y val="0.25938566552901021"/>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crossAx val="518384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81524619675175E-2"/>
          <c:y val="9.7889093831235369E-2"/>
          <c:w val="0.90109395187830632"/>
          <c:h val="0.78305794574167009"/>
        </c:manualLayout>
      </c:layout>
      <c:lineChart>
        <c:grouping val="standard"/>
        <c:varyColors val="0"/>
        <c:ser>
          <c:idx val="0"/>
          <c:order val="0"/>
          <c:tx>
            <c:strRef>
              <c:f>Sheet1!$A$2</c:f>
              <c:strCache>
                <c:ptCount val="1"/>
                <c:pt idx="0">
                  <c:v>All ES Cases</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Sheet1!$B$1:$M$1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Sheet1!$B$2:$M$2</c:f>
              <c:numCache>
                <c:formatCode>0%</c:formatCode>
                <c:ptCount val="11"/>
                <c:pt idx="0">
                  <c:v>0.41199999999999998</c:v>
                </c:pt>
                <c:pt idx="1">
                  <c:v>0.40100000000000002</c:v>
                </c:pt>
                <c:pt idx="2">
                  <c:v>0.45800000000000002</c:v>
                </c:pt>
                <c:pt idx="3">
                  <c:v>0.48899999999999999</c:v>
                </c:pt>
                <c:pt idx="4">
                  <c:v>0.48599999999999999</c:v>
                </c:pt>
                <c:pt idx="5">
                  <c:v>0.47199999999999998</c:v>
                </c:pt>
                <c:pt idx="6">
                  <c:v>0.3795</c:v>
                </c:pt>
                <c:pt idx="7">
                  <c:v>0.36780000000000002</c:v>
                </c:pt>
                <c:pt idx="8">
                  <c:v>0.32479999999999998</c:v>
                </c:pt>
                <c:pt idx="9">
                  <c:v>0.3</c:v>
                </c:pt>
                <c:pt idx="10">
                  <c:v>0.33</c:v>
                </c:pt>
              </c:numCache>
            </c:numRef>
          </c:val>
          <c:smooth val="0"/>
          <c:extLst>
            <c:ext xmlns:c16="http://schemas.microsoft.com/office/drawing/2014/chart" uri="{C3380CC4-5D6E-409C-BE32-E72D297353CC}">
              <c16:uniqueId val="{00000000-A48D-4A4F-B2C2-F1B557BB05E3}"/>
            </c:ext>
          </c:extLst>
        </c:ser>
        <c:ser>
          <c:idx val="1"/>
          <c:order val="1"/>
          <c:tx>
            <c:strRef>
              <c:f>Sheet1!$A$3</c:f>
              <c:strCache>
                <c:ptCount val="1"/>
                <c:pt idx="0">
                  <c:v>MSM ES Cases</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Sheet1!$B$1:$M$1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Sheet1!$B$3:$M$3</c:f>
              <c:numCache>
                <c:formatCode>0%</c:formatCode>
                <c:ptCount val="11"/>
                <c:pt idx="0">
                  <c:v>0.44700000000000001</c:v>
                </c:pt>
                <c:pt idx="1">
                  <c:v>0.45300000000000001</c:v>
                </c:pt>
                <c:pt idx="2">
                  <c:v>0.53600000000000003</c:v>
                </c:pt>
                <c:pt idx="3">
                  <c:v>0.56799999999999995</c:v>
                </c:pt>
                <c:pt idx="4">
                  <c:v>0.57299999999999995</c:v>
                </c:pt>
                <c:pt idx="5">
                  <c:v>0.59489999999999998</c:v>
                </c:pt>
                <c:pt idx="6">
                  <c:v>0.45590000000000003</c:v>
                </c:pt>
                <c:pt idx="7">
                  <c:v>0.50180000000000002</c:v>
                </c:pt>
                <c:pt idx="8">
                  <c:v>0.5595</c:v>
                </c:pt>
                <c:pt idx="9">
                  <c:v>0.44</c:v>
                </c:pt>
                <c:pt idx="10">
                  <c:v>0.46</c:v>
                </c:pt>
              </c:numCache>
            </c:numRef>
          </c:val>
          <c:smooth val="0"/>
          <c:extLst>
            <c:ext xmlns:c16="http://schemas.microsoft.com/office/drawing/2014/chart" uri="{C3380CC4-5D6E-409C-BE32-E72D297353CC}">
              <c16:uniqueId val="{00000001-A48D-4A4F-B2C2-F1B557BB05E3}"/>
            </c:ext>
          </c:extLst>
        </c:ser>
        <c:dLbls>
          <c:dLblPos val="ctr"/>
          <c:showLegendKey val="0"/>
          <c:showVal val="1"/>
          <c:showCatName val="0"/>
          <c:showSerName val="0"/>
          <c:showPercent val="0"/>
          <c:showBubbleSize val="0"/>
        </c:dLbls>
        <c:marker val="1"/>
        <c:smooth val="0"/>
        <c:axId val="518277576"/>
        <c:axId val="418772416"/>
      </c:lineChart>
      <c:catAx>
        <c:axId val="518277576"/>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Year</a:t>
                </a:r>
              </a:p>
            </c:rich>
          </c:tx>
          <c:layout>
            <c:manualLayout>
              <c:xMode val="edge"/>
              <c:yMode val="edge"/>
              <c:x val="0.51189817410594574"/>
              <c:y val="0.9498139274945873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330" b="0" i="0" u="none" strike="noStrike" kern="1200" baseline="0">
                <a:solidFill>
                  <a:schemeClr val="tx1"/>
                </a:solidFill>
                <a:latin typeface="+mn-lt"/>
                <a:ea typeface="+mn-ea"/>
                <a:cs typeface="+mn-cs"/>
              </a:defRPr>
            </a:pPr>
            <a:endParaRPr lang="en-US"/>
          </a:p>
        </c:txPr>
        <c:crossAx val="418772416"/>
        <c:crossesAt val="0.3"/>
        <c:auto val="1"/>
        <c:lblAlgn val="ctr"/>
        <c:lblOffset val="100"/>
        <c:tickLblSkip val="1"/>
        <c:tickMarkSkip val="1"/>
        <c:noMultiLvlLbl val="0"/>
      </c:catAx>
      <c:valAx>
        <c:axId val="418772416"/>
        <c:scaling>
          <c:orientation val="minMax"/>
          <c:min val="0.3"/>
        </c:scaling>
        <c:delete val="1"/>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Percent HIV Positive</a:t>
                </a:r>
              </a:p>
            </c:rich>
          </c:tx>
          <c:layout>
            <c:manualLayout>
              <c:xMode val="edge"/>
              <c:yMode val="edge"/>
              <c:x val="2.2306257770410277E-2"/>
              <c:y val="0.3687477755437778"/>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crossAx val="518277576"/>
        <c:crosses val="autoZero"/>
        <c:crossBetween val="between"/>
      </c:valAx>
      <c:spPr>
        <a:noFill/>
        <a:ln>
          <a:noFill/>
        </a:ln>
        <a:effectLst/>
      </c:spPr>
    </c:plotArea>
    <c:legend>
      <c:legendPos val="b"/>
      <c:layout>
        <c:manualLayout>
          <c:xMode val="edge"/>
          <c:yMode val="edge"/>
          <c:x val="0.32551991439122402"/>
          <c:y val="4.7716402938226064E-2"/>
          <c:w val="0.32462336364301214"/>
          <c:h val="5.528926493648559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15" b="0" i="0" u="none" strike="noStrike" kern="1200" cap="all" spc="0" baseline="0">
                <a:solidFill>
                  <a:schemeClr val="tx1"/>
                </a:solidFill>
                <a:latin typeface="+mn-lt"/>
                <a:ea typeface="+mn-ea"/>
                <a:cs typeface="+mn-cs"/>
              </a:defRPr>
            </a:pPr>
            <a:r>
              <a:rPr lang="en-US">
                <a:solidFill>
                  <a:schemeClr val="tx1"/>
                </a:solidFill>
              </a:rPr>
              <a:t>Number of Female Early Syphilis Cases</a:t>
            </a:r>
          </a:p>
        </c:rich>
      </c:tx>
      <c:layout/>
      <c:overlay val="0"/>
      <c:spPr>
        <a:noFill/>
        <a:ln>
          <a:noFill/>
        </a:ln>
        <a:effectLst/>
      </c:spPr>
      <c:txPr>
        <a:bodyPr rot="0" spcFirstLastPara="1" vertOverflow="ellipsis" vert="horz" wrap="square" anchor="ctr" anchorCtr="1"/>
        <a:lstStyle/>
        <a:p>
          <a:pPr>
            <a:defRPr sz="1915" b="0" i="0" u="none" strike="noStrike" kern="1200" cap="all" spc="0" baseline="0">
              <a:solidFill>
                <a:schemeClr val="tx1"/>
              </a:solidFill>
              <a:latin typeface="+mn-lt"/>
              <a:ea typeface="+mn-ea"/>
              <a:cs typeface="+mn-cs"/>
            </a:defRPr>
          </a:pPr>
          <a:endParaRPr lang="en-US"/>
        </a:p>
      </c:txPr>
    </c:title>
    <c:autoTitleDeleted val="0"/>
    <c:plotArea>
      <c:layout>
        <c:manualLayout>
          <c:layoutTarget val="inner"/>
          <c:xMode val="edge"/>
          <c:yMode val="edge"/>
          <c:x val="5.2206668610868083E-2"/>
          <c:y val="0.11557291666666666"/>
          <c:w val="0.93887345679012346"/>
          <c:h val="0.70709174048556434"/>
        </c:manualLayout>
      </c:layout>
      <c:lineChart>
        <c:grouping val="standard"/>
        <c:varyColors val="0"/>
        <c:ser>
          <c:idx val="0"/>
          <c:order val="0"/>
          <c:tx>
            <c:strRef>
              <c:f>Sheet1!$B$1</c:f>
              <c:strCache>
                <c:ptCount val="1"/>
                <c:pt idx="0">
                  <c:v>Number</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Sheet1!$A$2:$A$27</c:f>
              <c:numCache>
                <c:formatCode>General</c:formatCode>
                <c:ptCount val="26"/>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pt idx="21">
                  <c:v>2013</c:v>
                </c:pt>
                <c:pt idx="22">
                  <c:v>2014</c:v>
                </c:pt>
                <c:pt idx="23">
                  <c:v>2015</c:v>
                </c:pt>
                <c:pt idx="24">
                  <c:v>2016</c:v>
                </c:pt>
                <c:pt idx="25">
                  <c:v>2017</c:v>
                </c:pt>
              </c:numCache>
            </c:numRef>
          </c:cat>
          <c:val>
            <c:numRef>
              <c:f>Sheet1!$B$2:$B$27</c:f>
              <c:numCache>
                <c:formatCode>General</c:formatCode>
                <c:ptCount val="26"/>
                <c:pt idx="0">
                  <c:v>109</c:v>
                </c:pt>
                <c:pt idx="1">
                  <c:v>83</c:v>
                </c:pt>
                <c:pt idx="2">
                  <c:v>74</c:v>
                </c:pt>
                <c:pt idx="3">
                  <c:v>52</c:v>
                </c:pt>
                <c:pt idx="4">
                  <c:v>22</c:v>
                </c:pt>
                <c:pt idx="5">
                  <c:v>17</c:v>
                </c:pt>
                <c:pt idx="6">
                  <c:v>7</c:v>
                </c:pt>
                <c:pt idx="7">
                  <c:v>10</c:v>
                </c:pt>
                <c:pt idx="8">
                  <c:v>13</c:v>
                </c:pt>
                <c:pt idx="9">
                  <c:v>22</c:v>
                </c:pt>
                <c:pt idx="10">
                  <c:v>12</c:v>
                </c:pt>
                <c:pt idx="11">
                  <c:v>9</c:v>
                </c:pt>
                <c:pt idx="12">
                  <c:v>6</c:v>
                </c:pt>
                <c:pt idx="13">
                  <c:v>8</c:v>
                </c:pt>
                <c:pt idx="14">
                  <c:v>14</c:v>
                </c:pt>
                <c:pt idx="15">
                  <c:v>2</c:v>
                </c:pt>
                <c:pt idx="16">
                  <c:v>5</c:v>
                </c:pt>
                <c:pt idx="17">
                  <c:v>9</c:v>
                </c:pt>
                <c:pt idx="18">
                  <c:v>14</c:v>
                </c:pt>
                <c:pt idx="19">
                  <c:v>13</c:v>
                </c:pt>
                <c:pt idx="20">
                  <c:v>18</c:v>
                </c:pt>
                <c:pt idx="21">
                  <c:v>30</c:v>
                </c:pt>
                <c:pt idx="22">
                  <c:v>41</c:v>
                </c:pt>
                <c:pt idx="23">
                  <c:v>88</c:v>
                </c:pt>
                <c:pt idx="24">
                  <c:v>87</c:v>
                </c:pt>
                <c:pt idx="25">
                  <c:v>91</c:v>
                </c:pt>
              </c:numCache>
            </c:numRef>
          </c:val>
          <c:smooth val="0"/>
          <c:extLst>
            <c:ext xmlns:c16="http://schemas.microsoft.com/office/drawing/2014/chart" uri="{C3380CC4-5D6E-409C-BE32-E72D297353CC}">
              <c16:uniqueId val="{00000000-BF07-4141-AA15-BB3D2176F3D8}"/>
            </c:ext>
          </c:extLst>
        </c:ser>
        <c:dLbls>
          <c:dLblPos val="ctr"/>
          <c:showLegendKey val="0"/>
          <c:showVal val="1"/>
          <c:showCatName val="0"/>
          <c:showSerName val="0"/>
          <c:showPercent val="0"/>
          <c:showBubbleSize val="0"/>
        </c:dLbls>
        <c:marker val="1"/>
        <c:smooth val="0"/>
        <c:axId val="410299456"/>
        <c:axId val="410299848"/>
      </c:lineChart>
      <c:catAx>
        <c:axId val="410299456"/>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Year</a:t>
                </a:r>
              </a:p>
            </c:rich>
          </c:tx>
          <c:layout>
            <c:manualLayout>
              <c:xMode val="edge"/>
              <c:yMode val="edge"/>
              <c:x val="0.48287610676035247"/>
              <c:y val="0.945148909395179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crossAx val="410299848"/>
        <c:crosses val="autoZero"/>
        <c:auto val="1"/>
        <c:lblAlgn val="ctr"/>
        <c:lblOffset val="100"/>
        <c:noMultiLvlLbl val="0"/>
      </c:catAx>
      <c:valAx>
        <c:axId val="410299848"/>
        <c:scaling>
          <c:orientation val="minMax"/>
        </c:scaling>
        <c:delete val="1"/>
        <c:axPos val="l"/>
        <c:title>
          <c:tx>
            <c:rich>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r>
                  <a:rPr lang="en-US">
                    <a:solidFill>
                      <a:schemeClr val="tx1"/>
                    </a:solidFill>
                  </a:rPr>
                  <a:t>Number of Cases</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410299456"/>
        <c:crosses val="autoZero"/>
        <c:crossBetween val="between"/>
      </c:valAx>
      <c:spPr>
        <a:no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58184832159139"/>
          <c:y val="0.21161016783572029"/>
          <c:w val="0.42723004694835681"/>
          <c:h val="0.60424966799468793"/>
        </c:manualLayout>
      </c:layout>
      <c:pieChart>
        <c:varyColors val="1"/>
        <c:ser>
          <c:idx val="0"/>
          <c:order val="0"/>
          <c:tx>
            <c:strRef>
              <c:f>Sheet1!$A$2</c:f>
              <c:strCache>
                <c:ptCount val="1"/>
              </c:strCache>
            </c:strRef>
          </c:tx>
          <c:dPt>
            <c:idx val="0"/>
            <c:bubble3D val="0"/>
            <c:extLst>
              <c:ext xmlns:c16="http://schemas.microsoft.com/office/drawing/2014/chart" uri="{C3380CC4-5D6E-409C-BE32-E72D297353CC}">
                <c16:uniqueId val="{00000000-7FAE-45EB-985A-9E34ECA9C9FE}"/>
              </c:ext>
            </c:extLst>
          </c:dPt>
          <c:dPt>
            <c:idx val="1"/>
            <c:bubble3D val="0"/>
            <c:extLst>
              <c:ext xmlns:c16="http://schemas.microsoft.com/office/drawing/2014/chart" uri="{C3380CC4-5D6E-409C-BE32-E72D297353CC}">
                <c16:uniqueId val="{00000001-7FAE-45EB-985A-9E34ECA9C9FE}"/>
              </c:ext>
            </c:extLst>
          </c:dPt>
          <c:dPt>
            <c:idx val="2"/>
            <c:bubble3D val="0"/>
            <c:extLst>
              <c:ext xmlns:c16="http://schemas.microsoft.com/office/drawing/2014/chart" uri="{C3380CC4-5D6E-409C-BE32-E72D297353CC}">
                <c16:uniqueId val="{00000002-7FAE-45EB-985A-9E34ECA9C9FE}"/>
              </c:ext>
            </c:extLst>
          </c:dPt>
          <c:dPt>
            <c:idx val="3"/>
            <c:bubble3D val="0"/>
            <c:extLst>
              <c:ext xmlns:c16="http://schemas.microsoft.com/office/drawing/2014/chart" uri="{C3380CC4-5D6E-409C-BE32-E72D297353CC}">
                <c16:uniqueId val="{00000003-7FAE-45EB-985A-9E34ECA9C9FE}"/>
              </c:ext>
            </c:extLst>
          </c:dPt>
          <c:dPt>
            <c:idx val="4"/>
            <c:bubble3D val="0"/>
            <c:extLst>
              <c:ext xmlns:c16="http://schemas.microsoft.com/office/drawing/2014/chart" uri="{C3380CC4-5D6E-409C-BE32-E72D297353CC}">
                <c16:uniqueId val="{00000004-7FAE-45EB-985A-9E34ECA9C9FE}"/>
              </c:ext>
            </c:extLst>
          </c:dPt>
          <c:dLbls>
            <c:dLbl>
              <c:idx val="0"/>
              <c:layout>
                <c:manualLayout>
                  <c:x val="4.9270702575221488E-2"/>
                  <c:y val="-3.0202204471360171E-3"/>
                </c:manualLayout>
              </c:layout>
              <c:spPr/>
              <c:txPr>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7FAE-45EB-985A-9E34ECA9C9FE}"/>
                </c:ext>
              </c:extLst>
            </c:dLbl>
            <c:dLbl>
              <c:idx val="1"/>
              <c:layout>
                <c:manualLayout>
                  <c:x val="8.5173702359254561E-3"/>
                  <c:y val="-1.994444007797136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FAE-45EB-985A-9E34ECA9C9FE}"/>
                </c:ext>
              </c:extLst>
            </c:dLbl>
            <c:dLbl>
              <c:idx val="2"/>
              <c:layout>
                <c:manualLayout>
                  <c:x val="-1.0694709213979848E-2"/>
                  <c:y val="3.454094292803960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7FAE-45EB-985A-9E34ECA9C9FE}"/>
                </c:ext>
              </c:extLst>
            </c:dLbl>
            <c:dLbl>
              <c:idx val="3"/>
              <c:layout>
                <c:manualLayout>
                  <c:x val="3.054166690987251E-3"/>
                  <c:y val="-2.7127295770578878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FAE-45EB-985A-9E34ECA9C9FE}"/>
                </c:ext>
              </c:extLst>
            </c:dLbl>
            <c:dLbl>
              <c:idx val="4"/>
              <c:layout>
                <c:manualLayout>
                  <c:x val="7.1758415390811528E-2"/>
                  <c:y val="-1.7362549956482079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7FAE-45EB-985A-9E34ECA9C9FE}"/>
                </c:ext>
              </c:extLst>
            </c:dLbl>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Minneapolis</c:v>
                </c:pt>
                <c:pt idx="1">
                  <c:v>St. Paul</c:v>
                </c:pt>
                <c:pt idx="2">
                  <c:v>Suburban</c:v>
                </c:pt>
                <c:pt idx="3">
                  <c:v>Greater MN</c:v>
                </c:pt>
                <c:pt idx="4">
                  <c:v>Unknown</c:v>
                </c:pt>
              </c:strCache>
            </c:strRef>
          </c:cat>
          <c:val>
            <c:numRef>
              <c:f>Sheet1!$B$2:$F$2</c:f>
              <c:numCache>
                <c:formatCode>General</c:formatCode>
                <c:ptCount val="5"/>
                <c:pt idx="0">
                  <c:v>17</c:v>
                </c:pt>
                <c:pt idx="1">
                  <c:v>7</c:v>
                </c:pt>
                <c:pt idx="2">
                  <c:v>24</c:v>
                </c:pt>
                <c:pt idx="3">
                  <c:v>43</c:v>
                </c:pt>
                <c:pt idx="4">
                  <c:v>0</c:v>
                </c:pt>
              </c:numCache>
            </c:numRef>
          </c:val>
          <c:extLst>
            <c:ext xmlns:c16="http://schemas.microsoft.com/office/drawing/2014/chart" uri="{C3380CC4-5D6E-409C-BE32-E72D297353CC}">
              <c16:uniqueId val="{00000005-7FAE-45EB-985A-9E34ECA9C9FE}"/>
            </c:ext>
          </c:extLst>
        </c:ser>
        <c:ser>
          <c:idx val="1"/>
          <c:order val="1"/>
          <c:tx>
            <c:strRef>
              <c:f>Sheet1!$A$3</c:f>
              <c:strCache>
                <c:ptCount val="1"/>
              </c:strCache>
            </c:strRef>
          </c:tx>
          <c:dPt>
            <c:idx val="0"/>
            <c:bubble3D val="0"/>
            <c:extLst>
              <c:ext xmlns:c16="http://schemas.microsoft.com/office/drawing/2014/chart" uri="{C3380CC4-5D6E-409C-BE32-E72D297353CC}">
                <c16:uniqueId val="{00000006-7FAE-45EB-985A-9E34ECA9C9FE}"/>
              </c:ext>
            </c:extLst>
          </c:dPt>
          <c:dPt>
            <c:idx val="1"/>
            <c:bubble3D val="0"/>
            <c:extLst>
              <c:ext xmlns:c16="http://schemas.microsoft.com/office/drawing/2014/chart" uri="{C3380CC4-5D6E-409C-BE32-E72D297353CC}">
                <c16:uniqueId val="{00000007-7FAE-45EB-985A-9E34ECA9C9FE}"/>
              </c:ext>
            </c:extLst>
          </c:dPt>
          <c:dPt>
            <c:idx val="2"/>
            <c:bubble3D val="0"/>
            <c:extLst>
              <c:ext xmlns:c16="http://schemas.microsoft.com/office/drawing/2014/chart" uri="{C3380CC4-5D6E-409C-BE32-E72D297353CC}">
                <c16:uniqueId val="{00000008-7FAE-45EB-985A-9E34ECA9C9FE}"/>
              </c:ext>
            </c:extLst>
          </c:dPt>
          <c:dPt>
            <c:idx val="3"/>
            <c:bubble3D val="0"/>
            <c:extLst>
              <c:ext xmlns:c16="http://schemas.microsoft.com/office/drawing/2014/chart" uri="{C3380CC4-5D6E-409C-BE32-E72D297353CC}">
                <c16:uniqueId val="{00000009-7FAE-45EB-985A-9E34ECA9C9FE}"/>
              </c:ext>
            </c:extLst>
          </c:dPt>
          <c:dPt>
            <c:idx val="4"/>
            <c:bubble3D val="0"/>
            <c:extLst>
              <c:ext xmlns:c16="http://schemas.microsoft.com/office/drawing/2014/chart" uri="{C3380CC4-5D6E-409C-BE32-E72D297353CC}">
                <c16:uniqueId val="{0000000A-7FAE-45EB-985A-9E34ECA9C9FE}"/>
              </c:ext>
            </c:extLst>
          </c:dPt>
          <c:dLbls>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Minneapolis</c:v>
                </c:pt>
                <c:pt idx="1">
                  <c:v>St. Paul</c:v>
                </c:pt>
                <c:pt idx="2">
                  <c:v>Suburban</c:v>
                </c:pt>
                <c:pt idx="3">
                  <c:v>Greater MN</c:v>
                </c:pt>
                <c:pt idx="4">
                  <c:v>Unknown</c:v>
                </c:pt>
              </c:strCache>
            </c:strRef>
          </c:cat>
          <c:val>
            <c:numRef>
              <c:f>Sheet1!$B$3:$F$3</c:f>
              <c:numCache>
                <c:formatCode>General</c:formatCode>
                <c:ptCount val="5"/>
              </c:numCache>
            </c:numRef>
          </c:val>
          <c:extLst>
            <c:ext xmlns:c16="http://schemas.microsoft.com/office/drawing/2014/chart" uri="{C3380CC4-5D6E-409C-BE32-E72D297353CC}">
              <c16:uniqueId val="{0000000B-7FAE-45EB-985A-9E34ECA9C9FE}"/>
            </c:ext>
          </c:extLst>
        </c:ser>
        <c:ser>
          <c:idx val="2"/>
          <c:order val="2"/>
          <c:tx>
            <c:strRef>
              <c:f>Sheet1!$A$4</c:f>
              <c:strCache>
                <c:ptCount val="1"/>
              </c:strCache>
            </c:strRef>
          </c:tx>
          <c:dPt>
            <c:idx val="0"/>
            <c:bubble3D val="0"/>
            <c:extLst>
              <c:ext xmlns:c16="http://schemas.microsoft.com/office/drawing/2014/chart" uri="{C3380CC4-5D6E-409C-BE32-E72D297353CC}">
                <c16:uniqueId val="{0000000C-7FAE-45EB-985A-9E34ECA9C9FE}"/>
              </c:ext>
            </c:extLst>
          </c:dPt>
          <c:dPt>
            <c:idx val="1"/>
            <c:bubble3D val="0"/>
            <c:extLst>
              <c:ext xmlns:c16="http://schemas.microsoft.com/office/drawing/2014/chart" uri="{C3380CC4-5D6E-409C-BE32-E72D297353CC}">
                <c16:uniqueId val="{0000000D-7FAE-45EB-985A-9E34ECA9C9FE}"/>
              </c:ext>
            </c:extLst>
          </c:dPt>
          <c:dPt>
            <c:idx val="2"/>
            <c:bubble3D val="0"/>
            <c:extLst>
              <c:ext xmlns:c16="http://schemas.microsoft.com/office/drawing/2014/chart" uri="{C3380CC4-5D6E-409C-BE32-E72D297353CC}">
                <c16:uniqueId val="{0000000E-7FAE-45EB-985A-9E34ECA9C9FE}"/>
              </c:ext>
            </c:extLst>
          </c:dPt>
          <c:dPt>
            <c:idx val="3"/>
            <c:bubble3D val="0"/>
            <c:extLst>
              <c:ext xmlns:c16="http://schemas.microsoft.com/office/drawing/2014/chart" uri="{C3380CC4-5D6E-409C-BE32-E72D297353CC}">
                <c16:uniqueId val="{0000000F-7FAE-45EB-985A-9E34ECA9C9FE}"/>
              </c:ext>
            </c:extLst>
          </c:dPt>
          <c:dPt>
            <c:idx val="4"/>
            <c:bubble3D val="0"/>
            <c:extLst>
              <c:ext xmlns:c16="http://schemas.microsoft.com/office/drawing/2014/chart" uri="{C3380CC4-5D6E-409C-BE32-E72D297353CC}">
                <c16:uniqueId val="{00000010-7FAE-45EB-985A-9E34ECA9C9FE}"/>
              </c:ext>
            </c:extLst>
          </c:dPt>
          <c:dLbls>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Sheet1!$B$1:$F$1</c:f>
              <c:strCache>
                <c:ptCount val="5"/>
                <c:pt idx="0">
                  <c:v>Minneapolis</c:v>
                </c:pt>
                <c:pt idx="1">
                  <c:v>St. Paul</c:v>
                </c:pt>
                <c:pt idx="2">
                  <c:v>Suburban</c:v>
                </c:pt>
                <c:pt idx="3">
                  <c:v>Greater MN</c:v>
                </c:pt>
                <c:pt idx="4">
                  <c:v>Unknown</c:v>
                </c:pt>
              </c:strCache>
            </c:strRef>
          </c:cat>
          <c:val>
            <c:numRef>
              <c:f>Sheet1!$B$4:$F$4</c:f>
              <c:numCache>
                <c:formatCode>General</c:formatCode>
                <c:ptCount val="5"/>
              </c:numCache>
            </c:numRef>
          </c:val>
          <c:extLst>
            <c:ext xmlns:c16="http://schemas.microsoft.com/office/drawing/2014/chart" uri="{C3380CC4-5D6E-409C-BE32-E72D297353CC}">
              <c16:uniqueId val="{00000011-7FAE-45EB-985A-9E34ECA9C9FE}"/>
            </c:ext>
          </c:extLst>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4337621756894"/>
          <c:y val="0.19936109660192039"/>
          <c:w val="0.42763157894736836"/>
          <c:h val="0.60424966799468793"/>
        </c:manualLayout>
      </c:layout>
      <c:pieChart>
        <c:varyColors val="1"/>
        <c:ser>
          <c:idx val="0"/>
          <c:order val="0"/>
          <c:tx>
            <c:strRef>
              <c:f>Sheet1!$A$2</c:f>
              <c:strCache>
                <c:ptCount val="1"/>
              </c:strCache>
            </c:strRef>
          </c:tx>
          <c:dPt>
            <c:idx val="0"/>
            <c:bubble3D val="0"/>
            <c:extLst>
              <c:ext xmlns:c16="http://schemas.microsoft.com/office/drawing/2014/chart" uri="{C3380CC4-5D6E-409C-BE32-E72D297353CC}">
                <c16:uniqueId val="{00000000-CC91-4879-8E02-47FDD91630A8}"/>
              </c:ext>
            </c:extLst>
          </c:dPt>
          <c:dPt>
            <c:idx val="1"/>
            <c:bubble3D val="0"/>
            <c:extLst>
              <c:ext xmlns:c16="http://schemas.microsoft.com/office/drawing/2014/chart" uri="{C3380CC4-5D6E-409C-BE32-E72D297353CC}">
                <c16:uniqueId val="{00000001-CC91-4879-8E02-47FDD91630A8}"/>
              </c:ext>
            </c:extLst>
          </c:dPt>
          <c:dPt>
            <c:idx val="2"/>
            <c:bubble3D val="0"/>
            <c:extLst>
              <c:ext xmlns:c16="http://schemas.microsoft.com/office/drawing/2014/chart" uri="{C3380CC4-5D6E-409C-BE32-E72D297353CC}">
                <c16:uniqueId val="{00000002-CC91-4879-8E02-47FDD91630A8}"/>
              </c:ext>
            </c:extLst>
          </c:dPt>
          <c:dPt>
            <c:idx val="3"/>
            <c:bubble3D val="0"/>
            <c:extLst>
              <c:ext xmlns:c16="http://schemas.microsoft.com/office/drawing/2014/chart" uri="{C3380CC4-5D6E-409C-BE32-E72D297353CC}">
                <c16:uniqueId val="{00000003-CC91-4879-8E02-47FDD91630A8}"/>
              </c:ext>
            </c:extLst>
          </c:dPt>
          <c:dPt>
            <c:idx val="4"/>
            <c:bubble3D val="0"/>
            <c:extLst>
              <c:ext xmlns:c16="http://schemas.microsoft.com/office/drawing/2014/chart" uri="{C3380CC4-5D6E-409C-BE32-E72D297353CC}">
                <c16:uniqueId val="{00000004-CC91-4879-8E02-47FDD91630A8}"/>
              </c:ext>
            </c:extLst>
          </c:dPt>
          <c:dPt>
            <c:idx val="5"/>
            <c:bubble3D val="0"/>
            <c:extLst>
              <c:ext xmlns:c16="http://schemas.microsoft.com/office/drawing/2014/chart" uri="{C3380CC4-5D6E-409C-BE32-E72D297353CC}">
                <c16:uniqueId val="{00000005-CC91-4879-8E02-47FDD91630A8}"/>
              </c:ext>
            </c:extLst>
          </c:dPt>
          <c:dLbls>
            <c:dLbl>
              <c:idx val="0"/>
              <c:layout>
                <c:manualLayout>
                  <c:x val="2.0152503146108051E-2"/>
                  <c:y val="-4.9106063635031602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CC91-4879-8E02-47FDD91630A8}"/>
                </c:ext>
              </c:extLst>
            </c:dLbl>
            <c:dLbl>
              <c:idx val="1"/>
              <c:layout>
                <c:manualLayout>
                  <c:x val="0.16954625968273515"/>
                  <c:y val="-6.8147474952574866E-2"/>
                </c:manualLayout>
              </c:layout>
              <c:numFmt formatCode="0%" sourceLinked="0"/>
              <c:spPr>
                <a:noFill/>
                <a:ln>
                  <a:noFill/>
                </a:ln>
                <a:effectLst/>
              </c:spPr>
              <c:txPr>
                <a:bodyPr wrap="square" lIns="38100" tIns="19050" rIns="38100" bIns="19050" anchor="ctr">
                  <a:noAutofit/>
                </a:bodyPr>
                <a:lstStyle/>
                <a:p>
                  <a:pPr>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311096580437405"/>
                      <c:h val="0.17340369239266257"/>
                    </c:manualLayout>
                  </c15:layout>
                </c:ext>
                <c:ext xmlns:c16="http://schemas.microsoft.com/office/drawing/2014/chart" uri="{C3380CC4-5D6E-409C-BE32-E72D297353CC}">
                  <c16:uniqueId val="{00000001-CC91-4879-8E02-47FDD91630A8}"/>
                </c:ext>
              </c:extLst>
            </c:dLbl>
            <c:dLbl>
              <c:idx val="2"/>
              <c:layout>
                <c:manualLayout>
                  <c:x val="-6.2503292946475164E-2"/>
                  <c:y val="6.420893213849732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CC91-4879-8E02-47FDD91630A8}"/>
                </c:ext>
              </c:extLst>
            </c:dLbl>
            <c:dLbl>
              <c:idx val="3"/>
              <c:layout>
                <c:manualLayout>
                  <c:x val="-0.12084141156261481"/>
                  <c:y val="-9.8198736006113285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C91-4879-8E02-47FDD91630A8}"/>
                </c:ext>
              </c:extLst>
            </c:dLbl>
            <c:dLbl>
              <c:idx val="4"/>
              <c:layout>
                <c:manualLayout>
                  <c:x val="-1.1695707471897163E-2"/>
                  <c:y val="-9.856484487999871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CC91-4879-8E02-47FDD91630A8}"/>
                </c:ext>
              </c:extLst>
            </c:dLbl>
            <c:dLbl>
              <c:idx val="5"/>
              <c:layout>
                <c:manualLayout>
                  <c:x val="5.414545459554241E-2"/>
                  <c:y val="-4.233129351950901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CC91-4879-8E02-47FDD91630A8}"/>
                </c:ext>
              </c:extLst>
            </c:dLbl>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Sheet1!$B$1:$G$1</c:f>
              <c:strCache>
                <c:ptCount val="6"/>
                <c:pt idx="0">
                  <c:v>White, Non-Hispanic</c:v>
                </c:pt>
                <c:pt idx="1">
                  <c:v>Black, Non-Hispanic</c:v>
                </c:pt>
                <c:pt idx="2">
                  <c:v>American Indian</c:v>
                </c:pt>
                <c:pt idx="3">
                  <c:v>Asian/PI</c:v>
                </c:pt>
                <c:pt idx="4">
                  <c:v>Hispanic</c:v>
                </c:pt>
                <c:pt idx="5">
                  <c:v>Unknown</c:v>
                </c:pt>
              </c:strCache>
            </c:strRef>
          </c:cat>
          <c:val>
            <c:numRef>
              <c:f>Sheet1!$B$2:$G$2</c:f>
              <c:numCache>
                <c:formatCode>General</c:formatCode>
                <c:ptCount val="6"/>
                <c:pt idx="0">
                  <c:v>26</c:v>
                </c:pt>
                <c:pt idx="1">
                  <c:v>21</c:v>
                </c:pt>
                <c:pt idx="2">
                  <c:v>32</c:v>
                </c:pt>
                <c:pt idx="3">
                  <c:v>3</c:v>
                </c:pt>
                <c:pt idx="4">
                  <c:v>5</c:v>
                </c:pt>
                <c:pt idx="5">
                  <c:v>4</c:v>
                </c:pt>
              </c:numCache>
            </c:numRef>
          </c:val>
          <c:extLst>
            <c:ext xmlns:c16="http://schemas.microsoft.com/office/drawing/2014/chart" uri="{C3380CC4-5D6E-409C-BE32-E72D297353CC}">
              <c16:uniqueId val="{00000006-CC91-4879-8E02-47FDD91630A8}"/>
            </c:ext>
          </c:extLst>
        </c:ser>
        <c:ser>
          <c:idx val="1"/>
          <c:order val="1"/>
          <c:tx>
            <c:strRef>
              <c:f>Sheet1!$A$3</c:f>
              <c:strCache>
                <c:ptCount val="1"/>
              </c:strCache>
            </c:strRef>
          </c:tx>
          <c:dPt>
            <c:idx val="0"/>
            <c:bubble3D val="0"/>
            <c:extLst>
              <c:ext xmlns:c16="http://schemas.microsoft.com/office/drawing/2014/chart" uri="{C3380CC4-5D6E-409C-BE32-E72D297353CC}">
                <c16:uniqueId val="{00000007-CC91-4879-8E02-47FDD91630A8}"/>
              </c:ext>
            </c:extLst>
          </c:dPt>
          <c:dPt>
            <c:idx val="1"/>
            <c:bubble3D val="0"/>
            <c:extLst>
              <c:ext xmlns:c16="http://schemas.microsoft.com/office/drawing/2014/chart" uri="{C3380CC4-5D6E-409C-BE32-E72D297353CC}">
                <c16:uniqueId val="{00000008-CC91-4879-8E02-47FDD91630A8}"/>
              </c:ext>
            </c:extLst>
          </c:dPt>
          <c:dPt>
            <c:idx val="2"/>
            <c:bubble3D val="0"/>
            <c:extLst>
              <c:ext xmlns:c16="http://schemas.microsoft.com/office/drawing/2014/chart" uri="{C3380CC4-5D6E-409C-BE32-E72D297353CC}">
                <c16:uniqueId val="{00000009-CC91-4879-8E02-47FDD91630A8}"/>
              </c:ext>
            </c:extLst>
          </c:dPt>
          <c:dPt>
            <c:idx val="3"/>
            <c:bubble3D val="0"/>
            <c:extLst>
              <c:ext xmlns:c16="http://schemas.microsoft.com/office/drawing/2014/chart" uri="{C3380CC4-5D6E-409C-BE32-E72D297353CC}">
                <c16:uniqueId val="{0000000A-CC91-4879-8E02-47FDD91630A8}"/>
              </c:ext>
            </c:extLst>
          </c:dPt>
          <c:dPt>
            <c:idx val="4"/>
            <c:bubble3D val="0"/>
            <c:extLst>
              <c:ext xmlns:c16="http://schemas.microsoft.com/office/drawing/2014/chart" uri="{C3380CC4-5D6E-409C-BE32-E72D297353CC}">
                <c16:uniqueId val="{0000000B-CC91-4879-8E02-47FDD91630A8}"/>
              </c:ext>
            </c:extLst>
          </c:dPt>
          <c:dPt>
            <c:idx val="5"/>
            <c:bubble3D val="0"/>
            <c:extLst>
              <c:ext xmlns:c16="http://schemas.microsoft.com/office/drawing/2014/chart" uri="{C3380CC4-5D6E-409C-BE32-E72D297353CC}">
                <c16:uniqueId val="{0000000C-CC91-4879-8E02-47FDD91630A8}"/>
              </c:ext>
            </c:extLst>
          </c:dPt>
          <c:dLbls>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Sheet1!$B$1:$G$1</c:f>
              <c:strCache>
                <c:ptCount val="6"/>
                <c:pt idx="0">
                  <c:v>White, Non-Hispanic</c:v>
                </c:pt>
                <c:pt idx="1">
                  <c:v>Black, Non-Hispanic</c:v>
                </c:pt>
                <c:pt idx="2">
                  <c:v>American Indian</c:v>
                </c:pt>
                <c:pt idx="3">
                  <c:v>Asian/PI</c:v>
                </c:pt>
                <c:pt idx="4">
                  <c:v>Hispanic</c:v>
                </c:pt>
                <c:pt idx="5">
                  <c:v>Unknown</c:v>
                </c:pt>
              </c:strCache>
            </c:strRef>
          </c:cat>
          <c:val>
            <c:numRef>
              <c:f>Sheet1!$B$3:$G$3</c:f>
              <c:numCache>
                <c:formatCode>General</c:formatCode>
                <c:ptCount val="6"/>
              </c:numCache>
            </c:numRef>
          </c:val>
          <c:extLst>
            <c:ext xmlns:c16="http://schemas.microsoft.com/office/drawing/2014/chart" uri="{C3380CC4-5D6E-409C-BE32-E72D297353CC}">
              <c16:uniqueId val="{0000000D-CC91-4879-8E02-47FDD91630A8}"/>
            </c:ext>
          </c:extLst>
        </c:ser>
        <c:ser>
          <c:idx val="2"/>
          <c:order val="2"/>
          <c:tx>
            <c:strRef>
              <c:f>Sheet1!$A$4</c:f>
              <c:strCache>
                <c:ptCount val="1"/>
              </c:strCache>
            </c:strRef>
          </c:tx>
          <c:dPt>
            <c:idx val="0"/>
            <c:bubble3D val="0"/>
            <c:extLst>
              <c:ext xmlns:c16="http://schemas.microsoft.com/office/drawing/2014/chart" uri="{C3380CC4-5D6E-409C-BE32-E72D297353CC}">
                <c16:uniqueId val="{0000000E-CC91-4879-8E02-47FDD91630A8}"/>
              </c:ext>
            </c:extLst>
          </c:dPt>
          <c:dPt>
            <c:idx val="1"/>
            <c:bubble3D val="0"/>
            <c:extLst>
              <c:ext xmlns:c16="http://schemas.microsoft.com/office/drawing/2014/chart" uri="{C3380CC4-5D6E-409C-BE32-E72D297353CC}">
                <c16:uniqueId val="{0000000F-CC91-4879-8E02-47FDD91630A8}"/>
              </c:ext>
            </c:extLst>
          </c:dPt>
          <c:dPt>
            <c:idx val="2"/>
            <c:bubble3D val="0"/>
            <c:extLst>
              <c:ext xmlns:c16="http://schemas.microsoft.com/office/drawing/2014/chart" uri="{C3380CC4-5D6E-409C-BE32-E72D297353CC}">
                <c16:uniqueId val="{00000010-CC91-4879-8E02-47FDD91630A8}"/>
              </c:ext>
            </c:extLst>
          </c:dPt>
          <c:dPt>
            <c:idx val="3"/>
            <c:bubble3D val="0"/>
            <c:extLst>
              <c:ext xmlns:c16="http://schemas.microsoft.com/office/drawing/2014/chart" uri="{C3380CC4-5D6E-409C-BE32-E72D297353CC}">
                <c16:uniqueId val="{00000011-CC91-4879-8E02-47FDD91630A8}"/>
              </c:ext>
            </c:extLst>
          </c:dPt>
          <c:dPt>
            <c:idx val="4"/>
            <c:bubble3D val="0"/>
            <c:extLst>
              <c:ext xmlns:c16="http://schemas.microsoft.com/office/drawing/2014/chart" uri="{C3380CC4-5D6E-409C-BE32-E72D297353CC}">
                <c16:uniqueId val="{00000012-CC91-4879-8E02-47FDD91630A8}"/>
              </c:ext>
            </c:extLst>
          </c:dPt>
          <c:dPt>
            <c:idx val="5"/>
            <c:bubble3D val="0"/>
            <c:extLst>
              <c:ext xmlns:c16="http://schemas.microsoft.com/office/drawing/2014/chart" uri="{C3380CC4-5D6E-409C-BE32-E72D297353CC}">
                <c16:uniqueId val="{00000013-CC91-4879-8E02-47FDD91630A8}"/>
              </c:ext>
            </c:extLst>
          </c:dPt>
          <c:dLbls>
            <c:numFmt formatCode="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Sheet1!$B$1:$G$1</c:f>
              <c:strCache>
                <c:ptCount val="6"/>
                <c:pt idx="0">
                  <c:v>White, Non-Hispanic</c:v>
                </c:pt>
                <c:pt idx="1">
                  <c:v>Black, Non-Hispanic</c:v>
                </c:pt>
                <c:pt idx="2">
                  <c:v>American Indian</c:v>
                </c:pt>
                <c:pt idx="3">
                  <c:v>Asian/PI</c:v>
                </c:pt>
                <c:pt idx="4">
                  <c:v>Hispanic</c:v>
                </c:pt>
                <c:pt idx="5">
                  <c:v>Unknown</c:v>
                </c:pt>
              </c:strCache>
            </c:strRef>
          </c:cat>
          <c:val>
            <c:numRef>
              <c:f>Sheet1!$B$4:$G$4</c:f>
              <c:numCache>
                <c:formatCode>General</c:formatCode>
                <c:ptCount val="6"/>
              </c:numCache>
            </c:numRef>
          </c:val>
          <c:extLst>
            <c:ext xmlns:c16="http://schemas.microsoft.com/office/drawing/2014/chart" uri="{C3380CC4-5D6E-409C-BE32-E72D297353CC}">
              <c16:uniqueId val="{00000014-CC91-4879-8E02-47FDD91630A8}"/>
            </c:ext>
          </c:extLst>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E0D1B2-471D-4DFF-8E5F-A1B9EA9D5DC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9FB89BA4-E6F2-4C28-B968-CE202D7739BD}">
      <dgm:prSet phldrT="[Text]"/>
      <dgm:spPr/>
      <dgm:t>
        <a:bodyPr/>
        <a:lstStyle/>
        <a:p>
          <a:r>
            <a:rPr lang="en-US" dirty="0" smtClean="0"/>
            <a:t>Regular HIV care</a:t>
          </a:r>
          <a:endParaRPr lang="en-US" dirty="0"/>
        </a:p>
      </dgm:t>
    </dgm:pt>
    <dgm:pt modelId="{DEF02370-7B2D-4596-AA6A-5D3CA9451FBD}" type="parTrans" cxnId="{E83CE6B3-DB4A-485D-A92E-EF3EA9D41789}">
      <dgm:prSet/>
      <dgm:spPr/>
      <dgm:t>
        <a:bodyPr/>
        <a:lstStyle/>
        <a:p>
          <a:endParaRPr lang="en-US"/>
        </a:p>
      </dgm:t>
    </dgm:pt>
    <dgm:pt modelId="{9232A262-B166-4991-96EC-7F811E698D7D}" type="sibTrans" cxnId="{E83CE6B3-DB4A-485D-A92E-EF3EA9D41789}">
      <dgm:prSet/>
      <dgm:spPr/>
      <dgm:t>
        <a:bodyPr/>
        <a:lstStyle/>
        <a:p>
          <a:endParaRPr lang="en-US"/>
        </a:p>
      </dgm:t>
    </dgm:pt>
    <dgm:pt modelId="{BF6E5660-5DB0-4DAA-A92B-E0A51D04D90A}">
      <dgm:prSet phldrT="[Text]"/>
      <dgm:spPr/>
      <dgm:t>
        <a:bodyPr/>
        <a:lstStyle/>
        <a:p>
          <a:r>
            <a:rPr lang="en-US" dirty="0" smtClean="0"/>
            <a:t>CD4 and viral load results reported to MDH</a:t>
          </a:r>
          <a:endParaRPr lang="en-US" dirty="0"/>
        </a:p>
      </dgm:t>
    </dgm:pt>
    <dgm:pt modelId="{D98F5D7D-A074-410B-9A96-48F3B1D47A17}" type="parTrans" cxnId="{A17433FE-36B4-42F1-9A59-8EFF9B4128B6}">
      <dgm:prSet/>
      <dgm:spPr/>
      <dgm:t>
        <a:bodyPr/>
        <a:lstStyle/>
        <a:p>
          <a:endParaRPr lang="en-US"/>
        </a:p>
      </dgm:t>
    </dgm:pt>
    <dgm:pt modelId="{153E4B3C-86C8-4C78-9CF2-A73AE6210ACB}" type="sibTrans" cxnId="{A17433FE-36B4-42F1-9A59-8EFF9B4128B6}">
      <dgm:prSet/>
      <dgm:spPr/>
      <dgm:t>
        <a:bodyPr/>
        <a:lstStyle/>
        <a:p>
          <a:endParaRPr lang="en-US"/>
        </a:p>
      </dgm:t>
    </dgm:pt>
    <dgm:pt modelId="{3A9D2070-FCD3-4227-94A6-9EF9359D241E}">
      <dgm:prSet phldrT="[Text]"/>
      <dgm:spPr/>
      <dgm:t>
        <a:bodyPr/>
        <a:lstStyle/>
        <a:p>
          <a:r>
            <a:rPr lang="en-US" dirty="0" smtClean="0"/>
            <a:t>Neither CD4 nor viral load received within 15 months</a:t>
          </a:r>
          <a:endParaRPr lang="en-US" dirty="0"/>
        </a:p>
      </dgm:t>
    </dgm:pt>
    <dgm:pt modelId="{B739977E-5F2C-4644-885D-E480BBACDF05}" type="parTrans" cxnId="{67DC0774-F5E8-4B18-9EB3-F6155F3BF374}">
      <dgm:prSet/>
      <dgm:spPr/>
      <dgm:t>
        <a:bodyPr/>
        <a:lstStyle/>
        <a:p>
          <a:endParaRPr lang="en-US"/>
        </a:p>
      </dgm:t>
    </dgm:pt>
    <dgm:pt modelId="{7F254619-38DA-4CC7-B408-068956B026AE}" type="sibTrans" cxnId="{67DC0774-F5E8-4B18-9EB3-F6155F3BF374}">
      <dgm:prSet/>
      <dgm:spPr/>
      <dgm:t>
        <a:bodyPr/>
        <a:lstStyle/>
        <a:p>
          <a:endParaRPr lang="en-US"/>
        </a:p>
      </dgm:t>
    </dgm:pt>
    <dgm:pt modelId="{6103B24C-449E-4B99-903B-7E3AADD3A0B1}">
      <dgm:prSet phldrT="[Text]"/>
      <dgm:spPr/>
      <dgm:t>
        <a:bodyPr/>
        <a:lstStyle/>
        <a:p>
          <a:r>
            <a:rPr lang="en-US" dirty="0" smtClean="0"/>
            <a:t>Patient contact from Care Link Services staff</a:t>
          </a:r>
          <a:endParaRPr lang="en-US" dirty="0"/>
        </a:p>
      </dgm:t>
    </dgm:pt>
    <dgm:pt modelId="{0D79FB0C-18B7-4E6C-A533-AE7CC90239E4}" type="parTrans" cxnId="{1E60A4BA-51A3-45D0-9CBD-A8C9907BE23F}">
      <dgm:prSet/>
      <dgm:spPr/>
      <dgm:t>
        <a:bodyPr/>
        <a:lstStyle/>
        <a:p>
          <a:endParaRPr lang="en-US"/>
        </a:p>
      </dgm:t>
    </dgm:pt>
    <dgm:pt modelId="{9B57A64C-1919-49ED-87AE-2D26CE88A471}" type="sibTrans" cxnId="{1E60A4BA-51A3-45D0-9CBD-A8C9907BE23F}">
      <dgm:prSet/>
      <dgm:spPr/>
      <dgm:t>
        <a:bodyPr/>
        <a:lstStyle/>
        <a:p>
          <a:endParaRPr lang="en-US"/>
        </a:p>
      </dgm:t>
    </dgm:pt>
    <dgm:pt modelId="{153B15DB-24DE-41B1-B302-FFC40019735E}">
      <dgm:prSet phldrT="[Text]"/>
      <dgm:spPr/>
      <dgm:t>
        <a:bodyPr/>
        <a:lstStyle/>
        <a:p>
          <a:r>
            <a:rPr lang="en-US" dirty="0" smtClean="0"/>
            <a:t>Re-engagement in HIV care</a:t>
          </a:r>
          <a:endParaRPr lang="en-US" dirty="0"/>
        </a:p>
      </dgm:t>
    </dgm:pt>
    <dgm:pt modelId="{6A543125-2A4A-4499-9EA1-10A86B5EA80B}" type="parTrans" cxnId="{2AB43BD2-C9A9-4688-BAB7-44D220E62EB4}">
      <dgm:prSet/>
      <dgm:spPr/>
      <dgm:t>
        <a:bodyPr/>
        <a:lstStyle/>
        <a:p>
          <a:endParaRPr lang="en-US"/>
        </a:p>
      </dgm:t>
    </dgm:pt>
    <dgm:pt modelId="{D004B3F8-BF90-45D5-B676-B7FE9DAA1741}" type="sibTrans" cxnId="{2AB43BD2-C9A9-4688-BAB7-44D220E62EB4}">
      <dgm:prSet/>
      <dgm:spPr/>
      <dgm:t>
        <a:bodyPr/>
        <a:lstStyle/>
        <a:p>
          <a:endParaRPr lang="en-US"/>
        </a:p>
      </dgm:t>
    </dgm:pt>
    <dgm:pt modelId="{78863E78-EAF2-4CC2-8297-750B5393F782}" type="pres">
      <dgm:prSet presAssocID="{38E0D1B2-471D-4DFF-8E5F-A1B9EA9D5DC1}" presName="Name0" presStyleCnt="0">
        <dgm:presLayoutVars>
          <dgm:dir/>
          <dgm:resizeHandles val="exact"/>
        </dgm:presLayoutVars>
      </dgm:prSet>
      <dgm:spPr/>
      <dgm:t>
        <a:bodyPr/>
        <a:lstStyle/>
        <a:p>
          <a:endParaRPr lang="en-US"/>
        </a:p>
      </dgm:t>
    </dgm:pt>
    <dgm:pt modelId="{EC1205DE-CE2C-45B3-A5AD-8E155FC9EC63}" type="pres">
      <dgm:prSet presAssocID="{38E0D1B2-471D-4DFF-8E5F-A1B9EA9D5DC1}" presName="cycle" presStyleCnt="0"/>
      <dgm:spPr/>
    </dgm:pt>
    <dgm:pt modelId="{1D26C251-3C37-4378-8276-5A1325652602}" type="pres">
      <dgm:prSet presAssocID="{9FB89BA4-E6F2-4C28-B968-CE202D7739BD}" presName="nodeFirstNode" presStyleLbl="node1" presStyleIdx="0" presStyleCnt="5">
        <dgm:presLayoutVars>
          <dgm:bulletEnabled val="1"/>
        </dgm:presLayoutVars>
      </dgm:prSet>
      <dgm:spPr/>
      <dgm:t>
        <a:bodyPr/>
        <a:lstStyle/>
        <a:p>
          <a:endParaRPr lang="en-US"/>
        </a:p>
      </dgm:t>
    </dgm:pt>
    <dgm:pt modelId="{D2C5D567-A8D5-4B33-9C78-DC4DEBFD5D3D}" type="pres">
      <dgm:prSet presAssocID="{9232A262-B166-4991-96EC-7F811E698D7D}" presName="sibTransFirstNode" presStyleLbl="bgShp" presStyleIdx="0" presStyleCnt="1"/>
      <dgm:spPr/>
      <dgm:t>
        <a:bodyPr/>
        <a:lstStyle/>
        <a:p>
          <a:endParaRPr lang="en-US"/>
        </a:p>
      </dgm:t>
    </dgm:pt>
    <dgm:pt modelId="{BB405A1F-A911-4EC2-8395-EC770916A6A4}" type="pres">
      <dgm:prSet presAssocID="{BF6E5660-5DB0-4DAA-A92B-E0A51D04D90A}" presName="nodeFollowingNodes" presStyleLbl="node1" presStyleIdx="1" presStyleCnt="5">
        <dgm:presLayoutVars>
          <dgm:bulletEnabled val="1"/>
        </dgm:presLayoutVars>
      </dgm:prSet>
      <dgm:spPr/>
      <dgm:t>
        <a:bodyPr/>
        <a:lstStyle/>
        <a:p>
          <a:endParaRPr lang="en-US"/>
        </a:p>
      </dgm:t>
    </dgm:pt>
    <dgm:pt modelId="{0279F16C-A30A-4663-9ADD-3089FC51BD5F}" type="pres">
      <dgm:prSet presAssocID="{3A9D2070-FCD3-4227-94A6-9EF9359D241E}" presName="nodeFollowingNodes" presStyleLbl="node1" presStyleIdx="2" presStyleCnt="5">
        <dgm:presLayoutVars>
          <dgm:bulletEnabled val="1"/>
        </dgm:presLayoutVars>
      </dgm:prSet>
      <dgm:spPr/>
      <dgm:t>
        <a:bodyPr/>
        <a:lstStyle/>
        <a:p>
          <a:endParaRPr lang="en-US"/>
        </a:p>
      </dgm:t>
    </dgm:pt>
    <dgm:pt modelId="{7A357BCF-DF9A-4643-BDF4-FFF8A45EB55C}" type="pres">
      <dgm:prSet presAssocID="{6103B24C-449E-4B99-903B-7E3AADD3A0B1}" presName="nodeFollowingNodes" presStyleLbl="node1" presStyleIdx="3" presStyleCnt="5">
        <dgm:presLayoutVars>
          <dgm:bulletEnabled val="1"/>
        </dgm:presLayoutVars>
      </dgm:prSet>
      <dgm:spPr/>
      <dgm:t>
        <a:bodyPr/>
        <a:lstStyle/>
        <a:p>
          <a:endParaRPr lang="en-US"/>
        </a:p>
      </dgm:t>
    </dgm:pt>
    <dgm:pt modelId="{187394C7-BA71-4043-8CCB-99DAEF762B0B}" type="pres">
      <dgm:prSet presAssocID="{153B15DB-24DE-41B1-B302-FFC40019735E}" presName="nodeFollowingNodes" presStyleLbl="node1" presStyleIdx="4" presStyleCnt="5">
        <dgm:presLayoutVars>
          <dgm:bulletEnabled val="1"/>
        </dgm:presLayoutVars>
      </dgm:prSet>
      <dgm:spPr/>
      <dgm:t>
        <a:bodyPr/>
        <a:lstStyle/>
        <a:p>
          <a:endParaRPr lang="en-US"/>
        </a:p>
      </dgm:t>
    </dgm:pt>
  </dgm:ptLst>
  <dgm:cxnLst>
    <dgm:cxn modelId="{A17433FE-36B4-42F1-9A59-8EFF9B4128B6}" srcId="{38E0D1B2-471D-4DFF-8E5F-A1B9EA9D5DC1}" destId="{BF6E5660-5DB0-4DAA-A92B-E0A51D04D90A}" srcOrd="1" destOrd="0" parTransId="{D98F5D7D-A074-410B-9A96-48F3B1D47A17}" sibTransId="{153E4B3C-86C8-4C78-9CF2-A73AE6210ACB}"/>
    <dgm:cxn modelId="{2AB43BD2-C9A9-4688-BAB7-44D220E62EB4}" srcId="{38E0D1B2-471D-4DFF-8E5F-A1B9EA9D5DC1}" destId="{153B15DB-24DE-41B1-B302-FFC40019735E}" srcOrd="4" destOrd="0" parTransId="{6A543125-2A4A-4499-9EA1-10A86B5EA80B}" sibTransId="{D004B3F8-BF90-45D5-B676-B7FE9DAA1741}"/>
    <dgm:cxn modelId="{E83CE6B3-DB4A-485D-A92E-EF3EA9D41789}" srcId="{38E0D1B2-471D-4DFF-8E5F-A1B9EA9D5DC1}" destId="{9FB89BA4-E6F2-4C28-B968-CE202D7739BD}" srcOrd="0" destOrd="0" parTransId="{DEF02370-7B2D-4596-AA6A-5D3CA9451FBD}" sibTransId="{9232A262-B166-4991-96EC-7F811E698D7D}"/>
    <dgm:cxn modelId="{CE106D60-01BA-42F9-A881-F9834B482B5E}" type="presOf" srcId="{38E0D1B2-471D-4DFF-8E5F-A1B9EA9D5DC1}" destId="{78863E78-EAF2-4CC2-8297-750B5393F782}" srcOrd="0" destOrd="0" presId="urn:microsoft.com/office/officeart/2005/8/layout/cycle3"/>
    <dgm:cxn modelId="{67DC0774-F5E8-4B18-9EB3-F6155F3BF374}" srcId="{38E0D1B2-471D-4DFF-8E5F-A1B9EA9D5DC1}" destId="{3A9D2070-FCD3-4227-94A6-9EF9359D241E}" srcOrd="2" destOrd="0" parTransId="{B739977E-5F2C-4644-885D-E480BBACDF05}" sibTransId="{7F254619-38DA-4CC7-B408-068956B026AE}"/>
    <dgm:cxn modelId="{D40FEDD1-7E89-461D-8E04-1276169AE0EE}" type="presOf" srcId="{9FB89BA4-E6F2-4C28-B968-CE202D7739BD}" destId="{1D26C251-3C37-4378-8276-5A1325652602}" srcOrd="0" destOrd="0" presId="urn:microsoft.com/office/officeart/2005/8/layout/cycle3"/>
    <dgm:cxn modelId="{4D381CE8-FEC1-47A1-A098-27FB0750F16C}" type="presOf" srcId="{6103B24C-449E-4B99-903B-7E3AADD3A0B1}" destId="{7A357BCF-DF9A-4643-BDF4-FFF8A45EB55C}" srcOrd="0" destOrd="0" presId="urn:microsoft.com/office/officeart/2005/8/layout/cycle3"/>
    <dgm:cxn modelId="{1E60A4BA-51A3-45D0-9CBD-A8C9907BE23F}" srcId="{38E0D1B2-471D-4DFF-8E5F-A1B9EA9D5DC1}" destId="{6103B24C-449E-4B99-903B-7E3AADD3A0B1}" srcOrd="3" destOrd="0" parTransId="{0D79FB0C-18B7-4E6C-A533-AE7CC90239E4}" sibTransId="{9B57A64C-1919-49ED-87AE-2D26CE88A471}"/>
    <dgm:cxn modelId="{FF16923F-6C92-42E3-AF76-127C9723CC1A}" type="presOf" srcId="{9232A262-B166-4991-96EC-7F811E698D7D}" destId="{D2C5D567-A8D5-4B33-9C78-DC4DEBFD5D3D}" srcOrd="0" destOrd="0" presId="urn:microsoft.com/office/officeart/2005/8/layout/cycle3"/>
    <dgm:cxn modelId="{7EBC04FB-CC1D-4CB1-A0BE-55E54178F47C}" type="presOf" srcId="{153B15DB-24DE-41B1-B302-FFC40019735E}" destId="{187394C7-BA71-4043-8CCB-99DAEF762B0B}" srcOrd="0" destOrd="0" presId="urn:microsoft.com/office/officeart/2005/8/layout/cycle3"/>
    <dgm:cxn modelId="{272D37E1-4A7C-45CC-BB14-9FDB8A685F2D}" type="presOf" srcId="{3A9D2070-FCD3-4227-94A6-9EF9359D241E}" destId="{0279F16C-A30A-4663-9ADD-3089FC51BD5F}" srcOrd="0" destOrd="0" presId="urn:microsoft.com/office/officeart/2005/8/layout/cycle3"/>
    <dgm:cxn modelId="{8496D357-7970-425C-B3BE-327168637C09}" type="presOf" srcId="{BF6E5660-5DB0-4DAA-A92B-E0A51D04D90A}" destId="{BB405A1F-A911-4EC2-8395-EC770916A6A4}" srcOrd="0" destOrd="0" presId="urn:microsoft.com/office/officeart/2005/8/layout/cycle3"/>
    <dgm:cxn modelId="{8C6F57B4-11B1-48B5-AE14-0DC5061715AC}" type="presParOf" srcId="{78863E78-EAF2-4CC2-8297-750B5393F782}" destId="{EC1205DE-CE2C-45B3-A5AD-8E155FC9EC63}" srcOrd="0" destOrd="0" presId="urn:microsoft.com/office/officeart/2005/8/layout/cycle3"/>
    <dgm:cxn modelId="{B0A2F99A-D0E7-4A55-8109-A71354E1AF39}" type="presParOf" srcId="{EC1205DE-CE2C-45B3-A5AD-8E155FC9EC63}" destId="{1D26C251-3C37-4378-8276-5A1325652602}" srcOrd="0" destOrd="0" presId="urn:microsoft.com/office/officeart/2005/8/layout/cycle3"/>
    <dgm:cxn modelId="{842BA684-CD50-4F62-A8A2-6490A88602DF}" type="presParOf" srcId="{EC1205DE-CE2C-45B3-A5AD-8E155FC9EC63}" destId="{D2C5D567-A8D5-4B33-9C78-DC4DEBFD5D3D}" srcOrd="1" destOrd="0" presId="urn:microsoft.com/office/officeart/2005/8/layout/cycle3"/>
    <dgm:cxn modelId="{3A93E058-B4F2-44AC-B135-C87D5F8A28EC}" type="presParOf" srcId="{EC1205DE-CE2C-45B3-A5AD-8E155FC9EC63}" destId="{BB405A1F-A911-4EC2-8395-EC770916A6A4}" srcOrd="2" destOrd="0" presId="urn:microsoft.com/office/officeart/2005/8/layout/cycle3"/>
    <dgm:cxn modelId="{2EA9D060-5C38-4CD8-957A-7D81247CCBB5}" type="presParOf" srcId="{EC1205DE-CE2C-45B3-A5AD-8E155FC9EC63}" destId="{0279F16C-A30A-4663-9ADD-3089FC51BD5F}" srcOrd="3" destOrd="0" presId="urn:microsoft.com/office/officeart/2005/8/layout/cycle3"/>
    <dgm:cxn modelId="{0BE786DC-A4BF-4C5D-BB04-7C5AEB4DF5B7}" type="presParOf" srcId="{EC1205DE-CE2C-45B3-A5AD-8E155FC9EC63}" destId="{7A357BCF-DF9A-4643-BDF4-FFF8A45EB55C}" srcOrd="4" destOrd="0" presId="urn:microsoft.com/office/officeart/2005/8/layout/cycle3"/>
    <dgm:cxn modelId="{70F4CBDC-F737-4918-A763-ABFB3D08F6F4}" type="presParOf" srcId="{EC1205DE-CE2C-45B3-A5AD-8E155FC9EC63}" destId="{187394C7-BA71-4043-8CCB-99DAEF762B0B}"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5D567-A8D5-4B33-9C78-DC4DEBFD5D3D}">
      <dsp:nvSpPr>
        <dsp:cNvPr id="0" name=""/>
        <dsp:cNvSpPr/>
      </dsp:nvSpPr>
      <dsp:spPr>
        <a:xfrm>
          <a:off x="3104102" y="-27825"/>
          <a:ext cx="4307394" cy="4307394"/>
        </a:xfrm>
        <a:prstGeom prst="circularArrow">
          <a:avLst>
            <a:gd name="adj1" fmla="val 5544"/>
            <a:gd name="adj2" fmla="val 330680"/>
            <a:gd name="adj3" fmla="val 13736417"/>
            <a:gd name="adj4" fmla="val 17410056"/>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6C251-3C37-4378-8276-5A1325652602}">
      <dsp:nvSpPr>
        <dsp:cNvPr id="0" name=""/>
        <dsp:cNvSpPr/>
      </dsp:nvSpPr>
      <dsp:spPr>
        <a:xfrm>
          <a:off x="4232169" y="1414"/>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Regular HIV care</a:t>
          </a:r>
          <a:endParaRPr lang="en-US" sz="1800" kern="1200" dirty="0"/>
        </a:p>
      </dsp:txBody>
      <dsp:txXfrm>
        <a:off x="4282236" y="51481"/>
        <a:ext cx="1951126" cy="925496"/>
      </dsp:txXfrm>
    </dsp:sp>
    <dsp:sp modelId="{BB405A1F-A911-4EC2-8395-EC770916A6A4}">
      <dsp:nvSpPr>
        <dsp:cNvPr id="0" name=""/>
        <dsp:cNvSpPr/>
      </dsp:nvSpPr>
      <dsp:spPr>
        <a:xfrm>
          <a:off x="5979109" y="1270641"/>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CD4 and viral load results reported to MDH</a:t>
          </a:r>
          <a:endParaRPr lang="en-US" sz="1800" kern="1200" dirty="0"/>
        </a:p>
      </dsp:txBody>
      <dsp:txXfrm>
        <a:off x="6029176" y="1320708"/>
        <a:ext cx="1951126" cy="925496"/>
      </dsp:txXfrm>
    </dsp:sp>
    <dsp:sp modelId="{0279F16C-A30A-4663-9ADD-3089FC51BD5F}">
      <dsp:nvSpPr>
        <dsp:cNvPr id="0" name=""/>
        <dsp:cNvSpPr/>
      </dsp:nvSpPr>
      <dsp:spPr>
        <a:xfrm>
          <a:off x="5311838" y="3324292"/>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Neither CD4 nor viral load received within 15 months</a:t>
          </a:r>
          <a:endParaRPr lang="en-US" sz="1800" kern="1200" dirty="0"/>
        </a:p>
      </dsp:txBody>
      <dsp:txXfrm>
        <a:off x="5361905" y="3374359"/>
        <a:ext cx="1951126" cy="925496"/>
      </dsp:txXfrm>
    </dsp:sp>
    <dsp:sp modelId="{7A357BCF-DF9A-4643-BDF4-FFF8A45EB55C}">
      <dsp:nvSpPr>
        <dsp:cNvPr id="0" name=""/>
        <dsp:cNvSpPr/>
      </dsp:nvSpPr>
      <dsp:spPr>
        <a:xfrm>
          <a:off x="3152501" y="3324292"/>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Patient contact from Care Link Services staff</a:t>
          </a:r>
          <a:endParaRPr lang="en-US" sz="1800" kern="1200" dirty="0"/>
        </a:p>
      </dsp:txBody>
      <dsp:txXfrm>
        <a:off x="3202568" y="3374359"/>
        <a:ext cx="1951126" cy="925496"/>
      </dsp:txXfrm>
    </dsp:sp>
    <dsp:sp modelId="{187394C7-BA71-4043-8CCB-99DAEF762B0B}">
      <dsp:nvSpPr>
        <dsp:cNvPr id="0" name=""/>
        <dsp:cNvSpPr/>
      </dsp:nvSpPr>
      <dsp:spPr>
        <a:xfrm>
          <a:off x="2485229" y="1270641"/>
          <a:ext cx="2051260" cy="1025630"/>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Re-engagement in HIV care</a:t>
          </a:r>
          <a:endParaRPr lang="en-US" sz="1800" kern="1200" dirty="0"/>
        </a:p>
      </dsp:txBody>
      <dsp:txXfrm>
        <a:off x="2535296" y="1320708"/>
        <a:ext cx="1951126" cy="92549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0.08262</cdr:x>
      <cdr:y>0.52774</cdr:y>
    </cdr:from>
    <cdr:to>
      <cdr:x>0.20482</cdr:x>
      <cdr:y>0.60787</cdr:y>
    </cdr:to>
    <cdr:sp macro="" textlink="">
      <cdr:nvSpPr>
        <cdr:cNvPr id="2" name="Text Box 5" descr="259 per 100,000" title="259 per 100,000"/>
        <cdr:cNvSpPr txBox="1">
          <a:spLocks xmlns:a="http://schemas.openxmlformats.org/drawingml/2006/main" noChangeArrowheads="1"/>
        </cdr:cNvSpPr>
      </cdr:nvSpPr>
      <cdr:spPr bwMode="auto">
        <a:xfrm xmlns:a="http://schemas.openxmlformats.org/drawingml/2006/main">
          <a:off x="932185" y="2026944"/>
          <a:ext cx="1378904" cy="307777"/>
        </a:xfrm>
        <a:prstGeom xmlns:a="http://schemas.openxmlformats.org/drawingml/2006/main" prst="rect">
          <a:avLst/>
        </a:prstGeom>
        <a:noFill xmlns:a="http://schemas.openxmlformats.org/drawingml/2006/main"/>
        <a:ln xmlns:a="http://schemas.openxmlformats.org/drawingml/2006/main" w="9525">
          <a:solidFill>
            <a:schemeClr val="tx1"/>
          </a:solid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lnSpc>
              <a:spcPct val="100000"/>
            </a:lnSpc>
            <a:spcAft>
              <a:spcPct val="0"/>
            </a:spcAft>
            <a:buClrTx/>
            <a:buSzTx/>
            <a:buFontTx/>
            <a:buNone/>
          </a:pPr>
          <a:r>
            <a:rPr lang="en-US" altLang="en-US" sz="1400" dirty="0" smtClean="0"/>
            <a:t>259 </a:t>
          </a:r>
          <a:r>
            <a:rPr lang="en-US" altLang="en-US" sz="1400" dirty="0"/>
            <a:t>per 100,000</a:t>
          </a:r>
        </a:p>
      </cdr:txBody>
    </cdr:sp>
  </cdr:relSizeAnchor>
  <cdr:relSizeAnchor xmlns:cdr="http://schemas.openxmlformats.org/drawingml/2006/chartDrawing">
    <cdr:from>
      <cdr:x>0.09175</cdr:x>
      <cdr:y>0.42519</cdr:y>
    </cdr:from>
    <cdr:to>
      <cdr:x>0.12552</cdr:x>
      <cdr:y>0.52439</cdr:y>
    </cdr:to>
    <cdr:sp macro="" textlink="">
      <cdr:nvSpPr>
        <cdr:cNvPr id="3" name="Line 7" descr="arrow" title="arrow"/>
        <cdr:cNvSpPr>
          <a:spLocks xmlns:a="http://schemas.openxmlformats.org/drawingml/2006/main" noChangeShapeType="1"/>
        </cdr:cNvSpPr>
      </cdr:nvSpPr>
      <cdr:spPr bwMode="auto">
        <a:xfrm xmlns:a="http://schemas.openxmlformats.org/drawingml/2006/main" flipH="1" flipV="1">
          <a:off x="1035279" y="1633077"/>
          <a:ext cx="381000" cy="381000"/>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0.86886</cdr:x>
      <cdr:y>0.36518</cdr:y>
    </cdr:from>
    <cdr:to>
      <cdr:x>0.99107</cdr:x>
      <cdr:y>0.44532</cdr:y>
    </cdr:to>
    <cdr:sp macro="" textlink="">
      <cdr:nvSpPr>
        <cdr:cNvPr id="4" name="Text Box 6" descr="444 per 100,000" title="444 per 100,000"/>
        <cdr:cNvSpPr txBox="1">
          <a:spLocks xmlns:a="http://schemas.openxmlformats.org/drawingml/2006/main" noChangeArrowheads="1"/>
        </cdr:cNvSpPr>
      </cdr:nvSpPr>
      <cdr:spPr bwMode="auto">
        <a:xfrm xmlns:a="http://schemas.openxmlformats.org/drawingml/2006/main">
          <a:off x="9803651" y="1402590"/>
          <a:ext cx="1378904" cy="307777"/>
        </a:xfrm>
        <a:prstGeom xmlns:a="http://schemas.openxmlformats.org/drawingml/2006/main" prst="rect">
          <a:avLst/>
        </a:prstGeom>
        <a:noFill xmlns:a="http://schemas.openxmlformats.org/drawingml/2006/main"/>
        <a:ln xmlns:a="http://schemas.openxmlformats.org/drawingml/2006/main" w="9525">
          <a:solidFill>
            <a:schemeClr val="tx1"/>
          </a:solid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1" hangingPunct="1">
            <a:lnSpc>
              <a:spcPct val="100000"/>
            </a:lnSpc>
            <a:spcAft>
              <a:spcPct val="0"/>
            </a:spcAft>
            <a:buClrTx/>
            <a:buSzTx/>
            <a:buFontTx/>
            <a:buNone/>
          </a:pPr>
          <a:r>
            <a:rPr lang="en-US" altLang="en-US" sz="1400" dirty="0" smtClean="0"/>
            <a:t>444 </a:t>
          </a:r>
          <a:r>
            <a:rPr lang="en-US" altLang="en-US" sz="1400" dirty="0"/>
            <a:t>per 100,000</a:t>
          </a:r>
        </a:p>
      </cdr:txBody>
    </cdr:sp>
  </cdr:relSizeAnchor>
  <cdr:relSizeAnchor xmlns:cdr="http://schemas.openxmlformats.org/drawingml/2006/chartDrawing">
    <cdr:from>
      <cdr:x>0.93312</cdr:x>
      <cdr:y>0.15117</cdr:y>
    </cdr:from>
    <cdr:to>
      <cdr:x>0.93312</cdr:x>
      <cdr:y>0.36238</cdr:y>
    </cdr:to>
    <cdr:sp macro="" textlink="">
      <cdr:nvSpPr>
        <cdr:cNvPr id="5" name="Line 4" descr="arrow" title="arrow"/>
        <cdr:cNvSpPr>
          <a:spLocks xmlns:a="http://schemas.openxmlformats.org/drawingml/2006/main" noChangeShapeType="1"/>
        </cdr:cNvSpPr>
      </cdr:nvSpPr>
      <cdr:spPr bwMode="auto">
        <a:xfrm xmlns:a="http://schemas.openxmlformats.org/drawingml/2006/main" flipV="1">
          <a:off x="10528749" y="580619"/>
          <a:ext cx="0" cy="811212"/>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0.06325</cdr:x>
      <cdr:y>0.53022</cdr:y>
    </cdr:from>
    <cdr:to>
      <cdr:x>0.16051</cdr:x>
      <cdr:y>0.59642</cdr:y>
    </cdr:to>
    <cdr:sp macro="" textlink="">
      <cdr:nvSpPr>
        <cdr:cNvPr id="2" name="Text Box 5" descr="67 per 100,000 in 2007" title="67 per 100,000 in 2007"/>
        <cdr:cNvSpPr txBox="1">
          <a:spLocks xmlns:a="http://schemas.openxmlformats.org/drawingml/2006/main" noChangeArrowheads="1"/>
        </cdr:cNvSpPr>
      </cdr:nvSpPr>
      <cdr:spPr bwMode="auto">
        <a:xfrm xmlns:a="http://schemas.openxmlformats.org/drawingml/2006/main">
          <a:off x="736260" y="2218843"/>
          <a:ext cx="1132041" cy="276999"/>
        </a:xfrm>
        <a:prstGeom xmlns:a="http://schemas.openxmlformats.org/drawingml/2006/main" prst="rect">
          <a:avLst/>
        </a:prstGeom>
        <a:noFill xmlns:a="http://schemas.openxmlformats.org/drawingml/2006/main"/>
        <a:ln xmlns:a="http://schemas.openxmlformats.org/drawingml/2006/main" w="9525">
          <a:solidFill>
            <a:schemeClr val="tx1"/>
          </a:solid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1" hangingPunct="1">
            <a:lnSpc>
              <a:spcPct val="100000"/>
            </a:lnSpc>
            <a:spcAft>
              <a:spcPct val="0"/>
            </a:spcAft>
            <a:buClrTx/>
            <a:buSzTx/>
            <a:buFontTx/>
            <a:buNone/>
          </a:pPr>
          <a:r>
            <a:rPr lang="en-US" altLang="en-US" sz="1200" dirty="0" smtClean="0"/>
            <a:t>67 </a:t>
          </a:r>
          <a:r>
            <a:rPr lang="en-US" altLang="en-US" sz="1200" dirty="0"/>
            <a:t>per 100,000</a:t>
          </a:r>
        </a:p>
      </cdr:txBody>
    </cdr:sp>
  </cdr:relSizeAnchor>
  <cdr:relSizeAnchor xmlns:cdr="http://schemas.openxmlformats.org/drawingml/2006/chartDrawing">
    <cdr:from>
      <cdr:x>0.09053</cdr:x>
      <cdr:y>0.42442</cdr:y>
    </cdr:from>
    <cdr:to>
      <cdr:x>0.1243</cdr:x>
      <cdr:y>0.52361</cdr:y>
    </cdr:to>
    <cdr:sp macro="" textlink="">
      <cdr:nvSpPr>
        <cdr:cNvPr id="3" name="Line 7" descr="arrow" title="arrow"/>
        <cdr:cNvSpPr>
          <a:spLocks xmlns:a="http://schemas.openxmlformats.org/drawingml/2006/main" noChangeShapeType="1"/>
        </cdr:cNvSpPr>
      </cdr:nvSpPr>
      <cdr:spPr bwMode="auto">
        <a:xfrm xmlns:a="http://schemas.openxmlformats.org/drawingml/2006/main" flipH="1" flipV="1">
          <a:off x="1021534" y="1630090"/>
          <a:ext cx="381000" cy="381000"/>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0.87553</cdr:x>
      <cdr:y>0.22695</cdr:y>
    </cdr:from>
    <cdr:to>
      <cdr:x>0.97953</cdr:x>
      <cdr:y>0.29314</cdr:y>
    </cdr:to>
    <cdr:sp macro="" textlink="">
      <cdr:nvSpPr>
        <cdr:cNvPr id="4" name="Text Box 5" descr="123 per 100,000 2017" title="123 per 100,000 2017"/>
        <cdr:cNvSpPr txBox="1">
          <a:spLocks xmlns:a="http://schemas.openxmlformats.org/drawingml/2006/main" noChangeArrowheads="1"/>
        </cdr:cNvSpPr>
      </cdr:nvSpPr>
      <cdr:spPr bwMode="auto">
        <a:xfrm xmlns:a="http://schemas.openxmlformats.org/drawingml/2006/main">
          <a:off x="10190927" y="949722"/>
          <a:ext cx="1210588" cy="276999"/>
        </a:xfrm>
        <a:prstGeom xmlns:a="http://schemas.openxmlformats.org/drawingml/2006/main" prst="rect">
          <a:avLst/>
        </a:prstGeom>
        <a:noFill xmlns:a="http://schemas.openxmlformats.org/drawingml/2006/main"/>
        <a:ln xmlns:a="http://schemas.openxmlformats.org/drawingml/2006/main" w="9525">
          <a:solidFill>
            <a:schemeClr val="tx1"/>
          </a:solidFill>
          <a:miter lim="800000"/>
          <a:headEnd/>
          <a:tailEnd/>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eaLnBrk="1" hangingPunct="1">
            <a:lnSpc>
              <a:spcPct val="100000"/>
            </a:lnSpc>
            <a:spcAft>
              <a:spcPct val="0"/>
            </a:spcAft>
            <a:buClrTx/>
            <a:buSzTx/>
            <a:buFontTx/>
            <a:buNone/>
          </a:pPr>
          <a:r>
            <a:rPr lang="en-US" altLang="en-US" sz="1200" dirty="0" smtClean="0"/>
            <a:t>123 </a:t>
          </a:r>
          <a:r>
            <a:rPr lang="en-US" altLang="en-US" sz="1200" dirty="0"/>
            <a:t>per 100,000</a:t>
          </a:r>
        </a:p>
      </cdr:txBody>
    </cdr:sp>
  </cdr:relSizeAnchor>
  <cdr:relSizeAnchor xmlns:cdr="http://schemas.openxmlformats.org/drawingml/2006/chartDrawing">
    <cdr:from>
      <cdr:x>0.93928</cdr:x>
      <cdr:y>0.11086</cdr:y>
    </cdr:from>
    <cdr:to>
      <cdr:x>0.97304</cdr:x>
      <cdr:y>0.21006</cdr:y>
    </cdr:to>
    <cdr:sp macro="" textlink="">
      <cdr:nvSpPr>
        <cdr:cNvPr id="5" name="Line 7" descr="arrow" title="arrow"/>
        <cdr:cNvSpPr>
          <a:spLocks xmlns:a="http://schemas.openxmlformats.org/drawingml/2006/main" noChangeShapeType="1"/>
        </cdr:cNvSpPr>
      </cdr:nvSpPr>
      <cdr:spPr bwMode="auto">
        <a:xfrm xmlns:a="http://schemas.openxmlformats.org/drawingml/2006/main" flipH="1" flipV="1">
          <a:off x="10932953" y="463908"/>
          <a:ext cx="393036" cy="415118"/>
        </a:xfrm>
        <a:prstGeom xmlns:a="http://schemas.openxmlformats.org/drawingml/2006/main" prst="line">
          <a:avLst/>
        </a:prstGeom>
        <a:noFill xmlns:a="http://schemas.openxmlformats.org/drawingml/2006/main"/>
        <a:ln xmlns:a="http://schemas.openxmlformats.org/drawingml/2006/main" w="9525">
          <a:solidFill>
            <a:schemeClr val="tx1"/>
          </a:solidFill>
          <a:round/>
          <a:headEnd/>
          <a:tailEnd type="triangle" w="med" len="med"/>
        </a:ln>
        <a:effectLst xmlns:a="http://schemas.openxmlformats.org/drawingml/2006/main"/>
        <a:extLst xmlns:a="http://schemas.openxmlformats.org/drawingml/2006/main">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cdr:spPr>
      <cdr:txBody>
        <a:bodyPr xmlns:a="http://schemas.openxmlformats.org/drawingml/2006/main" wrap="none"/>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0.10933</cdr:x>
      <cdr:y>0.17204</cdr:y>
    </cdr:from>
    <cdr:to>
      <cdr:x>0.16887</cdr:x>
      <cdr:y>0.23371</cdr:y>
    </cdr:to>
    <cdr:sp macro="" textlink="">
      <cdr:nvSpPr>
        <cdr:cNvPr id="2" name="TextBox 1"/>
        <cdr:cNvSpPr txBox="1"/>
      </cdr:nvSpPr>
      <cdr:spPr>
        <a:xfrm xmlns:a="http://schemas.openxmlformats.org/drawingml/2006/main">
          <a:off x="1149626" y="748609"/>
          <a:ext cx="626166" cy="2683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smtClean="0">
              <a:solidFill>
                <a:schemeClr val="tx1"/>
              </a:solidFill>
            </a:rPr>
            <a:t>31.4</a:t>
          </a:r>
          <a:r>
            <a:rPr lang="en-US" sz="1100" dirty="0" smtClean="0">
              <a:solidFill>
                <a:schemeClr val="tx1"/>
              </a:solidFill>
            </a:rPr>
            <a:t>%^</a:t>
          </a:r>
          <a:endParaRPr lang="en-US" sz="1100" dirty="0">
            <a:solidFill>
              <a:schemeClr val="tx1"/>
            </a:solidFill>
          </a:endParaRPr>
        </a:p>
      </cdr:txBody>
    </cdr:sp>
  </cdr:relSizeAnchor>
  <cdr:relSizeAnchor xmlns:cdr="http://schemas.openxmlformats.org/drawingml/2006/chartDrawing">
    <cdr:from>
      <cdr:x>0.18369</cdr:x>
      <cdr:y>0.1972</cdr:y>
    </cdr:from>
    <cdr:to>
      <cdr:x>0.24324</cdr:x>
      <cdr:y>0.25887</cdr:y>
    </cdr:to>
    <cdr:sp macro="" textlink="">
      <cdr:nvSpPr>
        <cdr:cNvPr id="3" name="TextBox 1"/>
        <cdr:cNvSpPr txBox="1"/>
      </cdr:nvSpPr>
      <cdr:spPr>
        <a:xfrm xmlns:a="http://schemas.openxmlformats.org/drawingml/2006/main">
          <a:off x="1931643" y="858080"/>
          <a:ext cx="626166" cy="26835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33.2</a:t>
          </a:r>
          <a:r>
            <a:rPr lang="en-US" sz="1100" dirty="0" smtClean="0">
              <a:solidFill>
                <a:schemeClr val="tx1"/>
              </a:solidFill>
            </a:rPr>
            <a:t>%^</a:t>
          </a:r>
          <a:endParaRPr lang="en-US" sz="1100" dirty="0">
            <a:solidFill>
              <a:schemeClr val="tx1"/>
            </a:solidFill>
          </a:endParaRPr>
        </a:p>
      </cdr:txBody>
    </cdr:sp>
  </cdr:relSizeAnchor>
  <cdr:relSizeAnchor xmlns:cdr="http://schemas.openxmlformats.org/drawingml/2006/chartDrawing">
    <cdr:from>
      <cdr:x>0.26246</cdr:x>
      <cdr:y>0.13146</cdr:y>
    </cdr:from>
    <cdr:to>
      <cdr:x>0.322</cdr:x>
      <cdr:y>0.19314</cdr:y>
    </cdr:to>
    <cdr:sp macro="" textlink="">
      <cdr:nvSpPr>
        <cdr:cNvPr id="4" name="TextBox 1"/>
        <cdr:cNvSpPr txBox="1"/>
      </cdr:nvSpPr>
      <cdr:spPr>
        <a:xfrm xmlns:a="http://schemas.openxmlformats.org/drawingml/2006/main">
          <a:off x="2759905" y="572046"/>
          <a:ext cx="626166" cy="26835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29.6</a:t>
          </a:r>
          <a:r>
            <a:rPr lang="en-US" sz="1100" dirty="0" smtClean="0">
              <a:solidFill>
                <a:schemeClr val="tx1"/>
              </a:solidFill>
            </a:rPr>
            <a:t>%^</a:t>
          </a:r>
          <a:endParaRPr lang="en-US" sz="1100" dirty="0">
            <a:solidFill>
              <a:schemeClr val="tx1"/>
            </a:solidFill>
          </a:endParaRPr>
        </a:p>
      </cdr:txBody>
    </cdr:sp>
  </cdr:relSizeAnchor>
  <cdr:relSizeAnchor xmlns:cdr="http://schemas.openxmlformats.org/drawingml/2006/chartDrawing">
    <cdr:from>
      <cdr:x>0.33933</cdr:x>
      <cdr:y>0.18857</cdr:y>
    </cdr:from>
    <cdr:to>
      <cdr:x>0.39888</cdr:x>
      <cdr:y>0.25024</cdr:y>
    </cdr:to>
    <cdr:sp macro="" textlink="">
      <cdr:nvSpPr>
        <cdr:cNvPr id="5" name="TextBox 1"/>
        <cdr:cNvSpPr txBox="1"/>
      </cdr:nvSpPr>
      <cdr:spPr>
        <a:xfrm xmlns:a="http://schemas.openxmlformats.org/drawingml/2006/main">
          <a:off x="3568287" y="820526"/>
          <a:ext cx="626166" cy="26835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31.1</a:t>
          </a:r>
          <a:r>
            <a:rPr lang="en-US" sz="1100" dirty="0" smtClean="0">
              <a:solidFill>
                <a:schemeClr val="tx1"/>
              </a:solidFill>
            </a:rPr>
            <a:t>%^</a:t>
          </a:r>
          <a:endParaRPr lang="en-US" sz="1100" dirty="0">
            <a:solidFill>
              <a:schemeClr val="tx1"/>
            </a:solidFill>
          </a:endParaRPr>
        </a:p>
      </cdr:txBody>
    </cdr:sp>
  </cdr:relSizeAnchor>
  <cdr:relSizeAnchor xmlns:cdr="http://schemas.openxmlformats.org/drawingml/2006/chartDrawing">
    <cdr:from>
      <cdr:x>0.41337</cdr:x>
      <cdr:y>0.26966</cdr:y>
    </cdr:from>
    <cdr:to>
      <cdr:x>0.47292</cdr:x>
      <cdr:y>0.33133</cdr:y>
    </cdr:to>
    <cdr:sp macro="" textlink="">
      <cdr:nvSpPr>
        <cdr:cNvPr id="6" name="TextBox 1"/>
        <cdr:cNvSpPr txBox="1"/>
      </cdr:nvSpPr>
      <cdr:spPr>
        <a:xfrm xmlns:a="http://schemas.openxmlformats.org/drawingml/2006/main">
          <a:off x="4346852" y="1173364"/>
          <a:ext cx="626166" cy="26835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31.1</a:t>
          </a:r>
          <a:r>
            <a:rPr lang="en-US" sz="1100" dirty="0" smtClean="0">
              <a:solidFill>
                <a:schemeClr val="tx1"/>
              </a:solidFill>
            </a:rPr>
            <a:t>%^</a:t>
          </a:r>
          <a:endParaRPr lang="en-US" sz="1100" dirty="0">
            <a:solidFill>
              <a:schemeClr val="tx1"/>
            </a:solidFill>
          </a:endParaRPr>
        </a:p>
      </cdr:txBody>
    </cdr:sp>
  </cdr:relSizeAnchor>
  <cdr:relSizeAnchor xmlns:cdr="http://schemas.openxmlformats.org/drawingml/2006/chartDrawing">
    <cdr:from>
      <cdr:x>0.49937</cdr:x>
      <cdr:y>0.20456</cdr:y>
    </cdr:from>
    <cdr:to>
      <cdr:x>0.55892</cdr:x>
      <cdr:y>0.26623</cdr:y>
    </cdr:to>
    <cdr:sp macro="" textlink="">
      <cdr:nvSpPr>
        <cdr:cNvPr id="7" name="TextBox 1"/>
        <cdr:cNvSpPr txBox="1"/>
      </cdr:nvSpPr>
      <cdr:spPr>
        <a:xfrm xmlns:a="http://schemas.openxmlformats.org/drawingml/2006/main">
          <a:off x="5251174" y="890097"/>
          <a:ext cx="626166" cy="26835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29.3</a:t>
          </a:r>
          <a:r>
            <a:rPr lang="en-US" sz="1100" dirty="0" smtClean="0">
              <a:solidFill>
                <a:schemeClr val="tx1"/>
              </a:solidFill>
            </a:rPr>
            <a:t>%^</a:t>
          </a:r>
          <a:endParaRPr lang="en-US" sz="1100" dirty="0">
            <a:solidFill>
              <a:schemeClr val="tx1"/>
            </a:solidFill>
          </a:endParaRPr>
        </a:p>
      </cdr:txBody>
    </cdr:sp>
  </cdr:relSizeAnchor>
  <cdr:relSizeAnchor xmlns:cdr="http://schemas.openxmlformats.org/drawingml/2006/chartDrawing">
    <cdr:from>
      <cdr:x>0.5687</cdr:x>
      <cdr:y>0.24182</cdr:y>
    </cdr:from>
    <cdr:to>
      <cdr:x>0.62824</cdr:x>
      <cdr:y>0.30349</cdr:y>
    </cdr:to>
    <cdr:sp macro="" textlink="">
      <cdr:nvSpPr>
        <cdr:cNvPr id="8" name="TextBox 1"/>
        <cdr:cNvSpPr txBox="1"/>
      </cdr:nvSpPr>
      <cdr:spPr>
        <a:xfrm xmlns:a="http://schemas.openxmlformats.org/drawingml/2006/main">
          <a:off x="5980183" y="1052226"/>
          <a:ext cx="626166" cy="268357"/>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smtClean="0"/>
            <a:t>34.2</a:t>
          </a:r>
          <a:r>
            <a:rPr lang="en-US" sz="1100" dirty="0" smtClean="0">
              <a:solidFill>
                <a:schemeClr val="tx1"/>
              </a:solidFill>
            </a:rPr>
            <a:t>%^</a:t>
          </a:r>
          <a:endParaRPr lang="en-US" sz="11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4/20/2018</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4/20/2018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Good Afternoon and welcome to the STD, HIV and Hepatitis C 2017 data release webinar.  My name is Krissie Guerard and I am the STD/HIV/TB section manager for the Minnesota Department of Health.  </a:t>
            </a:r>
          </a:p>
          <a:p>
            <a:pPr defTabSz="931774"/>
            <a:endParaRPr lang="en-US" dirty="0"/>
          </a:p>
          <a:p>
            <a:pPr defTabSz="931774"/>
            <a:r>
              <a:rPr lang="en-US" dirty="0"/>
              <a:t>I would like to begin with a few announcements.  We will have a series of presentations and we will hold all questions until the end, but you can type in questions for us that we will address at the conclusion of the webinar, lines will be muted until the conclusion of all presenters.  Contact information for all of the speakers will be provided at the end so individuals can follow up with the speakers more directly if additional information is needed.  This presentation is available </a:t>
            </a:r>
            <a:r>
              <a:rPr lang="en-US"/>
              <a:t>on </a:t>
            </a:r>
            <a:r>
              <a:rPr lang="en-US" smtClean="0"/>
              <a:t>our </a:t>
            </a:r>
            <a:r>
              <a:rPr lang="en-US" dirty="0"/>
              <a:t>website as a narrated PowerPoint or a PDF with speakers notes.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357920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Males have higher rates of primary and secondary</a:t>
            </a:r>
            <a:r>
              <a:rPr lang="en-US" baseline="0" dirty="0" smtClean="0"/>
              <a:t> syphilis than females in all age groups. The rate in males is 7 times higher than females. </a:t>
            </a:r>
          </a:p>
          <a:p>
            <a:pPr marL="174708" indent="-174708">
              <a:buFont typeface="Arial" panose="020B0604020202020204" pitchFamily="34" charset="0"/>
              <a:buChar char="•"/>
            </a:pPr>
            <a:r>
              <a:rPr lang="en-US" baseline="0" dirty="0" smtClean="0"/>
              <a:t>The 25-29 yr. old males have the highest rate at 31.5 per 100,000</a:t>
            </a:r>
          </a:p>
          <a:p>
            <a:pPr marL="174708" indent="-174708">
              <a:buFont typeface="Arial" panose="020B0604020202020204" pitchFamily="34" charset="0"/>
              <a:buChar char="•"/>
            </a:pPr>
            <a:r>
              <a:rPr lang="en-US" baseline="0" dirty="0" smtClean="0"/>
              <a:t>The 20-24 yr. old females have the highest rate of the female population at 5.7 per 100,000</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50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9216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1D9316B6-FC40-4A99-88CA-A953ACB37098}"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164"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9216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74708" indent="-174708" defTabSz="931774">
              <a:buFont typeface="Arial" panose="020B0604020202020204" pitchFamily="34" charset="0"/>
              <a:buChar char="•"/>
              <a:defRPr/>
            </a:pPr>
            <a:r>
              <a:rPr lang="en-US" altLang="en-US" dirty="0" smtClean="0"/>
              <a:t>The</a:t>
            </a:r>
            <a:r>
              <a:rPr lang="en-US" altLang="en-US" baseline="0" dirty="0" smtClean="0"/>
              <a:t> rates of primary and secondary syphilis are 14 times higher in the American Indian populations than that of the White, Non-Hispanic population.</a:t>
            </a:r>
            <a:endParaRPr lang="en-US" altLang="en-US" dirty="0" smtClean="0"/>
          </a:p>
          <a:p>
            <a:pPr marL="174708" indent="-174708">
              <a:buFont typeface="Arial" panose="020B0604020202020204" pitchFamily="34" charset="0"/>
              <a:buChar char="•"/>
            </a:pPr>
            <a:r>
              <a:rPr lang="en-US" altLang="en-US" dirty="0" smtClean="0"/>
              <a:t>The</a:t>
            </a:r>
            <a:r>
              <a:rPr lang="en-US" altLang="en-US" baseline="0" dirty="0" smtClean="0"/>
              <a:t> rates of primary and secondary syphilis are 6 times higher in the Black/African American, Non-Hispanic than that of the White, Non-Hispanic population.</a:t>
            </a:r>
          </a:p>
          <a:p>
            <a:pPr marL="174708" indent="-174708">
              <a:buFont typeface="Arial" panose="020B0604020202020204" pitchFamily="34" charset="0"/>
              <a:buChar char="•"/>
            </a:pPr>
            <a:r>
              <a:rPr lang="en-US" altLang="en-US" baseline="0" dirty="0" smtClean="0"/>
              <a:t>The rates of primary and secondary syphilis in the America Indian population are 47.5 per 100,000 compared to 3.3 per 100,000 in the White, Non-Hispanic population.</a:t>
            </a:r>
          </a:p>
          <a:p>
            <a:pPr marL="174708" indent="-174708" defTabSz="931774">
              <a:buFont typeface="Arial" panose="020B0604020202020204" pitchFamily="34" charset="0"/>
              <a:buChar char="•"/>
              <a:defRPr/>
            </a:pPr>
            <a:r>
              <a:rPr lang="en-US" altLang="en-US" baseline="0" dirty="0" smtClean="0"/>
              <a:t>The rates of primary and secondary syphilis in the Black/African American, Non-Hispanic population are 19.6 per 100,000 compared to 3.3 per 100,000 in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smtClean="0"/>
              <a:t>The rates in the Hispanic/Latino population are 12.4 per 100,000 which is 4 times higher than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smtClean="0"/>
              <a:t>The rates in the Asian/Pacific Islander population are 6.8 per 100,000 which is 2 times higher than the White, Non-Hispanic population.</a:t>
            </a:r>
          </a:p>
          <a:p>
            <a:pPr eaLnBrk="1" hangingPunct="1"/>
            <a:endParaRPr lang="en-US" altLang="en-US" dirty="0" smtClean="0"/>
          </a:p>
        </p:txBody>
      </p:sp>
    </p:spTree>
    <p:extLst>
      <p:ext uri="{BB962C8B-B14F-4D97-AF65-F5344CB8AC3E}">
        <p14:creationId xmlns:p14="http://schemas.microsoft.com/office/powerpoint/2010/main" val="3930243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10547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09DAD980-43B4-4584-AACD-39FF673A6E5E}"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5476" name="Rectangle 2"/>
          <p:cNvSpPr>
            <a:spLocks noGrp="1" noRot="1" noChangeAspect="1" noChangeArrowheads="1" noTextEdit="1"/>
          </p:cNvSpPr>
          <p:nvPr>
            <p:ph type="sldImg"/>
          </p:nvPr>
        </p:nvSpPr>
        <p:spPr>
          <a:xfrm>
            <a:off x="717550" y="1162050"/>
            <a:ext cx="5575300" cy="3136900"/>
          </a:xfrm>
          <a:ln/>
        </p:spPr>
      </p:sp>
      <p:sp>
        <p:nvSpPr>
          <p:cNvPr id="105477"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404859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 average age of MSM with early syphilis 35</a:t>
            </a:r>
            <a:r>
              <a:rPr lang="en-US" baseline="0" dirty="0" smtClean="0"/>
              <a:t> years of age.</a:t>
            </a:r>
          </a:p>
          <a:p>
            <a:pPr marL="174708" indent="-174708">
              <a:buFont typeface="Arial" panose="020B0604020202020204" pitchFamily="34" charset="0"/>
              <a:buChar char="•"/>
            </a:pPr>
            <a:r>
              <a:rPr lang="en-US" baseline="0" dirty="0" smtClean="0"/>
              <a:t>Ages ranged from 15 – 65 years of age</a:t>
            </a:r>
          </a:p>
          <a:p>
            <a:pPr marL="174708" indent="-174708">
              <a:buFont typeface="Arial" panose="020B0604020202020204" pitchFamily="34" charset="0"/>
              <a:buChar char="•"/>
            </a:pPr>
            <a:r>
              <a:rPr lang="en-US" baseline="0" dirty="0" smtClean="0"/>
              <a:t>The 25-29 year old age group had the highest number of cases at 89.</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E54B842-5667-4C31-BF87-D49B7636FE1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443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Thirty-three percent of all early syphilis cases were co-infected with HIV.</a:t>
            </a:r>
          </a:p>
          <a:p>
            <a:pPr marL="174708" indent="-174708">
              <a:buFont typeface="Arial" panose="020B0604020202020204" pitchFamily="34" charset="0"/>
              <a:buChar char="•"/>
            </a:pPr>
            <a:r>
              <a:rPr lang="en-US" smtClean="0"/>
              <a:t>Forty-six </a:t>
            </a:r>
            <a:r>
              <a:rPr lang="en-US" dirty="0" smtClean="0"/>
              <a:t>percent of all MSM early syphilis cases were</a:t>
            </a:r>
            <a:r>
              <a:rPr lang="en-US" baseline="0" dirty="0" smtClean="0"/>
              <a:t> co-infected with HIV.</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E54B842-5667-4C31-BF87-D49B7636FE1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9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497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806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3E614C71-C0FE-403C-A641-085ECCEBCFE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8068" name="Rectangle 2"/>
          <p:cNvSpPr>
            <a:spLocks noGrp="1" noRot="1" noChangeAspect="1" noChangeArrowheads="1" noTextEdit="1"/>
          </p:cNvSpPr>
          <p:nvPr>
            <p:ph type="sldImg"/>
          </p:nvPr>
        </p:nvSpPr>
        <p:spPr>
          <a:xfrm>
            <a:off x="717550" y="1162050"/>
            <a:ext cx="5575300" cy="3136900"/>
          </a:xfrm>
          <a:ln/>
        </p:spPr>
      </p:sp>
      <p:sp>
        <p:nvSpPr>
          <p:cNvPr id="88069"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dirty="0" err="1" smtClean="0"/>
              <a:t>Fourty</a:t>
            </a:r>
            <a:r>
              <a:rPr lang="en-US" altLang="en-US" dirty="0" smtClean="0"/>
              <a:t>-seven</a:t>
            </a:r>
            <a:r>
              <a:rPr lang="en-US" altLang="en-US" baseline="0" dirty="0" smtClean="0"/>
              <a:t> percent of female early syphilis cases were residents of Greater Minnesota</a:t>
            </a:r>
          </a:p>
          <a:p>
            <a:pPr marL="174708" indent="-174708">
              <a:buFont typeface="Arial" panose="020B0604020202020204" pitchFamily="34" charset="0"/>
              <a:buChar char="•"/>
            </a:pPr>
            <a:r>
              <a:rPr lang="en-US" altLang="en-US" baseline="0" dirty="0" smtClean="0"/>
              <a:t>Twenty-six percent of female early syphilis cases were residents of the Suburbs of the seven-county metro area</a:t>
            </a:r>
          </a:p>
          <a:p>
            <a:pPr marL="174708" indent="-174708">
              <a:buFont typeface="Arial" panose="020B0604020202020204" pitchFamily="34" charset="0"/>
              <a:buChar char="•"/>
            </a:pPr>
            <a:r>
              <a:rPr lang="en-US" altLang="en-US" baseline="0" dirty="0" smtClean="0"/>
              <a:t>Nineteen percent were City of Minneapolis residents, and 8% were St. Paul residents.</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741663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91139"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01FE59CE-AEAE-4FF7-89B3-21CB0B16B35F}"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1140" name="Rectangle 2"/>
          <p:cNvSpPr>
            <a:spLocks noGrp="1" noRot="1" noChangeAspect="1" noChangeArrowheads="1" noTextEdit="1"/>
          </p:cNvSpPr>
          <p:nvPr>
            <p:ph type="sldImg"/>
          </p:nvPr>
        </p:nvSpPr>
        <p:spPr>
          <a:xfrm>
            <a:off x="717550" y="1162050"/>
            <a:ext cx="5575300" cy="3136900"/>
          </a:xfrm>
          <a:ln/>
        </p:spPr>
      </p:sp>
      <p:sp>
        <p:nvSpPr>
          <p:cNvPr id="91141"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smtClean="0"/>
              <a:t>There</a:t>
            </a:r>
            <a:r>
              <a:rPr lang="en-US" altLang="en-US" baseline="0" dirty="0" smtClean="0"/>
              <a:t> are large disparities in women with syphilis. Thirty-five percent of all early syphilis cases in females are found in the American Indian population and 23% in the Black, </a:t>
            </a:r>
            <a:r>
              <a:rPr lang="en-US" altLang="en-US" baseline="0" smtClean="0"/>
              <a:t>African American population</a:t>
            </a:r>
            <a:r>
              <a:rPr lang="en-US" altLang="en-US" baseline="0" dirty="0" smtClean="0"/>
              <a:t>.</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168715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CB14E50F-00E5-49FF-AAA6-A40BACBCEC1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defTabSz="931774">
              <a:defRPr/>
            </a:pPr>
            <a:r>
              <a:rPr lang="en-US" dirty="0" smtClean="0"/>
              <a:t>Hello I am Laura Tourdot the </a:t>
            </a:r>
            <a:r>
              <a:rPr lang="en-US" dirty="0" err="1" smtClean="0"/>
              <a:t>SSuN</a:t>
            </a:r>
            <a:r>
              <a:rPr lang="en-US" dirty="0" smtClean="0"/>
              <a:t> Coordinator and Epidemiologist</a:t>
            </a:r>
            <a:r>
              <a:rPr lang="en-US" baseline="0" dirty="0" smtClean="0"/>
              <a:t> with the Minnesota Department of Health.   I will be highlighting the 2017 chlamydia and gonorrhea surveillance data and the </a:t>
            </a:r>
            <a:r>
              <a:rPr lang="en-US" dirty="0"/>
              <a:t>CDC funded STD Surveillance Network (</a:t>
            </a:r>
            <a:r>
              <a:rPr lang="en-US" dirty="0" err="1"/>
              <a:t>SSuN</a:t>
            </a:r>
            <a:r>
              <a:rPr lang="en-US" dirty="0"/>
              <a:t>).</a:t>
            </a:r>
            <a:endParaRPr lang="en-US" dirty="0" smtClean="0"/>
          </a:p>
          <a:p>
            <a:pPr eaLnBrk="1" hangingPunct="1"/>
            <a:endParaRPr lang="en-US" altLang="en-US" dirty="0" smtClean="0"/>
          </a:p>
        </p:txBody>
      </p:sp>
    </p:spTree>
    <p:extLst>
      <p:ext uri="{BB962C8B-B14F-4D97-AF65-F5344CB8AC3E}">
        <p14:creationId xmlns:p14="http://schemas.microsoft.com/office/powerpoint/2010/main" val="3851469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As</a:t>
            </a:r>
            <a:r>
              <a:rPr lang="en-US" altLang="en-US" baseline="0" dirty="0" smtClean="0"/>
              <a:t> mentioned previously, t</a:t>
            </a:r>
            <a:r>
              <a:rPr lang="en-US" altLang="en-US" dirty="0" smtClean="0"/>
              <a:t>he rate</a:t>
            </a:r>
            <a:r>
              <a:rPr lang="en-US" altLang="en-US" baseline="0" dirty="0" smtClean="0"/>
              <a:t> of chlamydia in MN reached an all time high at 440 per 100,000. This is a rate increase of 4% from 2016.</a:t>
            </a:r>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39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begin I would like to define</a:t>
            </a:r>
            <a:r>
              <a:rPr lang="en-US" baseline="0" dirty="0" smtClean="0"/>
              <a:t> some common acronyms that will be used in todays presentation. </a:t>
            </a:r>
          </a:p>
          <a:p>
            <a:endParaRPr lang="en-US" baseline="0" dirty="0" smtClean="0"/>
          </a:p>
          <a:p>
            <a:r>
              <a:rPr lang="en-US" b="0" dirty="0" smtClean="0"/>
              <a:t>MDH =	Minnesota Department of Health</a:t>
            </a:r>
          </a:p>
          <a:p>
            <a:r>
              <a:rPr lang="en-US" b="0" dirty="0" smtClean="0"/>
              <a:t>STD = 	Sexually transmitted disease, also know as STI</a:t>
            </a:r>
            <a:r>
              <a:rPr lang="en-US" b="0" baseline="0" dirty="0" smtClean="0"/>
              <a:t> or sexually transmitted infection</a:t>
            </a:r>
            <a:endParaRPr lang="en-US" b="0" dirty="0" smtClean="0"/>
          </a:p>
          <a:p>
            <a:r>
              <a:rPr lang="en-US" b="0" dirty="0" smtClean="0"/>
              <a:t>MSM = 	Men who have sex with men</a:t>
            </a:r>
          </a:p>
          <a:p>
            <a:r>
              <a:rPr lang="en-US" b="0" dirty="0" smtClean="0"/>
              <a:t>HCV = 	Hepatitis C virus</a:t>
            </a:r>
          </a:p>
          <a:p>
            <a:r>
              <a:rPr lang="en-US" b="0" dirty="0" smtClean="0"/>
              <a:t>HBV =	Hepatitis B virus</a:t>
            </a:r>
          </a:p>
          <a:p>
            <a:r>
              <a:rPr lang="en-US" b="0" dirty="0" smtClean="0"/>
              <a:t>IDU =	Injection drug use</a:t>
            </a:r>
          </a:p>
          <a:p>
            <a:r>
              <a:rPr lang="en-US" b="0" dirty="0" err="1" smtClean="0"/>
              <a:t>SSuN</a:t>
            </a:r>
            <a:r>
              <a:rPr lang="en-US" b="0" dirty="0" smtClean="0"/>
              <a:t> =	STD Surveillance Network</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4197331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solidFill>
                  <a:schemeClr val="tx1"/>
                </a:solidFill>
              </a:rPr>
              <a:t>All counties</a:t>
            </a:r>
            <a:r>
              <a:rPr lang="en-US" baseline="0" dirty="0" smtClean="0">
                <a:solidFill>
                  <a:schemeClr val="tx1"/>
                </a:solidFill>
              </a:rPr>
              <a:t> in Minnesota are affected by chlamydia. There were at least 2 cases in all counties in 2017. </a:t>
            </a:r>
          </a:p>
          <a:p>
            <a:pPr marL="174708" indent="-174708">
              <a:buFont typeface="Arial" panose="020B0604020202020204" pitchFamily="34" charset="0"/>
              <a:buChar char="•"/>
            </a:pPr>
            <a:r>
              <a:rPr lang="en-US" baseline="0" dirty="0" smtClean="0">
                <a:solidFill>
                  <a:schemeClr val="tx1"/>
                </a:solidFill>
              </a:rPr>
              <a:t>The city of Minneapolis continues to have the highest rates of chlamydia at 1,293 per 100,000, followed by the city of St. Paul at 976 per 100,000, the suburban area (7-county metro excluding Minneapolis &amp; St. Paul) at 362 per 100,000 and Greater Minnesota at 301 per 100,000.</a:t>
            </a:r>
          </a:p>
          <a:p>
            <a:pPr marL="174708" indent="-174708">
              <a:buFont typeface="Arial" panose="020B0604020202020204" pitchFamily="34" charset="0"/>
              <a:buChar char="•"/>
            </a:pPr>
            <a:r>
              <a:rPr lang="en-US" baseline="0" dirty="0" smtClean="0">
                <a:solidFill>
                  <a:schemeClr val="tx1"/>
                </a:solidFill>
              </a:rPr>
              <a:t>The seven county metro Suburban area and Minneapolis had the greatest increase in rates between 2016 and 2017 at 8%.  The City of St. Paul an increase of 7%, and Greater Minnesota had an 1% increase.</a:t>
            </a:r>
            <a:endParaRPr lang="en-US" altLang="en-US"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88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solidFill>
                  <a:schemeClr val="tx1"/>
                </a:solidFill>
              </a:rPr>
              <a:t>The age group with the largest increase in rate was males 50+ at a 47% increase over 2016.</a:t>
            </a:r>
            <a:r>
              <a:rPr lang="en-US" altLang="en-US" dirty="0" smtClean="0">
                <a:solidFill>
                  <a:schemeClr val="tx1"/>
                </a:solidFill>
              </a:rPr>
              <a:t>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smtClean="0">
                <a:solidFill>
                  <a:schemeClr val="tx1"/>
                </a:solidFill>
              </a:rPr>
              <a:t>The rates</a:t>
            </a:r>
            <a:r>
              <a:rPr lang="en-US" altLang="en-US" baseline="0" dirty="0" smtClean="0">
                <a:solidFill>
                  <a:schemeClr val="tx1"/>
                </a:solidFill>
              </a:rPr>
              <a:t> of chlamydia went up in both males and females in 2017.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solidFill>
                  <a:schemeClr val="tx1"/>
                </a:solidFill>
              </a:rPr>
              <a:t>Females continue to have higher rates of chlamydia than males in age groups 39 and under.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solidFill>
                  <a:schemeClr val="tx1"/>
                </a:solidFill>
              </a:rPr>
              <a:t>In 2017 males have higher rates in the 40 and over age groups.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solidFill>
                  <a:schemeClr val="tx1"/>
                </a:solidFill>
              </a:rPr>
              <a:t>The rate in males increased more than the rate in females in 2017.</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solidFill>
                  <a:schemeClr val="tx1"/>
                </a:solidFill>
              </a:rPr>
              <a:t>The highest rates of chlamydia continue to be in females 20-24 year of age at 3,353 per 100,000.</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976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7885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EAE3E6E7-4426-4EA4-9DF5-5EE99527521B}"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8852" name="Rectangle 2"/>
          <p:cNvSpPr>
            <a:spLocks noGrp="1" noRot="1" noChangeAspect="1" noChangeArrowheads="1" noTextEdit="1"/>
          </p:cNvSpPr>
          <p:nvPr>
            <p:ph type="sldImg"/>
          </p:nvPr>
        </p:nvSpPr>
        <p:spPr>
          <a:xfrm>
            <a:off x="717550" y="1162050"/>
            <a:ext cx="5575300" cy="3136900"/>
          </a:xfrm>
          <a:ln/>
        </p:spPr>
      </p:sp>
      <p:sp>
        <p:nvSpPr>
          <p:cNvPr id="78853" name="Rectangle 3"/>
          <p:cNvSpPr>
            <a:spLocks noGrp="1" noChangeArrowheads="1"/>
          </p:cNvSpPr>
          <p:nvPr>
            <p:ph type="body" idx="1"/>
          </p:nvPr>
        </p:nvSpPr>
        <p:spPr>
          <a:noFill/>
        </p:spPr>
        <p:txBody>
          <a:bodyPr/>
          <a:lstStyle/>
          <a:p>
            <a:pPr eaLnBrk="1" hangingPunct="1">
              <a:buFontTx/>
              <a:buChar char="•"/>
            </a:pPr>
            <a:r>
              <a:rPr lang="en-US" altLang="en-US" baseline="0" dirty="0" smtClean="0"/>
              <a:t> There continues to be disparities in rates of chlamydia.</a:t>
            </a:r>
          </a:p>
          <a:p>
            <a:pPr eaLnBrk="1" hangingPunct="1">
              <a:buFontTx/>
              <a:buChar char="•"/>
            </a:pPr>
            <a:r>
              <a:rPr lang="en-US" altLang="en-US" baseline="0" dirty="0" smtClean="0"/>
              <a:t> The Black/African American, Non-Hispanic population has rates that are 9.7 times higher than that of whites. The rate in the Black/African American population was 2,020 per 100,000 compared to the rate in the White, Non-Hispanic population at 209 per 100,000.</a:t>
            </a:r>
          </a:p>
          <a:p>
            <a:pPr eaLnBrk="1" hangingPunct="1">
              <a:buFontTx/>
              <a:buChar char="•"/>
            </a:pPr>
            <a:r>
              <a:rPr lang="en-US" altLang="en-US" baseline="0" dirty="0" smtClean="0"/>
              <a:t> The American Indian population had a rate that was 5 times higher at 1,083 per 100,000</a:t>
            </a:r>
          </a:p>
          <a:p>
            <a:pPr eaLnBrk="1" hangingPunct="1">
              <a:buFontTx/>
              <a:buChar char="•"/>
            </a:pPr>
            <a:r>
              <a:rPr lang="en-US" altLang="en-US" baseline="0" dirty="0" smtClean="0"/>
              <a:t> The Asian/Pacific Islander population had a rate that was 2 times higher at 391 per 100,000</a:t>
            </a:r>
          </a:p>
          <a:p>
            <a:pPr eaLnBrk="1" hangingPunct="1">
              <a:buFontTx/>
              <a:buChar char="•"/>
            </a:pPr>
            <a:r>
              <a:rPr lang="en-US" altLang="en-US" baseline="0" dirty="0" smtClean="0"/>
              <a:t> The Hispanic/Latino population, which can be of any race, had a rate that was 3 times higher at 649 per 100,000</a:t>
            </a:r>
            <a:endParaRPr lang="en-US" altLang="en-US" dirty="0" smtClean="0"/>
          </a:p>
          <a:p>
            <a:pPr eaLnBrk="1" hangingPunct="1">
              <a:buFontTx/>
              <a:buNone/>
            </a:pPr>
            <a:endParaRPr lang="en-US" altLang="en-US" dirty="0" smtClean="0"/>
          </a:p>
        </p:txBody>
      </p:sp>
    </p:spTree>
    <p:extLst>
      <p:ext uri="{BB962C8B-B14F-4D97-AF65-F5344CB8AC3E}">
        <p14:creationId xmlns:p14="http://schemas.microsoft.com/office/powerpoint/2010/main" val="3590336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CB14E50F-00E5-49FF-AAA6-A40BACBCEC1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1186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As</a:t>
            </a:r>
            <a:r>
              <a:rPr lang="en-US" altLang="en-US" baseline="0" dirty="0" smtClean="0"/>
              <a:t> mentioned previously, t</a:t>
            </a:r>
            <a:r>
              <a:rPr lang="en-US" altLang="en-US" dirty="0" smtClean="0"/>
              <a:t>he rate</a:t>
            </a:r>
            <a:r>
              <a:rPr lang="en-US" altLang="en-US" baseline="0" dirty="0" smtClean="0"/>
              <a:t> of gonorrhea in MN reached an all time high at 123 per 100,000. This is a rate increase of 28% from 2016.</a:t>
            </a:r>
          </a:p>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255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The city of Minneapolis continues to have the highest rates of gonorrhea at 563 per 100,000, followed by the city of St. Paul at 363 per 100,000, the suburban area (7-county metro excluding Minneapolis &amp; St. Paul) at 87 per 100,000 and Greater Minnesota at 54 per 100,000.</a:t>
            </a:r>
          </a:p>
          <a:p>
            <a:pPr marL="174708" indent="-174708">
              <a:buFont typeface="Arial" panose="020B0604020202020204" pitchFamily="34" charset="0"/>
              <a:buChar char="•"/>
            </a:pPr>
            <a:r>
              <a:rPr lang="en-US" baseline="0" dirty="0" smtClean="0"/>
              <a:t>Greater Minnesota area had the highest increase at 39%, followed by the City of St. Paul with a 35% increase. The </a:t>
            </a:r>
            <a:r>
              <a:rPr lang="en-US" baseline="0" dirty="0" smtClean="0">
                <a:solidFill>
                  <a:srgbClr val="FF0000"/>
                </a:solidFill>
              </a:rPr>
              <a:t>seven county metro Suburban area and the City of Minneapolis </a:t>
            </a:r>
            <a:r>
              <a:rPr lang="en-US" baseline="0" dirty="0" smtClean="0"/>
              <a:t>had the smallest increase both at 26%.</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937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dirty="0" smtClean="0"/>
              <a:t>The rates</a:t>
            </a:r>
            <a:r>
              <a:rPr lang="en-US" altLang="en-US" baseline="0" dirty="0" smtClean="0"/>
              <a:t> of gonorrhea went up in both males and females in 2017. Females continue to have higher rates of gonorrhea than males in age groups 19 and under. In 2017 males have higher rates in the 20 and over age groups. The rate in females increased more than the rate in males in 2017.</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dirty="0" smtClean="0"/>
              <a:t>The highest rates of gonorrhea are in males 20-24 at 500 per 100,000.</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483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499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E89F05FF-DAE0-4BD1-89D2-4A5B9A6CB9CE}"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4996"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8499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baseline="0" dirty="0" smtClean="0"/>
              <a:t>There continues to be disparities in rates of gonorrhea.</a:t>
            </a:r>
          </a:p>
          <a:p>
            <a:pPr eaLnBrk="1" hangingPunct="1">
              <a:buFontTx/>
              <a:buChar char="•"/>
            </a:pPr>
            <a:r>
              <a:rPr lang="en-US" altLang="en-US" baseline="0" dirty="0" smtClean="0"/>
              <a:t> The Black/African American, Non-Hispanic population has rates that are 20 times higher than that of whites. The rate in the Black/African American population was 875 per 100,000 compared to the rate in the White, Non-Hispanic population at 44 per 100,000.</a:t>
            </a:r>
          </a:p>
          <a:p>
            <a:pPr eaLnBrk="1" hangingPunct="1">
              <a:buFontTx/>
              <a:buChar char="•"/>
            </a:pPr>
            <a:r>
              <a:rPr lang="en-US" altLang="en-US" baseline="0" dirty="0" smtClean="0"/>
              <a:t> The American Indian population had a rate that was 13 times higher at 563 per 100,000</a:t>
            </a:r>
          </a:p>
          <a:p>
            <a:pPr eaLnBrk="1" hangingPunct="1">
              <a:buFontTx/>
              <a:buChar char="•"/>
            </a:pPr>
            <a:r>
              <a:rPr lang="en-US" altLang="en-US" baseline="0" dirty="0" smtClean="0"/>
              <a:t> The Asian/Pacific Islander population had a rate that was 2 times higher at 90 per 100,000</a:t>
            </a:r>
          </a:p>
          <a:p>
            <a:pPr eaLnBrk="1" hangingPunct="1">
              <a:buFontTx/>
              <a:buChar char="•"/>
            </a:pPr>
            <a:r>
              <a:rPr lang="en-US" altLang="en-US" baseline="0" dirty="0" smtClean="0"/>
              <a:t> The Hispanic/Latino population, which can be of any race, had a rate that was 3 times higher at 135 per 100,000</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427247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9421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2778893D-144E-49BF-95AA-27147ABC9D21}"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4212" name="Rectangle 2"/>
          <p:cNvSpPr>
            <a:spLocks noGrp="1" noRot="1" noChangeAspect="1" noChangeArrowheads="1" noTextEdit="1"/>
          </p:cNvSpPr>
          <p:nvPr>
            <p:ph type="sldImg"/>
          </p:nvPr>
        </p:nvSpPr>
        <p:spPr>
          <a:xfrm>
            <a:off x="717550" y="1162050"/>
            <a:ext cx="5575300" cy="3136900"/>
          </a:xfrm>
          <a:ln/>
        </p:spPr>
      </p:sp>
      <p:sp>
        <p:nvSpPr>
          <p:cNvPr id="94213"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smtClean="0"/>
              <a:t>Chlamydia continues to disproportionately</a:t>
            </a:r>
            <a:r>
              <a:rPr lang="en-US" altLang="en-US" baseline="0" dirty="0" smtClean="0"/>
              <a:t> impact youth. The 15-24 year olds make up only 14% of the population, but account for 62% of all chlamydia cases reported.</a:t>
            </a:r>
          </a:p>
          <a:p>
            <a:pPr marL="174708" indent="-174708" defTabSz="931774">
              <a:buFont typeface="Arial" panose="020B0604020202020204" pitchFamily="34" charset="0"/>
              <a:buChar char="•"/>
              <a:defRPr/>
            </a:pPr>
            <a:r>
              <a:rPr lang="en-US" altLang="en-US" baseline="0" dirty="0" smtClean="0"/>
              <a:t>The &lt;15 </a:t>
            </a:r>
            <a:r>
              <a:rPr lang="en-US" altLang="en-US" baseline="0" dirty="0" err="1" smtClean="0"/>
              <a:t>yrs</a:t>
            </a:r>
            <a:r>
              <a:rPr lang="en-US" altLang="en-US" baseline="0" dirty="0" smtClean="0"/>
              <a:t> old population account for 0.63% of Chlamydia cases in 2017</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3611311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9523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4E652A4B-2776-4B4D-922C-116E018D3639}"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5236" name="Rectangle 2"/>
          <p:cNvSpPr>
            <a:spLocks noGrp="1" noRot="1" noChangeAspect="1" noChangeArrowheads="1" noTextEdit="1"/>
          </p:cNvSpPr>
          <p:nvPr>
            <p:ph type="sldImg"/>
          </p:nvPr>
        </p:nvSpPr>
        <p:spPr>
          <a:xfrm>
            <a:off x="717550" y="1162050"/>
            <a:ext cx="5575300" cy="3136900"/>
          </a:xfrm>
          <a:ln/>
        </p:spPr>
      </p:sp>
      <p:sp>
        <p:nvSpPr>
          <p:cNvPr id="95237"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smtClean="0"/>
              <a:t>Gonorrhea also</a:t>
            </a:r>
            <a:r>
              <a:rPr lang="en-US" altLang="en-US" baseline="0" dirty="0" smtClean="0"/>
              <a:t> </a:t>
            </a:r>
            <a:r>
              <a:rPr lang="en-US" altLang="en-US" dirty="0" smtClean="0"/>
              <a:t>disproportionately</a:t>
            </a:r>
            <a:r>
              <a:rPr lang="en-US" altLang="en-US" baseline="0" dirty="0" smtClean="0"/>
              <a:t> impacts youth. The 15-24 year olds make up only 14% of the population, but account for 45% of all gonorrhea cases reported.</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825284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webinar will begin with Dawn Ginzl, the STD Surveillance Coordinator and Epidemiologist with MDH, and Laura Tourdot, the </a:t>
            </a:r>
            <a:r>
              <a:rPr lang="en-US" dirty="0" err="1"/>
              <a:t>SSuN</a:t>
            </a:r>
            <a:r>
              <a:rPr lang="en-US" dirty="0"/>
              <a:t> Coordinator highlighting the 2017 STD surveillance data report, next will be Cheryl Barber, the HIV Specialist Epidemiologist and Jared Shenk the HIV Care and Prevention Epidemiologist presenting the 2017 HIV data report.  Lastly, a presentation on the 2017 Hepatitis C data by Kristin Sweet, the Hepatitis Epidemiology Supervisor. </a:t>
            </a:r>
          </a:p>
          <a:p>
            <a:r>
              <a:rPr lang="en-US" dirty="0"/>
              <a:t>Thanks to everyone for joining us today.  I will now turn it over to Dawn to begin the 2017 STD surveillance report.  </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Tree>
    <p:extLst>
      <p:ext uri="{BB962C8B-B14F-4D97-AF65-F5344CB8AC3E}">
        <p14:creationId xmlns:p14="http://schemas.microsoft.com/office/powerpoint/2010/main" val="3556759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CB14E50F-00E5-49FF-AAA6-A40BACBCEC1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dirty="0"/>
              <a:t>The Minnesota Department of Health is participating in the CDC funded STD Surveillance Network (</a:t>
            </a:r>
            <a:r>
              <a:rPr lang="en-US" dirty="0" err="1"/>
              <a:t>SSuN</a:t>
            </a:r>
            <a:r>
              <a:rPr lang="en-US" dirty="0"/>
              <a:t>).  </a:t>
            </a:r>
            <a:r>
              <a:rPr lang="en-US" dirty="0" err="1"/>
              <a:t>SSuN</a:t>
            </a:r>
            <a:r>
              <a:rPr lang="en-US" dirty="0"/>
              <a:t> is an enhanced STD surveillance project that focuses on collecting additional gonorrhea surveillance information from both patients and providers.  Gonorrhea cases reported to the MDH are randomly selected for enhanced surveillance.   The randomized sample is created to be a representative pictures of gonorrhea morbidity throughout the state of Minnesota.</a:t>
            </a:r>
          </a:p>
          <a:p>
            <a:pPr marL="174708" indent="-174708">
              <a:buFont typeface="Arial" panose="020B0604020202020204" pitchFamily="34" charset="0"/>
              <a:buChar char="•"/>
            </a:pPr>
            <a:r>
              <a:rPr lang="en-US" dirty="0"/>
              <a:t>The MDH is using the collected surveillance data to created targeted gonorrhea prevention in MN and to help develop a comprehensive picture of gonorrhea nationwide.</a:t>
            </a:r>
          </a:p>
          <a:p>
            <a:pPr eaLnBrk="1" hangingPunct="1"/>
            <a:endParaRPr lang="en-US" altLang="en-US" dirty="0" smtClean="0"/>
          </a:p>
        </p:txBody>
      </p:sp>
    </p:spTree>
    <p:extLst>
      <p:ext uri="{BB962C8B-B14F-4D97-AF65-F5344CB8AC3E}">
        <p14:creationId xmlns:p14="http://schemas.microsoft.com/office/powerpoint/2010/main" val="2151968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the gonorrhea cases who are randomly selected for </a:t>
            </a:r>
            <a:r>
              <a:rPr lang="en-US" dirty="0" err="1"/>
              <a:t>SSuN</a:t>
            </a:r>
            <a:r>
              <a:rPr lang="en-US" dirty="0"/>
              <a:t>, providers will receive a standard fax form requesting additional surveillance information including: classification of treating provider, does the patient have health insurance, symptoms present during exam, all anatomic sites tested for GC, was the patient test for HIV and gender of sex partner.</a:t>
            </a:r>
          </a:p>
          <a:p>
            <a:endParaRPr lang="en-US" dirty="0" smtClean="0"/>
          </a:p>
          <a:p>
            <a:endParaRPr lang="en-US" dirty="0" smtClean="0"/>
          </a:p>
          <a:p>
            <a:pPr marL="174708" indent="-174708">
              <a:buFont typeface="Wingdings" panose="05000000000000000000" pitchFamily="2" charset="2"/>
              <a:buChar char="§"/>
            </a:pPr>
            <a:r>
              <a:rPr lang="en-US" dirty="0" smtClean="0"/>
              <a:t>Example of </a:t>
            </a:r>
            <a:r>
              <a:rPr lang="en-US" dirty="0" err="1" smtClean="0"/>
              <a:t>SSuN</a:t>
            </a:r>
            <a:r>
              <a:rPr lang="en-US" dirty="0" smtClean="0"/>
              <a:t> “Confidential Patient Investigation</a:t>
            </a:r>
            <a:r>
              <a:rPr lang="en-US" baseline="0" dirty="0" smtClean="0"/>
              <a:t> Supplement form”</a:t>
            </a:r>
          </a:p>
          <a:p>
            <a:pPr marL="174708" indent="-174708">
              <a:buFont typeface="Arial" panose="020B0604020202020204" pitchFamily="34" charset="0"/>
              <a:buChar char="•"/>
            </a:pPr>
            <a:r>
              <a:rPr lang="en-US" baseline="0" dirty="0" smtClean="0"/>
              <a:t>Providers Investigations are required for the gonorrhea cases that are randomized for the </a:t>
            </a:r>
            <a:r>
              <a:rPr lang="en-US" baseline="0" dirty="0" err="1" smtClean="0"/>
              <a:t>SSuN</a:t>
            </a:r>
            <a:r>
              <a:rPr lang="en-US" baseline="0" dirty="0" smtClean="0"/>
              <a:t> enhanced surveillance project.  In 2017 we had an overall response rate of 77%.  We prefer to send the fax forms to providers so providers can fill out the few extra questions for </a:t>
            </a:r>
            <a:r>
              <a:rPr lang="en-US" baseline="0" dirty="0" err="1" smtClean="0"/>
              <a:t>SSuN</a:t>
            </a:r>
            <a:r>
              <a:rPr lang="en-US" baseline="0" dirty="0" smtClean="0"/>
              <a:t> cases during a convenient time.  </a:t>
            </a:r>
          </a:p>
          <a:p>
            <a:pPr marL="174708" indent="-174708">
              <a:buFont typeface="Arial" panose="020B0604020202020204" pitchFamily="34" charset="0"/>
              <a:buChar char="•"/>
            </a:pPr>
            <a:r>
              <a:rPr lang="en-US" baseline="0" dirty="0" smtClean="0"/>
              <a:t>If clinics would like to have these fax forms sent with any specification, please contact me.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EDF97-930F-42EB-B75F-77E9BABF4C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447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CB14E50F-00E5-49FF-AAA6-A40BACBCEC1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baseline="0" dirty="0" smtClean="0"/>
              <a:t>Randomized gonorrhea cases will receive a follow up phone call from MDH, to collect additional surveillance data.  The phone questionnaire generally takes about 5-10 minutes.</a:t>
            </a:r>
          </a:p>
          <a:p>
            <a:pPr marL="174708" indent="-174708" defTabSz="931774">
              <a:buFont typeface="Arial" panose="020B0604020202020204" pitchFamily="34" charset="0"/>
              <a:buChar char="•"/>
              <a:defRPr/>
            </a:pPr>
            <a:r>
              <a:rPr lang="en-US" baseline="0" dirty="0" smtClean="0"/>
              <a:t>In 2017, 1,080 gonorrhea cases were randomized and 412 completed the phone interview.</a:t>
            </a:r>
            <a:endParaRPr lang="en-US" dirty="0" smtClean="0"/>
          </a:p>
          <a:p>
            <a:pPr marL="174708" indent="-174708">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1658694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Many </a:t>
            </a:r>
            <a:r>
              <a:rPr lang="en-US" dirty="0" err="1" smtClean="0"/>
              <a:t>SSuN</a:t>
            </a:r>
            <a:r>
              <a:rPr lang="en-US" dirty="0" smtClean="0"/>
              <a:t> cases are surprised</a:t>
            </a:r>
            <a:r>
              <a:rPr lang="en-US" baseline="0" dirty="0" smtClean="0"/>
              <a:t> when they received a call from the MDH regarding their gonorrhea infection.  They did not know their name was required by law to be reported to the Minnesota Department of Health.</a:t>
            </a:r>
          </a:p>
          <a:p>
            <a:endParaRPr lang="en-US" baseline="0" dirty="0" smtClean="0"/>
          </a:p>
          <a:p>
            <a:pPr marL="174708" indent="-174708">
              <a:buFont typeface="Arial" panose="020B0604020202020204" pitchFamily="34" charset="0"/>
              <a:buChar char="•"/>
            </a:pPr>
            <a:r>
              <a:rPr lang="en-US" baseline="0" dirty="0" smtClean="0"/>
              <a:t>We are one of 10 sites across the United States participating in the </a:t>
            </a:r>
            <a:r>
              <a:rPr lang="en-US" baseline="0" dirty="0" err="1" smtClean="0"/>
              <a:t>SSuN</a:t>
            </a:r>
            <a:r>
              <a:rPr lang="en-US" baseline="0" dirty="0" smtClean="0"/>
              <a:t> enhanced surveillance project.  With the 28% increase in reported gonorrhea cases from 2016-2017 we plan to use </a:t>
            </a:r>
            <a:r>
              <a:rPr lang="en-US" baseline="0" dirty="0" err="1" smtClean="0"/>
              <a:t>SSuN</a:t>
            </a:r>
            <a:r>
              <a:rPr lang="en-US" baseline="0" dirty="0" smtClean="0"/>
              <a:t> data for </a:t>
            </a:r>
            <a:r>
              <a:rPr lang="en-US" dirty="0"/>
              <a:t>creating targeted gonorrhea prevention in MN.   </a:t>
            </a:r>
            <a:r>
              <a:rPr lang="en-US" dirty="0" err="1"/>
              <a:t>SSuN</a:t>
            </a:r>
            <a:r>
              <a:rPr lang="en-US" dirty="0"/>
              <a:t> is an unique opportunity to collect additional surveillance data, as most gonorrhea cases would not be eligible for additional follow up and data collection without the </a:t>
            </a:r>
            <a:r>
              <a:rPr lang="en-US" dirty="0" err="1"/>
              <a:t>SSuN</a:t>
            </a:r>
            <a:r>
              <a:rPr lang="en-US" dirty="0"/>
              <a:t> 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EDF97-930F-42EB-B75F-77E9BABF4C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501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CB14E50F-00E5-49FF-AAA6-A40BACBCEC1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dirty="0"/>
              <a:t>The </a:t>
            </a:r>
            <a:r>
              <a:rPr lang="en-US" dirty="0" err="1"/>
              <a:t>SSuN</a:t>
            </a:r>
            <a:r>
              <a:rPr lang="en-US" dirty="0"/>
              <a:t> patient interview asks a variety of questions regarding self identified race/ethnicity, insurance status, reason for visiting treating provider, EPT, HIV testing history, patient prep usage, gender and number of recent sex partner(s) along with demographic information regarding the </a:t>
            </a:r>
            <a:r>
              <a:rPr lang="en-US" dirty="0" err="1"/>
              <a:t>SSuN</a:t>
            </a:r>
            <a:r>
              <a:rPr lang="en-US" dirty="0"/>
              <a:t> case’s most recent sex partner(s).</a:t>
            </a:r>
          </a:p>
          <a:p>
            <a:pPr marL="174708" indent="-174708">
              <a:buFont typeface="Arial" panose="020B0604020202020204" pitchFamily="34" charset="0"/>
              <a:buChar char="•"/>
            </a:pPr>
            <a:endParaRPr lang="en-US" dirty="0"/>
          </a:p>
          <a:p>
            <a:pPr marL="174708" indent="-174708" defTabSz="931774">
              <a:buFont typeface="Arial" panose="020B0604020202020204" pitchFamily="34" charset="0"/>
              <a:buChar char="•"/>
              <a:defRPr/>
            </a:pPr>
            <a:r>
              <a:rPr lang="en-US" dirty="0" err="1"/>
              <a:t>SSuN</a:t>
            </a:r>
            <a:r>
              <a:rPr lang="en-US" dirty="0"/>
              <a:t> data allows MDH to compare provider reported information from the gonorrhea case report with self reported information from the </a:t>
            </a:r>
            <a:r>
              <a:rPr lang="en-US" dirty="0" err="1"/>
              <a:t>SSuN</a:t>
            </a:r>
            <a:r>
              <a:rPr lang="en-US" dirty="0"/>
              <a:t> interview.  </a:t>
            </a:r>
            <a:r>
              <a:rPr lang="en-US" dirty="0" smtClean="0"/>
              <a:t>Of</a:t>
            </a:r>
            <a:r>
              <a:rPr lang="en-US" baseline="0" dirty="0" smtClean="0"/>
              <a:t> the 412 </a:t>
            </a:r>
            <a:r>
              <a:rPr lang="en-US" baseline="0" dirty="0" err="1" smtClean="0"/>
              <a:t>SSuN</a:t>
            </a:r>
            <a:r>
              <a:rPr lang="en-US" baseline="0" dirty="0" smtClean="0"/>
              <a:t> cases who were interviewed, 29/412 (7%) reported a different race(s) compared to provider report from the gonorrhea case report.     </a:t>
            </a:r>
            <a:r>
              <a:rPr lang="en-US" dirty="0"/>
              <a:t>The </a:t>
            </a:r>
            <a:r>
              <a:rPr lang="en-US" dirty="0" err="1"/>
              <a:t>SSuN</a:t>
            </a:r>
            <a:r>
              <a:rPr lang="en-US" dirty="0"/>
              <a:t> interview also allows for the collection of multi-race data.  </a:t>
            </a:r>
          </a:p>
          <a:p>
            <a:pPr marL="174708" indent="-174708">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2233096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Gender of sex partner data are very frequently missing from </a:t>
            </a:r>
            <a:r>
              <a:rPr lang="en-US" baseline="0" dirty="0" err="1" smtClean="0"/>
              <a:t>std</a:t>
            </a:r>
            <a:r>
              <a:rPr lang="en-US" baseline="0" dirty="0" smtClean="0"/>
              <a:t> case reports, and with increasing frequency over recent years.</a:t>
            </a:r>
          </a:p>
          <a:p>
            <a:endParaRPr lang="en-US" dirty="0" smtClean="0"/>
          </a:p>
          <a:p>
            <a:pPr defTabSz="931774">
              <a:defRPr/>
            </a:pPr>
            <a:r>
              <a:rPr lang="en-US" baseline="0" dirty="0" err="1" smtClean="0"/>
              <a:t>SSuN</a:t>
            </a:r>
            <a:r>
              <a:rPr lang="en-US" baseline="0" dirty="0" smtClean="0"/>
              <a:t> is the only additional source the MDH can use to determine gender of sex partner, when the information is missing on the case report</a:t>
            </a:r>
          </a:p>
          <a:p>
            <a:pPr defTabSz="931774">
              <a:defRPr/>
            </a:pPr>
            <a:endParaRPr lang="en-US" baseline="0" dirty="0" smtClean="0"/>
          </a:p>
          <a:p>
            <a:pPr defTabSz="931774">
              <a:defRPr/>
            </a:pPr>
            <a:r>
              <a:rPr lang="en-US" dirty="0" smtClean="0"/>
              <a:t>Of</a:t>
            </a:r>
            <a:r>
              <a:rPr lang="en-US" baseline="0" dirty="0" smtClean="0"/>
              <a:t> the 412 </a:t>
            </a:r>
            <a:r>
              <a:rPr lang="en-US" baseline="0" dirty="0" err="1" smtClean="0"/>
              <a:t>SSuN</a:t>
            </a:r>
            <a:r>
              <a:rPr lang="en-US" baseline="0" dirty="0" smtClean="0"/>
              <a:t> cases who were interviewed, 23/302 (5.58%) reported a different gender(s) of sex partner compared to provider report from the gonorrhea case report.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EDF97-930F-42EB-B75F-77E9BABF4C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35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t>Minnesota Department of Health</a:t>
            </a:r>
          </a:p>
        </p:txBody>
      </p:sp>
      <p:sp>
        <p:nvSpPr>
          <p:cNvPr id="10957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FB6C7388-2661-49B6-BB16-C2F3DB5BFC7B}" type="slidenum">
              <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1200" cap="none" spc="0" normalizeH="0" baseline="0" noProof="0" smtClean="0">
              <a:ln>
                <a:noFill/>
              </a:ln>
              <a:solidFill>
                <a:prstClr val="black"/>
              </a:solidFill>
              <a:effectLst/>
              <a:uLnTx/>
              <a:uFillTx/>
              <a:latin typeface="Times New Roman" pitchFamily="18" charset="0"/>
              <a:ea typeface="+mn-ea"/>
              <a:cs typeface="+mn-cs"/>
            </a:endParaRPr>
          </a:p>
        </p:txBody>
      </p:sp>
      <p:sp>
        <p:nvSpPr>
          <p:cNvPr id="109572" name="Rectangle 2"/>
          <p:cNvSpPr>
            <a:spLocks noGrp="1" noRot="1" noChangeAspect="1" noChangeArrowheads="1" noTextEdit="1"/>
          </p:cNvSpPr>
          <p:nvPr>
            <p:ph type="sldImg"/>
          </p:nvPr>
        </p:nvSpPr>
        <p:spPr>
          <a:xfrm>
            <a:off x="717550" y="1162050"/>
            <a:ext cx="5575300" cy="3136900"/>
          </a:xfrm>
          <a:ln/>
        </p:spPr>
      </p:sp>
      <p:sp>
        <p:nvSpPr>
          <p:cNvPr id="10957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74217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702AC-442C-4516-9E7B-3AFB0888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506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contact myself</a:t>
            </a:r>
            <a:r>
              <a:rPr lang="en-US" baseline="0" dirty="0" smtClean="0"/>
              <a:t> or Dawn</a:t>
            </a:r>
            <a:r>
              <a:rPr lang="en-US" dirty="0" smtClean="0"/>
              <a:t> if you have any questions regarding</a:t>
            </a:r>
            <a:r>
              <a:rPr lang="en-US" baseline="0" dirty="0" smtClean="0"/>
              <a:t> </a:t>
            </a:r>
            <a:r>
              <a:rPr lang="en-US" baseline="0" dirty="0" err="1" smtClean="0"/>
              <a:t>SSuN</a:t>
            </a:r>
            <a:r>
              <a:rPr lang="en-US" baseline="0" dirty="0" smtClean="0"/>
              <a:t> or STD surveillance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EDF97-930F-42EB-B75F-77E9BABF4C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239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participating in the webinar today. I’m Cheryl Barber, a</a:t>
            </a:r>
            <a:r>
              <a:rPr lang="en-US" baseline="0" dirty="0" smtClean="0"/>
              <a:t> specialist epidemiologist</a:t>
            </a:r>
            <a:r>
              <a:rPr lang="en-US" dirty="0" smtClean="0"/>
              <a:t> at the Minnesota Department of Health. Today we are releasing our annual HIV surveillance report for 2017. During the webinar, I will be primarily discussing highlights from data on new HIV diagnoses reported</a:t>
            </a:r>
            <a:r>
              <a:rPr lang="en-US" baseline="0" dirty="0" smtClean="0"/>
              <a:t> to the health department</a:t>
            </a:r>
            <a:r>
              <a:rPr lang="en-US" dirty="0" smtClean="0"/>
              <a:t> during 2017. Jared Shenk, the HIV care and prevention epidemiologist, will briefly cover updates to HIV prevalence in the state, as well as ongoing Data2Care</a:t>
            </a:r>
            <a:r>
              <a:rPr lang="en-US" baseline="0" dirty="0" smtClean="0"/>
              <a:t> activities.</a:t>
            </a:r>
            <a:r>
              <a:rPr lang="en-US" dirty="0" smtClean="0"/>
              <a:t> The information that we will present is just a snapshot of the data we are releasing today and the full slide set, as well as accompanying tables, are all are available on our website at</a:t>
            </a:r>
            <a:r>
              <a:rPr lang="en-US" baseline="0" dirty="0" smtClean="0"/>
              <a:t> the link on this slide</a:t>
            </a:r>
            <a:r>
              <a:rPr lang="en-US" dirty="0" smtClean="0"/>
              <a:t>.</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39</a:t>
            </a:fld>
            <a:endParaRPr lang="en-US" dirty="0"/>
          </a:p>
        </p:txBody>
      </p:sp>
    </p:spTree>
    <p:extLst>
      <p:ext uri="{BB962C8B-B14F-4D97-AF65-F5344CB8AC3E}">
        <p14:creationId xmlns:p14="http://schemas.microsoft.com/office/powerpoint/2010/main" val="416738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702AC-442C-4516-9E7B-3AFB0888E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84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will first</a:t>
            </a:r>
            <a:r>
              <a:rPr lang="en-US" dirty="0" smtClean="0"/>
              <a:t> discuss highlights from data on new HIV diagnoses that occurred during 2017. </a:t>
            </a:r>
            <a:endParaRPr lang="en-US" baseline="0" dirty="0" smtClean="0"/>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1916460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report, the term “new HIV diagnoses” refers to HIV-infected Minnesota residents who were diagnosed in a particular calendar year and reported to MDH. This includes persons whose first diagnosis of HIV infection is AIDS (AIDS at first diagnosis). HIV diagnoses data are displayed by earliest known date of HIV diagnosis.</a:t>
            </a:r>
          </a:p>
          <a:p>
            <a:endParaRPr lang="en-US" dirty="0"/>
          </a:p>
          <a:p>
            <a:r>
              <a:rPr lang="en-US" dirty="0"/>
              <a:t>In </a:t>
            </a:r>
            <a:r>
              <a:rPr lang="en-US" dirty="0" smtClean="0"/>
              <a:t>2017, </a:t>
            </a:r>
            <a:r>
              <a:rPr lang="en-US" dirty="0"/>
              <a:t>there was a slight decrease of new HIV diagnoses from </a:t>
            </a:r>
            <a:r>
              <a:rPr lang="en-US" dirty="0" smtClean="0"/>
              <a:t>2016. </a:t>
            </a:r>
            <a:r>
              <a:rPr lang="en-US" dirty="0"/>
              <a:t>In </a:t>
            </a:r>
            <a:r>
              <a:rPr lang="en-US" dirty="0" smtClean="0"/>
              <a:t>2017 </a:t>
            </a:r>
            <a:r>
              <a:rPr lang="en-US" dirty="0"/>
              <a:t>there were </a:t>
            </a:r>
            <a:r>
              <a:rPr lang="en-US" dirty="0" smtClean="0"/>
              <a:t>284 </a:t>
            </a:r>
            <a:r>
              <a:rPr lang="en-US" dirty="0"/>
              <a:t>newly diagnosed cases, as compared to </a:t>
            </a:r>
            <a:r>
              <a:rPr lang="en-US" dirty="0" smtClean="0"/>
              <a:t>290 </a:t>
            </a:r>
            <a:r>
              <a:rPr lang="en-US" dirty="0"/>
              <a:t>cases in </a:t>
            </a:r>
            <a:r>
              <a:rPr lang="en-US" dirty="0" smtClean="0"/>
              <a:t>2016. </a:t>
            </a:r>
            <a:r>
              <a:rPr lang="en-US" dirty="0"/>
              <a:t>This represents a decrease of about </a:t>
            </a:r>
            <a:r>
              <a:rPr lang="en-US" dirty="0" smtClean="0"/>
              <a:t>2% </a:t>
            </a:r>
            <a:r>
              <a:rPr lang="en-US" dirty="0"/>
              <a:t>compared to </a:t>
            </a:r>
            <a:r>
              <a:rPr lang="en-US" dirty="0" smtClean="0"/>
              <a:t>2016. </a:t>
            </a:r>
            <a:r>
              <a:rPr lang="en-US" dirty="0"/>
              <a:t>In reviewing newly diagnosed cases since </a:t>
            </a:r>
            <a:r>
              <a:rPr lang="en-US" dirty="0" smtClean="0"/>
              <a:t>2013, 284 </a:t>
            </a:r>
            <a:r>
              <a:rPr lang="en-US" dirty="0"/>
              <a:t>cases for </a:t>
            </a:r>
            <a:r>
              <a:rPr lang="en-US" dirty="0" smtClean="0"/>
              <a:t>2017 </a:t>
            </a:r>
            <a:r>
              <a:rPr lang="en-US" dirty="0"/>
              <a:t>is below the 5 year average of </a:t>
            </a:r>
            <a:r>
              <a:rPr lang="en-US" dirty="0" smtClean="0"/>
              <a:t>297 </a:t>
            </a:r>
            <a:r>
              <a:rPr lang="en-US" dirty="0"/>
              <a:t>cases per year.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7778078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about 90% of new HIV infections diagnosed in Minnesota have occurred in Minneapolis, St. Paul and the surrounding seven-county metropolitan area. </a:t>
            </a:r>
            <a:endParaRPr lang="en-US" dirty="0" smtClean="0"/>
          </a:p>
          <a:p>
            <a:endParaRPr lang="en-US" dirty="0"/>
          </a:p>
          <a:p>
            <a:r>
              <a:rPr lang="en-US" dirty="0" smtClean="0"/>
              <a:t>In 2017, geographically</a:t>
            </a:r>
            <a:r>
              <a:rPr lang="en-US" dirty="0"/>
              <a:t>, the new cases were concentrated in the twin cities </a:t>
            </a:r>
            <a:r>
              <a:rPr lang="en-US" dirty="0" smtClean="0"/>
              <a:t>metropolitan </a:t>
            </a:r>
            <a:r>
              <a:rPr lang="en-US" dirty="0"/>
              <a:t>area, with </a:t>
            </a:r>
            <a:r>
              <a:rPr lang="en-US" dirty="0" smtClean="0"/>
              <a:t>81% </a:t>
            </a:r>
            <a:r>
              <a:rPr lang="en-US" dirty="0"/>
              <a:t>of the cases located in the seven county twin cities metro region with </a:t>
            </a:r>
            <a:r>
              <a:rPr lang="en-US" dirty="0" smtClean="0"/>
              <a:t>29% </a:t>
            </a:r>
            <a:r>
              <a:rPr lang="en-US" dirty="0"/>
              <a:t>in Minneapolis, </a:t>
            </a:r>
            <a:r>
              <a:rPr lang="en-US" dirty="0" smtClean="0"/>
              <a:t>14% </a:t>
            </a:r>
            <a:r>
              <a:rPr lang="en-US" dirty="0"/>
              <a:t>in St. Paul, and </a:t>
            </a:r>
            <a:r>
              <a:rPr lang="en-US" dirty="0" smtClean="0"/>
              <a:t>38% </a:t>
            </a:r>
            <a:r>
              <a:rPr lang="en-US" dirty="0"/>
              <a:t>in the remaining suburban area (excluding Minneapolis/St. Paul). In greater Minnesota, there were </a:t>
            </a:r>
            <a:r>
              <a:rPr lang="en-US" dirty="0" smtClean="0"/>
              <a:t>55 </a:t>
            </a:r>
            <a:r>
              <a:rPr lang="en-US" dirty="0"/>
              <a:t>newly diagnosed HIV cases in </a:t>
            </a:r>
            <a:r>
              <a:rPr lang="en-US" dirty="0" smtClean="0"/>
              <a:t>29 </a:t>
            </a:r>
            <a:r>
              <a:rPr lang="en-US" dirty="0"/>
              <a:t>counties.</a:t>
            </a:r>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a:ln>
                  <a:noFill/>
                </a:ln>
                <a:solidFill>
                  <a:prstClr val="black"/>
                </a:solidFill>
                <a:effectLst/>
                <a:uLnTx/>
                <a:uFillTx/>
                <a:latin typeface="NeueHaasGroteskText Std" panose="020B0504020202020204"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7574091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look at the racial/ethnic distribution of new HIV diagnoses for both genders compared to the racial/ethnic distribution of the general population of Minnesota, it is apparent that disparities continue to exist among persons of color. Non-Hispanic African-American and Black African-born Minnesotans jointly make up about 5% of the population in Minnesota, yet, account </a:t>
            </a:r>
            <a:r>
              <a:rPr lang="en-US" dirty="0" smtClean="0"/>
              <a:t>for almost half (48%) </a:t>
            </a:r>
            <a:r>
              <a:rPr lang="en-US" dirty="0"/>
              <a:t>of the newly diagnosed cases of HIV in </a:t>
            </a:r>
            <a:r>
              <a:rPr lang="en-US" dirty="0" smtClean="0"/>
              <a:t>2017. </a:t>
            </a:r>
            <a:r>
              <a:rPr lang="en-US" dirty="0"/>
              <a:t>Similarly, Hispanics of any race also account for approximately 5% of the </a:t>
            </a:r>
            <a:r>
              <a:rPr lang="en-US" dirty="0" smtClean="0"/>
              <a:t>population, but account for 12% </a:t>
            </a:r>
            <a:r>
              <a:rPr lang="en-US" dirty="0"/>
              <a:t>of the newly diagnosed cases.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87379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dirty="0"/>
              <a:t>Each year we calculate the rate of diagnosis for each racial/ethnic group represented in the surveillance system to assess the impact of HIV within each community. </a:t>
            </a:r>
            <a:r>
              <a:rPr lang="en-US" dirty="0" smtClean="0"/>
              <a:t>The </a:t>
            </a:r>
            <a:r>
              <a:rPr lang="en-US" dirty="0"/>
              <a:t>rate takes into account the size of the population of each group.   </a:t>
            </a:r>
          </a:p>
          <a:p>
            <a:endParaRPr lang="en-US" dirty="0"/>
          </a:p>
          <a:p>
            <a:r>
              <a:rPr lang="en-US" dirty="0"/>
              <a:t>Non-Hispanic </a:t>
            </a:r>
            <a:r>
              <a:rPr lang="en-US" dirty="0" smtClean="0"/>
              <a:t>black, </a:t>
            </a:r>
            <a:r>
              <a:rPr lang="en-US" dirty="0"/>
              <a:t>African-born and African-Americans had the highest rate of diagnoses in </a:t>
            </a:r>
            <a:r>
              <a:rPr lang="en-US" dirty="0" smtClean="0"/>
              <a:t>2017 </a:t>
            </a:r>
            <a:r>
              <a:rPr lang="en-US" dirty="0"/>
              <a:t>with </a:t>
            </a:r>
            <a:r>
              <a:rPr lang="en-US" dirty="0" smtClean="0"/>
              <a:t>55.6 </a:t>
            </a:r>
            <a:r>
              <a:rPr lang="en-US" dirty="0"/>
              <a:t>HIV diagnoses per 100,000 population and </a:t>
            </a:r>
            <a:r>
              <a:rPr lang="en-US" dirty="0" smtClean="0"/>
              <a:t>46.6 </a:t>
            </a:r>
            <a:r>
              <a:rPr lang="en-US" dirty="0"/>
              <a:t>HIV diagnoses per 100,000 population respectively. This represents a rate of HIV diagnosis among the </a:t>
            </a:r>
            <a:r>
              <a:rPr lang="en-US" dirty="0" smtClean="0"/>
              <a:t>black, </a:t>
            </a:r>
            <a:r>
              <a:rPr lang="en-US" dirty="0"/>
              <a:t>African-born community that is </a:t>
            </a:r>
            <a:r>
              <a:rPr lang="en-US" dirty="0" smtClean="0"/>
              <a:t>25 </a:t>
            </a:r>
            <a:r>
              <a:rPr lang="en-US" dirty="0"/>
              <a:t>times higher than the white non-Hispanic population in Minnesota. The rate among African-American non-Hispanic population is </a:t>
            </a:r>
            <a:r>
              <a:rPr lang="en-US" dirty="0" smtClean="0"/>
              <a:t>21 </a:t>
            </a:r>
            <a:r>
              <a:rPr lang="en-US" dirty="0"/>
              <a:t>times higher than white non-Hispanic population. </a:t>
            </a:r>
            <a:r>
              <a:rPr lang="en-US" dirty="0">
                <a:solidFill>
                  <a:srgbClr val="003865"/>
                </a:solidFill>
                <a:latin typeface="Calibri"/>
              </a:rPr>
              <a:t>(Note: Rates for black, African-American and black, African-born are not comparable to previous years due to an increase in the estimate for black, African-born population.) </a:t>
            </a:r>
            <a:endParaRPr lang="en-US" dirty="0"/>
          </a:p>
          <a:p>
            <a:r>
              <a:rPr lang="en-US" dirty="0"/>
              <a:t> </a:t>
            </a:r>
          </a:p>
          <a:p>
            <a:r>
              <a:rPr lang="en-US" dirty="0"/>
              <a:t>Hispanic persons of any race have the next highest rate of newly diagnosed HIV cases in Minnesota at </a:t>
            </a:r>
            <a:r>
              <a:rPr lang="en-US" dirty="0" smtClean="0"/>
              <a:t>13.2 </a:t>
            </a:r>
            <a:r>
              <a:rPr lang="en-US" dirty="0"/>
              <a:t>per 100,000 persons; this is a rate of more than </a:t>
            </a:r>
            <a:r>
              <a:rPr lang="en-US" dirty="0" smtClean="0"/>
              <a:t>6 </a:t>
            </a:r>
            <a:r>
              <a:rPr lang="en-US" dirty="0"/>
              <a:t>times higher than white, non-Hispanic persons.  </a:t>
            </a:r>
          </a:p>
          <a:p>
            <a:endParaRPr lang="en-US" dirty="0"/>
          </a:p>
          <a:p>
            <a:r>
              <a:rPr lang="en-US" dirty="0"/>
              <a:t>Finally Asian/Pacific Islanders have a rate of persons newly diagnosed with HIV of </a:t>
            </a:r>
            <a:r>
              <a:rPr lang="en-US" dirty="0" smtClean="0"/>
              <a:t>3.7 </a:t>
            </a:r>
            <a:r>
              <a:rPr lang="en-US" dirty="0"/>
              <a:t>per 100,000 </a:t>
            </a:r>
            <a:r>
              <a:rPr lang="en-US" dirty="0" smtClean="0"/>
              <a:t>persons, slightly higher than white, non-Hispanic persons.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94208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differences in the racial/ethnic distribution by gender. Among males, </a:t>
            </a:r>
            <a:r>
              <a:rPr lang="en-US" dirty="0" smtClean="0"/>
              <a:t>39% </a:t>
            </a:r>
            <a:r>
              <a:rPr lang="en-US" dirty="0"/>
              <a:t>of the </a:t>
            </a:r>
            <a:r>
              <a:rPr lang="en-US" dirty="0" smtClean="0"/>
              <a:t>2017 </a:t>
            </a:r>
            <a:r>
              <a:rPr lang="en-US" dirty="0"/>
              <a:t>cases diagnosed in Minnesota are Non-Hispanic </a:t>
            </a:r>
            <a:r>
              <a:rPr lang="en-US" dirty="0" smtClean="0"/>
              <a:t>white. </a:t>
            </a:r>
            <a:r>
              <a:rPr lang="en-US" dirty="0"/>
              <a:t>Non-Hispanic </a:t>
            </a:r>
            <a:r>
              <a:rPr lang="en-US" dirty="0" smtClean="0"/>
              <a:t>African-American </a:t>
            </a:r>
            <a:r>
              <a:rPr lang="en-US" dirty="0"/>
              <a:t>and </a:t>
            </a:r>
            <a:r>
              <a:rPr lang="en-US" dirty="0" smtClean="0"/>
              <a:t>black, African-born males </a:t>
            </a:r>
            <a:r>
              <a:rPr lang="en-US" dirty="0"/>
              <a:t>made up </a:t>
            </a:r>
            <a:r>
              <a:rPr lang="en-US" dirty="0" smtClean="0"/>
              <a:t>40% </a:t>
            </a:r>
            <a:r>
              <a:rPr lang="en-US" dirty="0"/>
              <a:t>of cases and </a:t>
            </a:r>
            <a:r>
              <a:rPr lang="en-US" dirty="0" smtClean="0"/>
              <a:t>Hispanic males </a:t>
            </a:r>
            <a:r>
              <a:rPr lang="en-US" dirty="0"/>
              <a:t>of any race accounted for </a:t>
            </a:r>
            <a:r>
              <a:rPr lang="en-US" dirty="0" smtClean="0"/>
              <a:t>14% </a:t>
            </a:r>
            <a:r>
              <a:rPr lang="en-US" dirty="0"/>
              <a:t>of cases</a:t>
            </a:r>
            <a:r>
              <a:rPr lang="en-US" dirty="0" smtClean="0"/>
              <a:t>.</a:t>
            </a:r>
          </a:p>
          <a:p>
            <a:r>
              <a:rPr lang="en-US" dirty="0" smtClean="0"/>
              <a:t> </a:t>
            </a:r>
            <a:endParaRPr lang="en-US" dirty="0"/>
          </a:p>
          <a:p>
            <a:r>
              <a:rPr lang="en-US" dirty="0"/>
              <a:t>Among women, the disparities are even more apparent with women of color representing </a:t>
            </a:r>
            <a:r>
              <a:rPr lang="en-US" dirty="0" smtClean="0"/>
              <a:t>80% </a:t>
            </a:r>
            <a:r>
              <a:rPr lang="en-US" dirty="0"/>
              <a:t>of all the newly diagnosed females in </a:t>
            </a:r>
            <a:r>
              <a:rPr lang="en-US" dirty="0" smtClean="0"/>
              <a:t>2017, </a:t>
            </a:r>
            <a:r>
              <a:rPr lang="en-US" dirty="0"/>
              <a:t>with </a:t>
            </a:r>
            <a:r>
              <a:rPr lang="en-US" dirty="0" smtClean="0"/>
              <a:t>black, </a:t>
            </a:r>
            <a:r>
              <a:rPr lang="en-US" dirty="0"/>
              <a:t>African-born women accounting for almost half (</a:t>
            </a:r>
            <a:r>
              <a:rPr lang="en-US" dirty="0" smtClean="0"/>
              <a:t>47%) </a:t>
            </a:r>
            <a:r>
              <a:rPr lang="en-US" dirty="0"/>
              <a:t>of cases and Non-Hispanic African-American women accounting for </a:t>
            </a:r>
            <a:r>
              <a:rPr lang="en-US" dirty="0" smtClean="0"/>
              <a:t>24% </a:t>
            </a:r>
            <a:r>
              <a:rPr lang="en-US" dirty="0"/>
              <a:t>of cases.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101717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rPr>
              <a:t>This slide shows the number of new adult HIV cases by gender identity (male, female, or transgender (male to female or female to male)).</a:t>
            </a:r>
          </a:p>
          <a:p>
            <a:endParaRPr lang="en-US" dirty="0">
              <a:latin typeface="Times New Roman" charset="0"/>
            </a:endParaRPr>
          </a:p>
          <a:p>
            <a:r>
              <a:rPr lang="en-US" dirty="0"/>
              <a:t>Men who have Sex with Men have the highest rate of HIV diagnosis than any other sub-category. In </a:t>
            </a:r>
            <a:r>
              <a:rPr lang="en-US" dirty="0" smtClean="0"/>
              <a:t>2017, </a:t>
            </a:r>
            <a:r>
              <a:rPr lang="en-US" dirty="0"/>
              <a:t>the estimated rate of HIV diagnosis among MSM was </a:t>
            </a:r>
            <a:r>
              <a:rPr lang="en-US" dirty="0" smtClean="0"/>
              <a:t>150.0 </a:t>
            </a:r>
            <a:r>
              <a:rPr lang="en-US" dirty="0"/>
              <a:t>per 100,000 population. This is more than </a:t>
            </a:r>
            <a:r>
              <a:rPr lang="en-US" dirty="0" smtClean="0"/>
              <a:t>56 </a:t>
            </a:r>
            <a:r>
              <a:rPr lang="en-US" dirty="0"/>
              <a:t>times higher than the rate among non-MSM men. </a:t>
            </a:r>
          </a:p>
          <a:p>
            <a:r>
              <a:rPr lang="en-US" dirty="0"/>
              <a:t>It’s important to note that MSM contains cases from all racial/ethnic categories and </a:t>
            </a:r>
            <a:r>
              <a:rPr lang="en-US" dirty="0" smtClean="0"/>
              <a:t>therefore, </a:t>
            </a:r>
            <a:r>
              <a:rPr lang="en-US" dirty="0"/>
              <a:t>cannot be directly compared to the rates on the previous slide. For more information on how this rate was estimated, see the </a:t>
            </a:r>
            <a:r>
              <a:rPr lang="en-US" i="1" dirty="0"/>
              <a:t>HIV Surveillance Technical Notes </a:t>
            </a:r>
            <a:r>
              <a:rPr lang="en-US" dirty="0"/>
              <a:t>which are available on our website</a:t>
            </a:r>
            <a:r>
              <a:rPr lang="en-US" i="1" dirty="0"/>
              <a:t>.</a:t>
            </a:r>
            <a:endParaRPr lang="en-US" dirty="0"/>
          </a:p>
          <a:p>
            <a:endParaRPr lang="en-US" dirty="0">
              <a:latin typeface="Times New Roman" charset="0"/>
            </a:endParaRPr>
          </a:p>
          <a:p>
            <a:r>
              <a:rPr lang="en-US" dirty="0">
                <a:latin typeface="Times New Roman" charset="0"/>
              </a:rPr>
              <a:t>In </a:t>
            </a:r>
            <a:r>
              <a:rPr lang="en-US" dirty="0" smtClean="0">
                <a:latin typeface="Times New Roman" charset="0"/>
              </a:rPr>
              <a:t>2017, </a:t>
            </a:r>
            <a:r>
              <a:rPr lang="en-US" dirty="0">
                <a:latin typeface="Times New Roman" charset="0"/>
              </a:rPr>
              <a:t>there were </a:t>
            </a:r>
            <a:r>
              <a:rPr lang="en-US" dirty="0" smtClean="0">
                <a:latin typeface="Times New Roman" charset="0"/>
              </a:rPr>
              <a:t>9 </a:t>
            </a:r>
            <a:r>
              <a:rPr lang="en-US" dirty="0">
                <a:latin typeface="Times New Roman" charset="0"/>
              </a:rPr>
              <a:t>transgender newly reported HIV cases in Minnesota </a:t>
            </a:r>
            <a:r>
              <a:rPr lang="en-US" dirty="0" smtClean="0">
                <a:latin typeface="Times New Roman" charset="0"/>
              </a:rPr>
              <a:t>(6 </a:t>
            </a:r>
            <a:r>
              <a:rPr lang="en-US" dirty="0">
                <a:latin typeface="Times New Roman" charset="0"/>
              </a:rPr>
              <a:t>male to female and </a:t>
            </a:r>
            <a:r>
              <a:rPr lang="en-US" dirty="0" smtClean="0">
                <a:latin typeface="Times New Roman" charset="0"/>
              </a:rPr>
              <a:t>3 </a:t>
            </a:r>
            <a:r>
              <a:rPr lang="en-US" dirty="0">
                <a:latin typeface="Times New Roman" charset="0"/>
              </a:rPr>
              <a:t>female to male transgender). This represents </a:t>
            </a:r>
            <a:r>
              <a:rPr lang="en-US" dirty="0" smtClean="0">
                <a:latin typeface="Times New Roman" charset="0"/>
              </a:rPr>
              <a:t>3% </a:t>
            </a:r>
            <a:r>
              <a:rPr lang="en-US" dirty="0">
                <a:latin typeface="Times New Roman" charset="0"/>
              </a:rPr>
              <a:t>of new cases reported in the state.</a:t>
            </a:r>
          </a:p>
          <a:p>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263558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2017, </a:t>
            </a:r>
            <a:r>
              <a:rPr lang="en-US" dirty="0"/>
              <a:t>there were </a:t>
            </a:r>
            <a:r>
              <a:rPr lang="en-US" dirty="0" smtClean="0"/>
              <a:t>109 </a:t>
            </a:r>
            <a:r>
              <a:rPr lang="en-US" dirty="0"/>
              <a:t>cases diagnosed under the age of 30. This accounts for </a:t>
            </a:r>
            <a:r>
              <a:rPr lang="en-US" dirty="0" smtClean="0"/>
              <a:t>38% </a:t>
            </a:r>
            <a:r>
              <a:rPr lang="en-US" dirty="0"/>
              <a:t>of all cases. Most of these cases were among young males, where </a:t>
            </a:r>
            <a:r>
              <a:rPr lang="en-US" dirty="0" smtClean="0"/>
              <a:t>76% </a:t>
            </a:r>
            <a:r>
              <a:rPr lang="en-US" dirty="0"/>
              <a:t>of cases under the age of 30 were male. The age groups from 20-29 continue to be the highest as was also seen in the previous year of </a:t>
            </a:r>
            <a:r>
              <a:rPr lang="en-US" dirty="0" smtClean="0"/>
              <a:t>2016.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3616573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new HIV infections diagnosed among foreign-born persons in Minnesota has steadily increased from 20 cases in 1990 to </a:t>
            </a:r>
            <a:r>
              <a:rPr lang="en-US" dirty="0" smtClean="0"/>
              <a:t>89 </a:t>
            </a:r>
            <a:r>
              <a:rPr lang="en-US" dirty="0"/>
              <a:t>cases in </a:t>
            </a:r>
            <a:r>
              <a:rPr lang="en-US" dirty="0" smtClean="0"/>
              <a:t>2017. </a:t>
            </a:r>
            <a:r>
              <a:rPr lang="en-US" dirty="0"/>
              <a:t>This increase has been largely driven by the increase of cases among African-born persons from 8 cases in 1990 to </a:t>
            </a:r>
            <a:r>
              <a:rPr lang="en-US" dirty="0" smtClean="0"/>
              <a:t>60 </a:t>
            </a:r>
            <a:r>
              <a:rPr lang="en-US" dirty="0"/>
              <a:t>cases in </a:t>
            </a:r>
            <a:r>
              <a:rPr lang="en-US" dirty="0" smtClean="0"/>
              <a:t>2017, </a:t>
            </a:r>
            <a:r>
              <a:rPr lang="en-US" dirty="0"/>
              <a:t>as well as, persons from Mexico, Central and South America from 6 cases in 1990 to </a:t>
            </a:r>
            <a:r>
              <a:rPr lang="en-US" dirty="0" smtClean="0"/>
              <a:t>20 </a:t>
            </a:r>
            <a:r>
              <a:rPr lang="en-US" dirty="0"/>
              <a:t>cases in </a:t>
            </a:r>
            <a:r>
              <a:rPr lang="en-US" dirty="0" smtClean="0"/>
              <a:t>2017. </a:t>
            </a:r>
            <a:r>
              <a:rPr lang="en-US" dirty="0"/>
              <a:t>Among new HIV infections diagnosed in </a:t>
            </a:r>
            <a:r>
              <a:rPr lang="en-US" dirty="0" smtClean="0"/>
              <a:t>2017, 31% </a:t>
            </a:r>
            <a:r>
              <a:rPr lang="en-US" dirty="0"/>
              <a:t>were among foreign-born persons. Based on 2010-2012 American Community Survey data, foreign-born persons make up 7% of the total Minnesota population and are, therefore, disproportionately affected by HIV. Among African-born this disparity is even more evident, while African-born persons make up just over 1% of the Minnesota population they accounted for </a:t>
            </a:r>
            <a:r>
              <a:rPr lang="en-US" dirty="0" smtClean="0"/>
              <a:t>21% </a:t>
            </a:r>
            <a:r>
              <a:rPr lang="en-US" dirty="0"/>
              <a:t>of new HIV infections in </a:t>
            </a:r>
            <a:r>
              <a:rPr lang="en-US" dirty="0" smtClean="0"/>
              <a:t>2017. </a:t>
            </a:r>
            <a:endParaRPr lang="en-US" dirty="0"/>
          </a:p>
          <a:p>
            <a:endParaRPr lang="en-US" dirty="0"/>
          </a:p>
          <a:p>
            <a:r>
              <a:rPr lang="en-US" dirty="0"/>
              <a:t>In </a:t>
            </a:r>
            <a:r>
              <a:rPr lang="en-US" dirty="0" smtClean="0"/>
              <a:t>2017, </a:t>
            </a:r>
            <a:r>
              <a:rPr lang="en-US" dirty="0"/>
              <a:t>there were </a:t>
            </a:r>
            <a:r>
              <a:rPr lang="en-US" dirty="0" smtClean="0"/>
              <a:t>89 </a:t>
            </a:r>
            <a:r>
              <a:rPr lang="en-US" dirty="0"/>
              <a:t>cases of newly reported HIV among foreign-born persons, representing nearly </a:t>
            </a:r>
            <a:r>
              <a:rPr lang="en-US" dirty="0" smtClean="0"/>
              <a:t>one </a:t>
            </a:r>
            <a:r>
              <a:rPr lang="en-US" dirty="0"/>
              <a:t>out of </a:t>
            </a:r>
            <a:r>
              <a:rPr lang="en-US" dirty="0" smtClean="0"/>
              <a:t>three </a:t>
            </a:r>
            <a:r>
              <a:rPr lang="en-US" dirty="0"/>
              <a:t>of all new cases. The majority of foreign born cases in </a:t>
            </a:r>
            <a:r>
              <a:rPr lang="en-US" dirty="0" smtClean="0"/>
              <a:t>2017 </a:t>
            </a:r>
            <a:r>
              <a:rPr lang="en-US" dirty="0"/>
              <a:t>were from Africa, followed by Latin America and the Caribbean.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429795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smtClean="0"/>
              <a:t>2016, 24% </a:t>
            </a:r>
            <a:r>
              <a:rPr lang="en-US" dirty="0"/>
              <a:t>of new cases were late testers. This proportion of cases has remained relatively the same over the past 10 years, ranging between </a:t>
            </a:r>
            <a:r>
              <a:rPr lang="en-US" dirty="0" smtClean="0"/>
              <a:t>24-34%. </a:t>
            </a:r>
            <a:r>
              <a:rPr lang="en-US" dirty="0"/>
              <a:t>Most late testers, about 85%, are diagnosed with AIDS at the same time they are initially diagnosed with HIV infection. </a:t>
            </a:r>
          </a:p>
          <a:p>
            <a:r>
              <a:rPr lang="en-US" dirty="0"/>
              <a:t>For </a:t>
            </a:r>
            <a:r>
              <a:rPr lang="en-US" dirty="0" smtClean="0"/>
              <a:t>2017, 27% </a:t>
            </a:r>
            <a:r>
              <a:rPr lang="en-US" dirty="0"/>
              <a:t>of new cases were late testers so far, which represents only a partial follow-up year to only March 20, 2017.</a:t>
            </a:r>
          </a:p>
          <a:p>
            <a:endParaRPr lang="en-US" dirty="0"/>
          </a:p>
          <a:p>
            <a:r>
              <a:rPr lang="en-US" dirty="0"/>
              <a:t>As with other characteristics of the HIV epidemic in Minnesota, the proportion of late testers varies by demographic characteristics. Historically, foreign-born persons have had a higher proportion of late-testers.</a:t>
            </a:r>
            <a:endParaRPr lang="en-US" dirty="0">
              <a:latin typeface="Times New Roman" charset="0"/>
            </a:endParaRPr>
          </a:p>
          <a:p>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36030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7270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594EA8ED-6AB8-4B49-AF5A-F5CC8B98F467}"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2708" name="Rectangle 2"/>
          <p:cNvSpPr>
            <a:spLocks noGrp="1" noRot="1" noChangeAspect="1" noChangeArrowheads="1" noTextEdit="1"/>
          </p:cNvSpPr>
          <p:nvPr>
            <p:ph type="sldImg"/>
          </p:nvPr>
        </p:nvSpPr>
        <p:spPr>
          <a:xfrm>
            <a:off x="717550" y="1162050"/>
            <a:ext cx="5575300" cy="3136900"/>
          </a:xfrm>
          <a:ln/>
        </p:spPr>
      </p:sp>
      <p:sp>
        <p:nvSpPr>
          <p:cNvPr id="72709"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dirty="0" smtClean="0"/>
              <a:t>The rate</a:t>
            </a:r>
            <a:r>
              <a:rPr lang="en-US" altLang="en-US" baseline="0" dirty="0" smtClean="0"/>
              <a:t> of chlamydia in MN reached an all time high at 444 per 100,000. This is a rate increase of 4% from 2016.</a:t>
            </a:r>
          </a:p>
          <a:p>
            <a:pPr marL="174708" indent="-174708">
              <a:buFont typeface="Arial" panose="020B0604020202020204" pitchFamily="34" charset="0"/>
              <a:buChar char="•"/>
            </a:pPr>
            <a:r>
              <a:rPr lang="en-US" altLang="en-US" baseline="0" dirty="0" smtClean="0"/>
              <a:t>The rate of gonorrhea in MN increased 28% to 123 per 100,000 compared to 96 per 100,000 in 2016.</a:t>
            </a:r>
          </a:p>
          <a:p>
            <a:pPr marL="174708" indent="-174708">
              <a:buFont typeface="Arial" panose="020B0604020202020204" pitchFamily="34" charset="0"/>
              <a:buChar char="•"/>
            </a:pPr>
            <a:r>
              <a:rPr lang="en-US" altLang="en-US" baseline="0" dirty="0" smtClean="0"/>
              <a:t>The rate of primary and secondary syphilis is at 5.5 per 100,000. This is an decrease of 5% from 2016.</a:t>
            </a:r>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15353548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interrupt the transmission of HIV from mother to child via antiretroviral therapy and appropriate perinatal care is an important accomplishment in the history of the HIV/AIDS epidemic. Newborn HIV infection rates range from 25-30% without antiretroviral therapy, but decrease to 1-2% with appropriate medical intervention. </a:t>
            </a:r>
          </a:p>
          <a:p>
            <a:endParaRPr lang="en-US" dirty="0"/>
          </a:p>
          <a:p>
            <a:r>
              <a:rPr lang="en-US" dirty="0"/>
              <a:t>For the past decade the number of births to HIV-infected </a:t>
            </a:r>
            <a:r>
              <a:rPr lang="en-US" dirty="0" smtClean="0"/>
              <a:t>women has ranged between 50-71 </a:t>
            </a:r>
            <a:r>
              <a:rPr lang="en-US" dirty="0"/>
              <a:t>births </a:t>
            </a:r>
            <a:r>
              <a:rPr lang="en-US" dirty="0" smtClean="0"/>
              <a:t>(2007-2017). For 2017, there were 50 births to HIV-infected women. The </a:t>
            </a:r>
            <a:r>
              <a:rPr lang="en-US" dirty="0"/>
              <a:t>rate of transmission has decreased from 15% between 1994 and 1996 to </a:t>
            </a:r>
            <a:r>
              <a:rPr lang="en-US" dirty="0" smtClean="0"/>
              <a:t>1.8% </a:t>
            </a:r>
            <a:r>
              <a:rPr lang="en-US" dirty="0"/>
              <a:t>in the past three </a:t>
            </a:r>
            <a:r>
              <a:rPr lang="en-US" dirty="0" smtClean="0"/>
              <a:t>years (2015-2017), </a:t>
            </a:r>
            <a:r>
              <a:rPr lang="en-US" dirty="0"/>
              <a:t>with 1</a:t>
            </a:r>
            <a:r>
              <a:rPr lang="en-US" dirty="0" smtClean="0"/>
              <a:t> </a:t>
            </a:r>
            <a:r>
              <a:rPr lang="en-US" dirty="0"/>
              <a:t>HIV+ baby born to HIV+ mother in Minnesota in </a:t>
            </a:r>
            <a:r>
              <a:rPr lang="en-US" dirty="0" smtClean="0"/>
              <a:t>2017.</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2379179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will talk about prevalence, or the cumulative number of people diagnosed with HIV and reported to the Minnesota Department of Health, and still believed to be living in the state. The HIV surveillance system is dynamic, with information being entered on a daily basis. These numbers are a snapshot as of the end of 2017, based on what was reported to the health department.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51</a:t>
            </a:fld>
            <a:endParaRPr lang="en-US" dirty="0"/>
          </a:p>
        </p:txBody>
      </p:sp>
    </p:spTree>
    <p:extLst>
      <p:ext uri="{BB962C8B-B14F-4D97-AF65-F5344CB8AC3E}">
        <p14:creationId xmlns:p14="http://schemas.microsoft.com/office/powerpoint/2010/main" val="3582713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the end of 2017, 8,789 people were believed to be alive and still living</a:t>
            </a:r>
            <a:r>
              <a:rPr lang="en-US" baseline="0" dirty="0" smtClean="0"/>
              <a:t> in the state of Minnesota. This number includes 4,751 (54%) living with HIV infection that had not progressed to an AIDS diagnosis, and 4,038 (46%) that had progressed to a clinical AIDS diagnosis. This total number also includes 2,219 people who were first reported with HIV or AIDS elsewhere and subsequently moved to Minnesota, and excludes 1,449 people who were first reported with HIV or AIDS in Minnesota and subsequently moved out of the state.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52</a:t>
            </a:fld>
            <a:endParaRPr lang="en-US" dirty="0"/>
          </a:p>
        </p:txBody>
      </p:sp>
    </p:spTree>
    <p:extLst>
      <p:ext uri="{BB962C8B-B14F-4D97-AF65-F5344CB8AC3E}">
        <p14:creationId xmlns:p14="http://schemas.microsoft.com/office/powerpoint/2010/main" val="3276782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rPr>
              <a:t>One particular population of interest in Minnesota that sets us apart from other states is our larger</a:t>
            </a:r>
            <a:r>
              <a:rPr lang="en-US" baseline="0" dirty="0" smtClean="0">
                <a:latin typeface="Times New Roman" pitchFamily="18" charset="0"/>
              </a:rPr>
              <a:t> foreign-born HIV-positive population. </a:t>
            </a:r>
            <a:r>
              <a:rPr lang="en-US" dirty="0" smtClean="0">
                <a:latin typeface="Times New Roman" pitchFamily="18" charset="0"/>
              </a:rPr>
              <a:t>Between 1990 and 2017, the number of foreign-born people living with HIV/AIDS in Minnesota increased substantially, especially among the African-born population.  In 1990, 50 foreign-born people were reported to be living with HIV/AIDS in Minnesota, and by 2007 this number had increased to 1,126 people.  In 2017, the total number of foreign-born people living with HIV/AIDS in Minnesota was 2,101, a nearly 7% increase from 2016. The majority of these people immigrated to the United States from Africa and Latin America.</a:t>
            </a:r>
            <a:r>
              <a:rPr lang="en-US" baseline="0" dirty="0" smtClean="0">
                <a:latin typeface="Times New Roman" pitchFamily="18" charset="0"/>
              </a:rPr>
              <a:t> </a:t>
            </a:r>
            <a:r>
              <a:rPr lang="en-US" dirty="0" smtClean="0">
                <a:latin typeface="Times New Roman" pitchFamily="18" charset="0"/>
              </a:rPr>
              <a:t>This trend illustrates the growing diversity of the HIV-positive population in Minnesota and the need for culturally appropriate HIV care and prevention efforts.</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53</a:t>
            </a:fld>
            <a:endParaRPr lang="en-US" dirty="0"/>
          </a:p>
        </p:txBody>
      </p:sp>
    </p:spTree>
    <p:extLst>
      <p:ext uri="{BB962C8B-B14F-4D97-AF65-F5344CB8AC3E}">
        <p14:creationId xmlns:p14="http://schemas.microsoft.com/office/powerpoint/2010/main" val="4945515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earlier, the HIV surveillance system is dynamic and includes many different pieces of information from a variety of sources who report to the health department. One major project during the last year has been Data2Care, or the use of HIV surveillance data to support linkage to care for newly identified HIV diagnoses and re-engagement services for people</a:t>
            </a:r>
            <a:r>
              <a:rPr lang="en-US" baseline="0" dirty="0" smtClean="0"/>
              <a:t> who have fallen out of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54</a:t>
            </a:fld>
            <a:endParaRPr lang="en-US" dirty="0"/>
          </a:p>
        </p:txBody>
      </p:sp>
    </p:spTree>
    <p:extLst>
      <p:ext uri="{BB962C8B-B14F-4D97-AF65-F5344CB8AC3E}">
        <p14:creationId xmlns:p14="http://schemas.microsoft.com/office/powerpoint/2010/main" val="2452433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chart shows the flow</a:t>
            </a:r>
            <a:r>
              <a:rPr lang="en-US" baseline="0" dirty="0" smtClean="0"/>
              <a:t> of HIV surveillance information as it specifically relates to re-engagement in HIV care services. The Minnesota Disease Reporting Rule requires submission of all CD4 and viral load results to the health department. These labs are used as a proxy for medical care for all people in the state HIV surveillance system. Whenever a patient has not had either a CD4 or viral load reported within 15 months, Care Link Services staff reach out to the patient to help them re-engage in care and provide additional referrals and counseling to overcome barriers to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55</a:t>
            </a:fld>
            <a:endParaRPr lang="en-US" dirty="0"/>
          </a:p>
        </p:txBody>
      </p:sp>
    </p:spTree>
    <p:extLst>
      <p:ext uri="{BB962C8B-B14F-4D97-AF65-F5344CB8AC3E}">
        <p14:creationId xmlns:p14="http://schemas.microsoft.com/office/powerpoint/2010/main" val="40151562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Care Link Services program at the Minnesota Department of Health consists of Marcie and Brian, who are the supervisors for the unit; George, the lead worker for the unit, and</a:t>
            </a:r>
            <a:r>
              <a:rPr lang="en-US" baseline="0" dirty="0" smtClean="0"/>
              <a:t> Anna, Mady, and Jose, who are the Care Link DIS who contact patients for re-engagement services. George’s contact information is included on this slide, should you have any questions. Any Hennepin County residents who are identified as out of care by HIV surveillance data are served by the Red Door Clinic Data2Care program, which is staffed by Scott. His contact information is also included on this slide. Many thanks to this team for all of their hard work over the last year working with patients to re-engage and stay in HIV care.</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56</a:t>
            </a:fld>
            <a:endParaRPr lang="en-US" dirty="0"/>
          </a:p>
        </p:txBody>
      </p:sp>
    </p:spTree>
    <p:extLst>
      <p:ext uri="{BB962C8B-B14F-4D97-AF65-F5344CB8AC3E}">
        <p14:creationId xmlns:p14="http://schemas.microsoft.com/office/powerpoint/2010/main" val="1240972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the number of new HIV infections in 2017 are down 2% from 2016. Most of the new infections were concentrated in the seven county Twin Cities metro region.</a:t>
            </a:r>
          </a:p>
          <a:p>
            <a:endParaRPr lang="en-US" dirty="0"/>
          </a:p>
          <a:p>
            <a:r>
              <a:rPr lang="en-US" dirty="0" smtClean="0"/>
              <a:t>Men who have sex with men and persons of color continue to have higher rates of new infections. More than half, four of every six (66%) of newly reported HIV cases were among persons of color.</a:t>
            </a:r>
          </a:p>
          <a:p>
            <a:endParaRPr lang="en-US" dirty="0"/>
          </a:p>
          <a:p>
            <a:r>
              <a:rPr lang="en-US" dirty="0" smtClean="0"/>
              <a:t>More than one-third (38%) of newly reported HIV infections</a:t>
            </a:r>
            <a:r>
              <a:rPr lang="en-US" baseline="0" dirty="0" smtClean="0"/>
              <a:t> were under 30 years of age.</a:t>
            </a:r>
          </a:p>
          <a:p>
            <a:endParaRPr lang="en-US" dirty="0"/>
          </a:p>
          <a:p>
            <a:r>
              <a:rPr lang="en-US" dirty="0"/>
              <a:t>There is a continuing pattern of increased HIV infection among injection drug users (IDU</a:t>
            </a:r>
            <a:r>
              <a:rPr lang="en-US" dirty="0" smtClean="0"/>
              <a:t>).</a:t>
            </a:r>
          </a:p>
          <a:p>
            <a:endParaRPr lang="en-US" dirty="0"/>
          </a:p>
          <a:p>
            <a:r>
              <a:rPr lang="en-US" dirty="0" smtClean="0"/>
              <a:t>HIV prevalence increased by 235 during 2017, which is considerably lower than our 10-year</a:t>
            </a:r>
            <a:r>
              <a:rPr lang="en-US" baseline="0" dirty="0" smtClean="0"/>
              <a:t> average of 285 per year. Some of this is a result of Data2Care activities in the state, which have helped us identify patients who moved from Minnesota and we had not been previously notified at the health department.</a:t>
            </a:r>
            <a:endParaRPr lang="en-US" dirty="0" smtClean="0"/>
          </a:p>
          <a:p>
            <a:endParaRPr lang="en-US" dirty="0" smtClean="0"/>
          </a:p>
          <a:p>
            <a:r>
              <a:rPr lang="en-US" dirty="0" smtClean="0"/>
              <a:t>Of note: the next presentation will review Hepatitis infections in Minnesota, and will include some data about HIV and Hepatitis B/C co-infections in the state.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57</a:t>
            </a:fld>
            <a:endParaRPr lang="en-US" dirty="0"/>
          </a:p>
        </p:txBody>
      </p:sp>
    </p:spTree>
    <p:extLst>
      <p:ext uri="{BB962C8B-B14F-4D97-AF65-F5344CB8AC3E}">
        <p14:creationId xmlns:p14="http://schemas.microsoft.com/office/powerpoint/2010/main" val="4209730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 you for your time. If you have questions regarding the slides and annual report you can contact</a:t>
            </a:r>
            <a:r>
              <a:rPr lang="en-US" baseline="0" dirty="0" smtClean="0"/>
              <a:t> us at the e-mail addresses</a:t>
            </a:r>
            <a:r>
              <a:rPr lang="en-US" dirty="0" smtClean="0"/>
              <a:t> here on the slide. And again, the full set of slides, text and tables are now available on our website for you to use.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58</a:t>
            </a:fld>
            <a:endParaRPr lang="en-US" dirty="0"/>
          </a:p>
        </p:txBody>
      </p:sp>
    </p:spTree>
    <p:extLst>
      <p:ext uri="{BB962C8B-B14F-4D97-AF65-F5344CB8AC3E}">
        <p14:creationId xmlns:p14="http://schemas.microsoft.com/office/powerpoint/2010/main" val="1076051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Before</a:t>
            </a:r>
            <a:r>
              <a:rPr lang="en-US" baseline="0" dirty="0" smtClean="0"/>
              <a:t> we start going through the viral hepatitis data, I will review the definitions I will be using throughout the presentation. First, acute cases are those cases where the person was infected in the last six months. These cases were either symptomatic or had a documented seroconversion from negative to positive. Second, a chronic cases is a person who has been infected for at least six months. These cases can be either symptomatic or asymptomatic. Last, resolved cases are those with no</a:t>
            </a:r>
            <a:r>
              <a:rPr lang="en-US" dirty="0" smtClean="0"/>
              <a:t> evidence of current infection but who do have evidence of past infection.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42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7373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6012A691-C66A-40AC-B682-5932D851D357}"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3732" name="Rectangle 2"/>
          <p:cNvSpPr>
            <a:spLocks noGrp="1" noRot="1" noChangeAspect="1" noChangeArrowheads="1" noTextEdit="1"/>
          </p:cNvSpPr>
          <p:nvPr>
            <p:ph type="sldImg"/>
          </p:nvPr>
        </p:nvSpPr>
        <p:spPr>
          <a:xfrm>
            <a:off x="717550" y="1162050"/>
            <a:ext cx="5575300" cy="3136900"/>
          </a:xfrm>
          <a:ln/>
        </p:spPr>
      </p:sp>
      <p:sp>
        <p:nvSpPr>
          <p:cNvPr id="73733"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78274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There are a number of limitations to the data I</a:t>
            </a:r>
            <a:r>
              <a:rPr lang="en-US" baseline="0" dirty="0" smtClean="0"/>
              <a:t> will present today. </a:t>
            </a:r>
            <a:r>
              <a:rPr lang="en-US" dirty="0" smtClean="0"/>
              <a:t>The slides rely on data from HCV and HBV cases diagnosed through 2017 and reported to MDH.</a:t>
            </a:r>
            <a:r>
              <a:rPr lang="en-US" baseline="0" dirty="0" smtClean="0"/>
              <a:t> </a:t>
            </a:r>
            <a:r>
              <a:rPr lang="en-US" dirty="0" smtClean="0"/>
              <a:t>Data do not include hepatitis-infected persons who have not been tested</a:t>
            </a:r>
            <a:r>
              <a:rPr lang="en-US" baseline="0" dirty="0" smtClean="0"/>
              <a:t>  or </a:t>
            </a:r>
            <a:r>
              <a:rPr lang="en-US" dirty="0" smtClean="0"/>
              <a:t>positive test results not reported to MDH</a:t>
            </a:r>
          </a:p>
          <a:p>
            <a:endParaRPr lang="en-US" dirty="0" smtClean="0"/>
          </a:p>
          <a:p>
            <a:r>
              <a:rPr lang="en-US" dirty="0" smtClean="0"/>
              <a:t>Persons are assumed to be alive unless the MDH has knowledge of their death and the most recent match with Minnesota death records was in 2016.</a:t>
            </a:r>
          </a:p>
          <a:p>
            <a:endParaRPr lang="en-US" dirty="0" smtClean="0"/>
          </a:p>
          <a:p>
            <a:r>
              <a:rPr lang="en-US" dirty="0" smtClean="0"/>
              <a:t>Persons whose most recently reported state of residence was Minnesota are assumed to be currently residing in Minnesota unless MDH has knowledge of their relocation.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566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will start be reviewing trends</a:t>
            </a:r>
            <a:r>
              <a:rPr lang="en-US" baseline="0" dirty="0" smtClean="0"/>
              <a:t> in acute cases over time.</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93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United States, over the last 15 years</a:t>
            </a:r>
            <a:r>
              <a:rPr lang="en-US" baseline="0" dirty="0" smtClean="0"/>
              <a:t> </a:t>
            </a:r>
            <a:r>
              <a:rPr lang="en-US" dirty="0" smtClean="0"/>
              <a:t>acute</a:t>
            </a:r>
            <a:r>
              <a:rPr lang="en-US" baseline="0" dirty="0" smtClean="0"/>
              <a:t> hepatitis A and B cases have decreased. These are both vaccine preventable infections and vaccination rates have also increased over time. </a:t>
            </a:r>
          </a:p>
          <a:p>
            <a:endParaRPr lang="en-US" baseline="0" dirty="0" smtClean="0"/>
          </a:p>
          <a:p>
            <a:r>
              <a:rPr lang="en-US" baseline="0" dirty="0" smtClean="0"/>
              <a:t>From 1998 through the early 2000s we also saw a decrease in acute hepatitis C infections. </a:t>
            </a:r>
            <a:r>
              <a:rPr lang="en-US" baseline="0" dirty="0" err="1" smtClean="0"/>
              <a:t>Unfortunatly</a:t>
            </a:r>
            <a:r>
              <a:rPr lang="en-US" baseline="0" dirty="0" smtClean="0"/>
              <a:t> starting in 2011 we saw an increase in acute hepatitis C cases in the U.S.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329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Minnesota, over the last 15 years</a:t>
            </a:r>
            <a:r>
              <a:rPr lang="en-US" baseline="0" dirty="0" smtClean="0"/>
              <a:t> we see the same trend for </a:t>
            </a:r>
            <a:r>
              <a:rPr lang="en-US" dirty="0" smtClean="0"/>
              <a:t>acute</a:t>
            </a:r>
            <a:r>
              <a:rPr lang="en-US" baseline="0" dirty="0" smtClean="0"/>
              <a:t> hepatitis A and B case. </a:t>
            </a:r>
          </a:p>
          <a:p>
            <a:endParaRPr lang="en-US" baseline="0" dirty="0" smtClean="0"/>
          </a:p>
          <a:p>
            <a:r>
              <a:rPr lang="en-US" baseline="0" dirty="0" smtClean="0"/>
              <a:t>In the past few years we have seen an increase in acute hepatitis C cases as well, with 59 cases reported in 2017. This is the most cases of acute hepatitis C that we have seen in the past 15 years.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01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cases of hepatitis C reported to MDH are chronic infections. For the remaining</a:t>
            </a:r>
            <a:r>
              <a:rPr lang="en-US" baseline="0" dirty="0" smtClean="0"/>
              <a:t> slides, I will share data on these cases. </a:t>
            </a:r>
          </a:p>
          <a:p>
            <a:endParaRPr lang="en-US" baseline="0" dirty="0" smtClean="0"/>
          </a:p>
          <a:p>
            <a:r>
              <a:rPr lang="en-US" baseline="0" dirty="0" smtClean="0"/>
              <a:t>A chronic hepatitis C infection is defined as either p</a:t>
            </a:r>
            <a:r>
              <a:rPr lang="en-US" dirty="0" smtClean="0"/>
              <a:t>robable, a person with only a positive antibody test, or confirmed, HCV RNA positive.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1070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2016 we</a:t>
            </a:r>
            <a:r>
              <a:rPr lang="en-US" baseline="0" dirty="0" smtClean="0"/>
              <a:t> changed the way we counted hepatitis C cases in Minnesota and the United States. </a:t>
            </a:r>
          </a:p>
          <a:p>
            <a:endParaRPr lang="en-US" baseline="0" dirty="0" smtClean="0"/>
          </a:p>
          <a:p>
            <a:r>
              <a:rPr lang="en-US" baseline="0" dirty="0" smtClean="0"/>
              <a:t>Because of these changes, we r</a:t>
            </a:r>
            <a:r>
              <a:rPr lang="en-US" dirty="0" smtClean="0"/>
              <a:t>emoved resolved infections from case counts.</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988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 end of 2017, 34,720 persons are assumed alive and living in MN with HCV. This number decreased from 35,623 2016 as more people</a:t>
            </a:r>
            <a:r>
              <a:rPr lang="en-US" baseline="0" dirty="0" smtClean="0"/>
              <a:t> with hepatitis C were treated and cured than were newly reported to MDH.</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2911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Hepatitis C cases are</a:t>
            </a:r>
            <a:r>
              <a:rPr lang="en-US" baseline="0" dirty="0" smtClean="0"/>
              <a:t> distributed through the state. 43% of cases are in Greater Minnesota, 31% are the seven-county metropolitan area outside of Minneapolis and Saint Paul, 20% in Minneapolis ,and 6% in Saint Paul.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7862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median age of cases is 58 years. The largest</a:t>
            </a:r>
            <a:r>
              <a:rPr lang="en-US" baseline="0" dirty="0" smtClean="0"/>
              <a:t> proportion of cases are in those born between 1945 and 1965 which is consistent with national infection rates in that cohort.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714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number of reports of hepatitis C in persons by</a:t>
            </a:r>
            <a:r>
              <a:rPr lang="en-US" baseline="0" dirty="0" smtClean="0"/>
              <a:t> age at 4 different points in time. As you can see, in 2000 and 2005 there were not many cases in those under 30 years of age. In 2010, there was a slight increase, and in 2015 there was a peak of cases in the 21 to 30 year old age groups. I have added newly reported cases from 2017 in red. This line shows a continued trend with two peaks in the baby boomer cohort and young adults. This is concerning as these are likely recent infections and are occurring in age groups where we have not historically seen much hepatitis C.</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48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l" defTabSz="94795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47950" rtl="0" eaLnBrk="1" fontAlgn="auto" latinLnBrk="0" hangingPunct="1">
              <a:lnSpc>
                <a:spcPct val="100000"/>
              </a:lnSpc>
              <a:spcBef>
                <a:spcPct val="0"/>
              </a:spcBef>
              <a:spcAft>
                <a:spcPts val="0"/>
              </a:spcAft>
              <a:buClrTx/>
              <a:buSzTx/>
              <a:buFontTx/>
              <a:buNone/>
              <a:tabLst/>
              <a:defRPr/>
            </a:pPr>
            <a:fld id="{CB14E50F-00E5-49FF-AAA6-A40BACBCEC12}"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4795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883046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cases are male than female with 63% of all chronic infections in Minnesota</a:t>
            </a:r>
            <a:r>
              <a:rPr lang="en-US" baseline="0" dirty="0" smtClean="0"/>
              <a:t> reported in men.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20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largest</a:t>
            </a:r>
            <a:r>
              <a:rPr lang="en-US" baseline="0" dirty="0" smtClean="0"/>
              <a:t> proportion of HCV cases are white followed by African American or black. 32% of cases do not have a race reported.</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4297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we</a:t>
            </a:r>
            <a:r>
              <a:rPr lang="en-US" baseline="0" dirty="0" smtClean="0"/>
              <a:t> look at race rates per 100,000 population, we can see that hepatitis C disproportionately impacts American Indian and African American or Black Minnesotans.</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2189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rate of HCV</a:t>
            </a:r>
            <a:r>
              <a:rPr lang="en-US" baseline="0" dirty="0" smtClean="0"/>
              <a:t> in those reporting Hispanic or Latino ethnicity 381 per 100,000.</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694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Because of the change</a:t>
            </a:r>
            <a:r>
              <a:rPr lang="en-US" baseline="0" dirty="0" smtClean="0"/>
              <a:t> to the case definition in 2016, resolved HCV infections were removed from the registry. These cases were p</a:t>
            </a:r>
            <a:r>
              <a:rPr lang="en-US" dirty="0" smtClean="0"/>
              <a:t>reviously included in overall HCV case counts. These</a:t>
            </a:r>
            <a:r>
              <a:rPr lang="en-US" baseline="0" dirty="0" smtClean="0"/>
              <a:t> cases are d</a:t>
            </a:r>
            <a:r>
              <a:rPr lang="en-US" dirty="0" smtClean="0"/>
              <a:t>efined as a positive HCV RNA test followed by a negative HCV RNA test and does NOT include</a:t>
            </a:r>
            <a:r>
              <a:rPr lang="en-US" baseline="0" dirty="0" smtClean="0"/>
              <a:t> those with an a</a:t>
            </a:r>
            <a:r>
              <a:rPr lang="en-US" dirty="0" smtClean="0"/>
              <a:t>nti-HCV positive with a negative HCV RNA with NO past positive HCV RNA.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447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2017, 2,892 persons</a:t>
            </a:r>
            <a:r>
              <a:rPr lang="en-US" baseline="0" dirty="0" smtClean="0"/>
              <a:t> with hepatitis C were removed from the registry because their infections resolved. This was over double the number of resolved cases removed in 2016.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0230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Each</a:t>
            </a:r>
            <a:r>
              <a:rPr lang="en-US" baseline="0" dirty="0" smtClean="0"/>
              <a:t> year we match the viral hepatitis registry to our HIV registry. In 2017, 10% of all HIV cases were also infected with hepatitis B or hepatitis C.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2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smtClean="0"/>
              <a:t>The overall syphilis rate is now up to 17.6 per 100,000. Compared to the low of 3.6 back in 2007.</a:t>
            </a:r>
          </a:p>
          <a:p>
            <a:pPr marL="174708" indent="-174708">
              <a:buFont typeface="Arial" panose="020B0604020202020204" pitchFamily="34" charset="0"/>
              <a:buChar char="•"/>
            </a:pPr>
            <a:r>
              <a:rPr lang="en-US" baseline="0" dirty="0" smtClean="0"/>
              <a:t>Of concern is the rate of primary and secondary syphilis which is 5.5 per 100,000.</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649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ltLang="en-US" dirty="0" smtClean="0"/>
              <a:t>The</a:t>
            </a:r>
            <a:r>
              <a:rPr lang="en-US" altLang="en-US" baseline="0" dirty="0" smtClean="0"/>
              <a:t> highest rate of primary and secondary syphilis remains in the City of Minneapolis at 28.8 cases per 100,000 population.</a:t>
            </a:r>
          </a:p>
          <a:p>
            <a:pPr marL="174708" indent="-174708">
              <a:buFont typeface="Arial" panose="020B0604020202020204" pitchFamily="34" charset="0"/>
              <a:buChar char="•"/>
            </a:pPr>
            <a:r>
              <a:rPr lang="en-US" altLang="en-US" baseline="0" dirty="0" smtClean="0"/>
              <a:t>The City of St. Paul has the second rate at 9.1 per 100,000.</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94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4/20/2018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4/20/2018</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timing>
    <p:tnLst>
      <p:par>
        <p:cTn id="1" dur="indefinite" restart="never" nodeType="tmRoot"/>
      </p:par>
    </p:tnLst>
  </p:timing>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593" algn="l"/>
              </a:tabLst>
              <a:defRPr sz="45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8" y="0"/>
            <a:ext cx="3986213" cy="5086350"/>
          </a:xfrm>
        </p:spPr>
        <p:txBody>
          <a:bodyPr>
            <a:noAutofit/>
          </a:bodyPr>
          <a:lstStyle>
            <a:lvl1pPr marL="0" indent="0" algn="ctr">
              <a:spcBef>
                <a:spcPts val="0"/>
              </a:spcBef>
              <a:spcAft>
                <a:spcPts val="0"/>
              </a:spcAft>
              <a:buNone/>
              <a:defRPr sz="29998" i="0">
                <a:solidFill>
                  <a:schemeClr val="bg1"/>
                </a:solidFill>
              </a:defRPr>
            </a:lvl1pPr>
            <a:lvl2pPr marL="342882" indent="0">
              <a:buNone/>
              <a:defRPr/>
            </a:lvl2pPr>
            <a:lvl3pPr marL="685767" indent="0">
              <a:buNone/>
              <a:defRPr/>
            </a:lvl3pPr>
            <a:lvl4pPr marL="1028649" indent="0">
              <a:buNone/>
              <a:defRPr/>
            </a:lvl4pPr>
            <a:lvl5pPr marL="1371531"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C4624487-B9D3-4B93-94F1-3214C9AE9F64}"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90153537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593" algn="l"/>
              </a:tabLst>
              <a:defRPr sz="45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8" y="0"/>
            <a:ext cx="3986213" cy="5086350"/>
          </a:xfrm>
        </p:spPr>
        <p:txBody>
          <a:bodyPr>
            <a:noAutofit/>
          </a:bodyPr>
          <a:lstStyle>
            <a:lvl1pPr marL="0" indent="0" algn="ctr">
              <a:spcBef>
                <a:spcPts val="0"/>
              </a:spcBef>
              <a:spcAft>
                <a:spcPts val="0"/>
              </a:spcAft>
              <a:buNone/>
              <a:defRPr sz="29998" i="0">
                <a:solidFill>
                  <a:schemeClr val="bg1"/>
                </a:solidFill>
              </a:defRPr>
            </a:lvl1pPr>
            <a:lvl2pPr marL="342882" indent="0">
              <a:buNone/>
              <a:defRPr/>
            </a:lvl2pPr>
            <a:lvl3pPr marL="685767" indent="0">
              <a:buNone/>
              <a:defRPr/>
            </a:lvl3pPr>
            <a:lvl4pPr marL="1028649" indent="0">
              <a:buNone/>
              <a:defRPr/>
            </a:lvl4pPr>
            <a:lvl5pPr marL="1371531"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69F88AB-877D-4AED-9F57-91930B56031B}"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06628517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45"/>
            <a:ext cx="10515600" cy="1472163"/>
          </a:xfrm>
        </p:spPr>
        <p:txBody>
          <a:bodyPr>
            <a:noAutofit/>
          </a:bodyPr>
          <a:lstStyle>
            <a:lvl1pPr algn="ctr">
              <a:tabLst>
                <a:tab pos="2827593" algn="l"/>
              </a:tabLst>
              <a:defRPr sz="5252">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61F880B2-7257-4B9D-9067-B9DB9DDFC10F}"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
        <p:nvSpPr>
          <p:cNvPr id="8" name="Rectangle 7"/>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3" y="318913"/>
            <a:ext cx="2968836" cy="424119"/>
          </a:xfrm>
          <a:prstGeom prst="rect">
            <a:avLst/>
          </a:prstGeom>
        </p:spPr>
      </p:pic>
    </p:spTree>
    <p:extLst>
      <p:ext uri="{BB962C8B-B14F-4D97-AF65-F5344CB8AC3E}">
        <p14:creationId xmlns:p14="http://schemas.microsoft.com/office/powerpoint/2010/main" val="394740282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593" algn="l"/>
              </a:tabLst>
              <a:defRPr sz="5252">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8C625286-137C-4B81-B615-7CF706CE36AC}"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50B26D62-EBDC-4CB4-84B4-338D23F7DACE}" type="slidenum">
              <a:rPr lang="en-US" smtClean="0"/>
              <a:t>‹#›</a:t>
            </a:fld>
            <a:endParaRPr lang="en-US" dirty="0"/>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0"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3" y="318913"/>
            <a:ext cx="2968836" cy="424119"/>
          </a:xfrm>
          <a:prstGeom prst="rect">
            <a:avLst/>
          </a:prstGeom>
        </p:spPr>
      </p:pic>
    </p:spTree>
    <p:extLst>
      <p:ext uri="{BB962C8B-B14F-4D97-AF65-F5344CB8AC3E}">
        <p14:creationId xmlns:p14="http://schemas.microsoft.com/office/powerpoint/2010/main" val="123288011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0" y="2942749"/>
            <a:ext cx="10972800" cy="2320627"/>
          </a:xfrm>
          <a:prstGeom prst="rect">
            <a:avLst/>
          </a:prstGeom>
        </p:spPr>
        <p:txBody>
          <a:bodyPr>
            <a:normAutofit/>
          </a:bodyPr>
          <a:lstStyle>
            <a:lvl1pPr marL="0" marR="0" indent="0" algn="ctr" defTabSz="514324" rtl="0" eaLnBrk="1" fontAlgn="auto" latinLnBrk="0" hangingPunct="1">
              <a:lnSpc>
                <a:spcPct val="90000"/>
              </a:lnSpc>
              <a:spcBef>
                <a:spcPts val="561"/>
              </a:spcBef>
              <a:spcAft>
                <a:spcPts val="0"/>
              </a:spcAft>
              <a:buClrTx/>
              <a:buSzTx/>
              <a:buFont typeface="Arial" panose="020B0604020202020204" pitchFamily="34" charset="0"/>
              <a:buNone/>
              <a:tabLst/>
              <a:defRPr sz="2400" b="1" spc="57" baseline="0">
                <a:solidFill>
                  <a:schemeClr val="tx1"/>
                </a:solidFill>
              </a:defRPr>
            </a:lvl1pPr>
            <a:lvl2pPr marL="257163" indent="0" algn="ctr">
              <a:buNone/>
              <a:defRPr sz="1125"/>
            </a:lvl2pPr>
            <a:lvl3pPr marL="514324" indent="0" algn="ctr">
              <a:buNone/>
              <a:defRPr sz="1013"/>
            </a:lvl3pPr>
            <a:lvl4pPr marL="771487" indent="0" algn="ctr">
              <a:buNone/>
              <a:defRPr sz="900"/>
            </a:lvl4pPr>
            <a:lvl5pPr marL="1028649" indent="0" algn="ctr">
              <a:buNone/>
              <a:defRPr sz="900"/>
            </a:lvl5pPr>
            <a:lvl6pPr marL="1285812" indent="0" algn="ctr">
              <a:buNone/>
              <a:defRPr sz="900"/>
            </a:lvl6pPr>
            <a:lvl7pPr marL="1542973" indent="0" algn="ctr">
              <a:buNone/>
              <a:defRPr sz="900"/>
            </a:lvl7pPr>
            <a:lvl8pPr marL="1800136" indent="0" algn="ctr">
              <a:buNone/>
              <a:defRPr sz="900"/>
            </a:lvl8pPr>
            <a:lvl9pPr marL="2057298" indent="0" algn="ctr">
              <a:buNone/>
              <a:defRPr sz="900"/>
            </a:lvl9pPr>
          </a:lstStyle>
          <a:p>
            <a:r>
              <a:rPr lang="en-US" dirty="0" smtClean="0"/>
              <a:t>Subtitle…</a:t>
            </a:r>
            <a:endParaRPr lang="en-US" dirty="0"/>
          </a:p>
        </p:txBody>
      </p:sp>
      <p:sp>
        <p:nvSpPr>
          <p:cNvPr id="5" name="Title Placeholder 1"/>
          <p:cNvSpPr>
            <a:spLocks noGrp="1"/>
          </p:cNvSpPr>
          <p:nvPr>
            <p:ph type="title" hasCustomPrompt="1"/>
          </p:nvPr>
        </p:nvSpPr>
        <p:spPr>
          <a:xfrm>
            <a:off x="609600" y="457213"/>
            <a:ext cx="109728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dirty="0" smtClean="0"/>
              <a:t>Title…</a:t>
            </a:r>
            <a:endParaRPr lang="en-US" dirty="0"/>
          </a:p>
        </p:txBody>
      </p:sp>
      <p:sp>
        <p:nvSpPr>
          <p:cNvPr id="2" name="Date Placeholder 1"/>
          <p:cNvSpPr>
            <a:spLocks noGrp="1"/>
          </p:cNvSpPr>
          <p:nvPr>
            <p:ph type="dt" sz="half" idx="10"/>
          </p:nvPr>
        </p:nvSpPr>
        <p:spPr/>
        <p:txBody>
          <a:bodyPr/>
          <a:lstStyle/>
          <a:p>
            <a:fld id="{2FAA4A25-AA26-45B8-9AD9-1B3C25DC55C0}" type="datetime1">
              <a:rPr lang="en-US" smtClean="0"/>
              <a:t>4/20/2018</a:t>
            </a:fld>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54957" y="5943600"/>
            <a:ext cx="4114808" cy="457200"/>
          </a:xfrm>
          <a:prstGeom prst="rect">
            <a:avLst/>
          </a:prstGeom>
        </p:spPr>
      </p:pic>
      <p:sp>
        <p:nvSpPr>
          <p:cNvPr id="9" name="Text Placeholder 9"/>
          <p:cNvSpPr>
            <a:spLocks noGrp="1"/>
          </p:cNvSpPr>
          <p:nvPr>
            <p:ph type="body" sz="quarter" idx="12" hasCustomPrompt="1"/>
          </p:nvPr>
        </p:nvSpPr>
        <p:spPr>
          <a:xfrm>
            <a:off x="519300" y="6400813"/>
            <a:ext cx="11085885" cy="254977"/>
          </a:xfrm>
          <a:prstGeom prst="rect">
            <a:avLst/>
          </a:prstGeom>
        </p:spPr>
        <p:txBody>
          <a:bodyPr>
            <a:noAutofit/>
          </a:bodyPr>
          <a:lstStyle>
            <a:lvl1pPr marL="0" indent="0">
              <a:lnSpc>
                <a:spcPts val="1051"/>
              </a:lnSpc>
              <a:spcBef>
                <a:spcPts val="0"/>
              </a:spcBef>
              <a:buFontTx/>
              <a:buNone/>
              <a:defRPr sz="1051" b="1" baseline="0">
                <a:solidFill>
                  <a:srgbClr val="000000"/>
                </a:solidFill>
                <a:latin typeface="+mn-lt"/>
              </a:defRPr>
            </a:lvl1pPr>
          </a:lstStyle>
          <a:p>
            <a:pPr lvl="0"/>
            <a:r>
              <a:rPr lang="en-US" dirty="0" smtClean="0"/>
              <a:t>CLICK TO EDIT PROGRAM NAME</a:t>
            </a:r>
            <a:endParaRPr lang="en-US" dirty="0"/>
          </a:p>
        </p:txBody>
      </p:sp>
    </p:spTree>
    <p:extLst>
      <p:ext uri="{BB962C8B-B14F-4D97-AF65-F5344CB8AC3E}">
        <p14:creationId xmlns:p14="http://schemas.microsoft.com/office/powerpoint/2010/main" val="284734323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AB37A8F6-5720-4551-92C2-A0697EE755C0}" type="datetime1">
              <a:rPr lang="en-US" smtClean="0"/>
              <a:t>4/20/2018</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828800" y="2057400"/>
            <a:ext cx="85344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spTree>
    <p:extLst>
      <p:ext uri="{BB962C8B-B14F-4D97-AF65-F5344CB8AC3E}">
        <p14:creationId xmlns:p14="http://schemas.microsoft.com/office/powerpoint/2010/main" val="218917856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152">
          <p15:clr>
            <a:srgbClr val="FBAE40"/>
          </p15:clr>
        </p15:guide>
        <p15:guide id="2" pos="6528">
          <p15:clr>
            <a:srgbClr val="FBAE40"/>
          </p15:clr>
        </p15:guide>
        <p15:guide id="3" orient="horz" pos="129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9345" y="2079708"/>
            <a:ext cx="535823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2" name="Date Placeholder 1"/>
          <p:cNvSpPr>
            <a:spLocks noGrp="1"/>
          </p:cNvSpPr>
          <p:nvPr>
            <p:ph type="dt" sz="half" idx="10"/>
          </p:nvPr>
        </p:nvSpPr>
        <p:spPr/>
        <p:txBody>
          <a:bodyPr/>
          <a:lstStyle/>
          <a:p>
            <a:fld id="{658A3FED-781C-41AA-BAAA-F9E16556E7AF}" type="datetime1">
              <a:rPr lang="en-US" smtClean="0"/>
              <a:t>4/20/2018</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12" hasCustomPrompt="1"/>
          </p:nvPr>
        </p:nvSpPr>
        <p:spPr>
          <a:xfrm>
            <a:off x="6224170" y="2079708"/>
            <a:ext cx="535823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9"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Tree>
    <p:extLst>
      <p:ext uri="{BB962C8B-B14F-4D97-AF65-F5344CB8AC3E}">
        <p14:creationId xmlns:p14="http://schemas.microsoft.com/office/powerpoint/2010/main" val="2639612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E36B9BAD-1989-4C3A-A057-C932B94C1580}" type="datetime1">
              <a:rPr lang="en-US" smtClean="0"/>
              <a:t>4/20/2018</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Picture Placeholder 8"/>
          <p:cNvSpPr>
            <a:spLocks noGrp="1"/>
          </p:cNvSpPr>
          <p:nvPr>
            <p:ph type="pic" sz="quarter" idx="13" hasCustomPrompt="1"/>
          </p:nvPr>
        </p:nvSpPr>
        <p:spPr>
          <a:xfrm>
            <a:off x="0" y="0"/>
            <a:ext cx="12192000" cy="4800600"/>
          </a:xfrm>
        </p:spPr>
        <p:txBody>
          <a:bodyPr anchor="ctr"/>
          <a:lstStyle>
            <a:lvl1pPr marL="0" indent="0" algn="ctr">
              <a:buNone/>
              <a:defRPr/>
            </a:lvl1pPr>
          </a:lstStyle>
          <a:p>
            <a:r>
              <a:rPr lang="en-US" dirty="0" smtClean="0"/>
              <a:t>Image</a:t>
            </a:r>
            <a:endParaRPr lang="en-US" dirty="0"/>
          </a:p>
        </p:txBody>
      </p:sp>
      <p:sp>
        <p:nvSpPr>
          <p:cNvPr id="8" name="Title 1"/>
          <p:cNvSpPr>
            <a:spLocks noGrp="1"/>
          </p:cNvSpPr>
          <p:nvPr>
            <p:ph type="title" hasCustomPrompt="1"/>
          </p:nvPr>
        </p:nvSpPr>
        <p:spPr>
          <a:xfrm>
            <a:off x="609600" y="4800600"/>
            <a:ext cx="10972800" cy="1143000"/>
          </a:xfrm>
        </p:spPr>
        <p:txBody>
          <a:bodyPr anchor="t"/>
          <a:lstStyle>
            <a:lvl1pPr>
              <a:defRPr sz="3001"/>
            </a:lvl1pPr>
          </a:lstStyle>
          <a:p>
            <a:r>
              <a:rPr lang="en-US" dirty="0" smtClean="0"/>
              <a:t>Caption</a:t>
            </a:r>
            <a:endParaRPr lang="en-US" dirty="0"/>
          </a:p>
        </p:txBody>
      </p:sp>
    </p:spTree>
    <p:extLst>
      <p:ext uri="{BB962C8B-B14F-4D97-AF65-F5344CB8AC3E}">
        <p14:creationId xmlns:p14="http://schemas.microsoft.com/office/powerpoint/2010/main" val="37100890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2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sp>
        <p:nvSpPr>
          <p:cNvPr id="2" name="Date Placeholder 1"/>
          <p:cNvSpPr>
            <a:spLocks noGrp="1"/>
          </p:cNvSpPr>
          <p:nvPr>
            <p:ph type="dt" sz="half" idx="10"/>
          </p:nvPr>
        </p:nvSpPr>
        <p:spPr/>
        <p:txBody>
          <a:bodyPr/>
          <a:lstStyle/>
          <a:p>
            <a:fld id="{3EDF0972-DFDF-415B-87F2-B32F82B8F520}" type="datetime1">
              <a:rPr lang="en-US" smtClean="0"/>
              <a:t>4/20/2018</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6" name="Content Placeholder 3"/>
          <p:cNvSpPr>
            <a:spLocks noGrp="1"/>
          </p:cNvSpPr>
          <p:nvPr>
            <p:ph sz="half" idx="2" hasCustomPrompt="1"/>
          </p:nvPr>
        </p:nvSpPr>
        <p:spPr>
          <a:xfrm>
            <a:off x="1828800" y="2057400"/>
            <a:ext cx="8534400" cy="3710262"/>
          </a:xfrm>
          <a:prstGeom prst="rect">
            <a:avLst/>
          </a:prstGeom>
        </p:spPr>
        <p:txBody>
          <a:bodyPr/>
          <a:lstStyle>
            <a:lvl1pPr>
              <a:defRPr/>
            </a:lvl1pPr>
            <a:lvl2pPr>
              <a:defRPr/>
            </a:lvl2pPr>
            <a:lvl3pPr>
              <a:defRPr/>
            </a:lvl3pPr>
            <a:lvl4pPr>
              <a:defRPr/>
            </a:lvl4pPr>
            <a:lvl5pPr>
              <a:defRPr baseline="0"/>
            </a:lvl5pPr>
          </a:lstStyle>
          <a:p>
            <a:pPr lvl="0"/>
            <a:r>
              <a:rPr lang="en-US" dirty="0" smtClean="0"/>
              <a:t>First level list</a:t>
            </a:r>
          </a:p>
          <a:p>
            <a:pPr lvl="1"/>
            <a:r>
              <a:rPr lang="en-US" dirty="0" smtClean="0"/>
              <a:t>Second level list</a:t>
            </a:r>
          </a:p>
          <a:p>
            <a:pPr lvl="2"/>
            <a:r>
              <a:rPr lang="en-US" dirty="0" smtClean="0"/>
              <a:t>Third level list</a:t>
            </a:r>
          </a:p>
          <a:p>
            <a:pPr lvl="3"/>
            <a:r>
              <a:rPr lang="en-US" dirty="0" smtClean="0"/>
              <a:t>Fourth Level list</a:t>
            </a:r>
          </a:p>
          <a:p>
            <a:pPr lvl="4"/>
            <a:r>
              <a:rPr lang="en-US" dirty="0" smtClean="0"/>
              <a:t>Fifth level list</a:t>
            </a:r>
          </a:p>
        </p:txBody>
      </p:sp>
      <p:pic>
        <p:nvPicPr>
          <p:cNvPr id="8" name="Picture 7"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49930"/>
            <a:ext cx="1021976" cy="450872"/>
          </a:xfrm>
          <a:prstGeom prst="rect">
            <a:avLst/>
          </a:prstGeom>
        </p:spPr>
      </p:pic>
    </p:spTree>
    <p:extLst>
      <p:ext uri="{BB962C8B-B14F-4D97-AF65-F5344CB8AC3E}">
        <p14:creationId xmlns:p14="http://schemas.microsoft.com/office/powerpoint/2010/main" val="9409859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152">
          <p15:clr>
            <a:srgbClr val="FBAE40"/>
          </p15:clr>
        </p15:guide>
        <p15:guide id="2" pos="6528">
          <p15:clr>
            <a:srgbClr val="FBAE40"/>
          </p15:clr>
        </p15:guide>
        <p15:guide id="3" orient="horz" pos="129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9345" y="2079708"/>
            <a:ext cx="535823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2" name="Date Placeholder 1"/>
          <p:cNvSpPr>
            <a:spLocks noGrp="1"/>
          </p:cNvSpPr>
          <p:nvPr>
            <p:ph type="dt" sz="half" idx="10"/>
          </p:nvPr>
        </p:nvSpPr>
        <p:spPr/>
        <p:txBody>
          <a:bodyPr/>
          <a:lstStyle/>
          <a:p>
            <a:fld id="{E3FCF34A-412A-496C-854C-FCC166D68113}" type="datetime1">
              <a:rPr lang="en-US" smtClean="0"/>
              <a:t>4/20/2018</a:t>
            </a:fld>
            <a:endParaRPr lang="en-US" dirty="0"/>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dirty="0"/>
          </a:p>
        </p:txBody>
      </p:sp>
      <p:sp>
        <p:nvSpPr>
          <p:cNvPr id="8" name="Content Placeholder 3"/>
          <p:cNvSpPr>
            <a:spLocks noGrp="1"/>
          </p:cNvSpPr>
          <p:nvPr>
            <p:ph sz="half" idx="12" hasCustomPrompt="1"/>
          </p:nvPr>
        </p:nvSpPr>
        <p:spPr>
          <a:xfrm>
            <a:off x="6224170" y="2079708"/>
            <a:ext cx="5358239" cy="3667065"/>
          </a:xfrm>
          <a:prstGeom prst="rect">
            <a:avLst/>
          </a:prstGeom>
        </p:spPr>
        <p:txBody>
          <a:bodyPr/>
          <a:lstStyle>
            <a:lvl1pPr>
              <a:defRPr/>
            </a:lvl1pPr>
            <a:lvl2pPr>
              <a:defRPr/>
            </a:lvl2pPr>
            <a:lvl3pPr>
              <a:defRPr/>
            </a:lvl3pPr>
          </a:lstStyle>
          <a:p>
            <a:pPr lvl="0"/>
            <a:r>
              <a:rPr lang="en-US" dirty="0" smtClean="0"/>
              <a:t>First level list</a:t>
            </a:r>
          </a:p>
          <a:p>
            <a:pPr lvl="1"/>
            <a:r>
              <a:rPr lang="en-US" dirty="0" smtClean="0"/>
              <a:t>Second level list</a:t>
            </a:r>
          </a:p>
          <a:p>
            <a:pPr lvl="2"/>
            <a:r>
              <a:rPr lang="en-US" dirty="0" smtClean="0"/>
              <a:t>Third </a:t>
            </a:r>
            <a:r>
              <a:rPr lang="en-US" dirty="0" err="1" smtClean="0"/>
              <a:t>levellist</a:t>
            </a:r>
            <a:endParaRPr lang="en-US" dirty="0" smtClean="0"/>
          </a:p>
        </p:txBody>
      </p:sp>
      <p:sp>
        <p:nvSpPr>
          <p:cNvPr id="9"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dirty="0" smtClean="0"/>
              <a:t>Slide headline</a:t>
            </a:r>
            <a:endParaRPr lang="en-US" dirty="0"/>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49930"/>
            <a:ext cx="1021976" cy="450872"/>
          </a:xfrm>
          <a:prstGeom prst="rect">
            <a:avLst/>
          </a:prstGeom>
        </p:spPr>
      </p:pic>
    </p:spTree>
    <p:extLst>
      <p:ext uri="{BB962C8B-B14F-4D97-AF65-F5344CB8AC3E}">
        <p14:creationId xmlns:p14="http://schemas.microsoft.com/office/powerpoint/2010/main" val="43117290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4/20/2018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timing>
    <p:tnLst>
      <p:par>
        <p:cTn id="1" dur="indefinite" restart="never" nodeType="tmRoot"/>
      </p:par>
    </p:tnLst>
  </p:timing>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p:txBody>
          <a:bodyPr/>
          <a:lstStyle/>
          <a:p>
            <a:fld id="{AE90FDB3-2F61-4EAA-9EB3-C283084A0CDD}" type="datetime1">
              <a:rPr lang="en-US" smtClean="0"/>
              <a:t>4/20/2018</a:t>
            </a:fld>
            <a:endParaRPr lang="en-US" dirty="0"/>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dirty="0"/>
          </a:p>
        </p:txBody>
      </p:sp>
      <p:sp>
        <p:nvSpPr>
          <p:cNvPr id="7" name="Picture Placeholder 8"/>
          <p:cNvSpPr>
            <a:spLocks noGrp="1"/>
          </p:cNvSpPr>
          <p:nvPr>
            <p:ph type="pic" sz="quarter" idx="13" hasCustomPrompt="1"/>
          </p:nvPr>
        </p:nvSpPr>
        <p:spPr>
          <a:xfrm>
            <a:off x="0" y="0"/>
            <a:ext cx="12192000" cy="4800600"/>
          </a:xfrm>
        </p:spPr>
        <p:txBody>
          <a:bodyPr anchor="ctr"/>
          <a:lstStyle>
            <a:lvl1pPr marL="0" indent="0" algn="ctr">
              <a:buNone/>
              <a:defRPr/>
            </a:lvl1pPr>
          </a:lstStyle>
          <a:p>
            <a:r>
              <a:rPr lang="en-US" dirty="0" smtClean="0"/>
              <a:t>Image</a:t>
            </a:r>
            <a:endParaRPr lang="en-US" dirty="0"/>
          </a:p>
        </p:txBody>
      </p:sp>
      <p:sp>
        <p:nvSpPr>
          <p:cNvPr id="8" name="Title 1"/>
          <p:cNvSpPr>
            <a:spLocks noGrp="1"/>
          </p:cNvSpPr>
          <p:nvPr>
            <p:ph type="title" hasCustomPrompt="1"/>
          </p:nvPr>
        </p:nvSpPr>
        <p:spPr>
          <a:xfrm>
            <a:off x="609600" y="4800600"/>
            <a:ext cx="10972800" cy="1143000"/>
          </a:xfrm>
        </p:spPr>
        <p:txBody>
          <a:bodyPr anchor="t"/>
          <a:lstStyle>
            <a:lvl1pPr>
              <a:defRPr sz="3001"/>
            </a:lvl1pPr>
          </a:lstStyle>
          <a:p>
            <a:r>
              <a:rPr lang="en-US" dirty="0" smtClean="0"/>
              <a:t>Caption</a:t>
            </a:r>
            <a:endParaRPr lang="en-US" dirty="0"/>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49930"/>
            <a:ext cx="1021976" cy="450872"/>
          </a:xfrm>
          <a:prstGeom prst="rect">
            <a:avLst/>
          </a:prstGeom>
        </p:spPr>
      </p:pic>
    </p:spTree>
    <p:extLst>
      <p:ext uri="{BB962C8B-B14F-4D97-AF65-F5344CB8AC3E}">
        <p14:creationId xmlns:p14="http://schemas.microsoft.com/office/powerpoint/2010/main" val="2062668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4/20/2018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4/20/2018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4/20/2018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4/20/2018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36DB2D6-5DF4-4264-A4A1-7D3EAF38D255}" type="datetime1">
              <a:rPr lang="en-US" smtClean="0"/>
              <a:t>4/20/2018</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4B4EEDC6-36CA-4209-B482-2ED76AA0BF08}" type="datetime1">
              <a:rPr lang="en-US" smtClean="0"/>
              <a:t>4/20/2018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4/20/2018</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4/20/2018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4/20/2018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smtClean="0"/>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4/20/2018</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4/20/2018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4/20/2018</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7888243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timing>
    <p:tnLst>
      <p:par>
        <p:cTn id="1" dur="indefinite" restart="never" nodeType="tmRoot"/>
      </p:par>
    </p:tnLst>
  </p:timing>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4/20/2018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4/20/2018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4/20/2018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969326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4/20/2018</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4/20/2018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4/20/2018</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8"/>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9A198C9B-0587-4A1E-9E03-E4C9FE222F08}" type="datetime1">
              <a:rPr lang="en-US" smtClean="0"/>
              <a:t>4/20/2018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466A75E6-E45B-4C5D-981E-7C8ED0C72F5D}"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4/20/2018</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A8CA1A9B-139F-4606-AD0A-F3253110DAE5}" type="datetime1">
              <a:rPr lang="en-US" smtClean="0"/>
              <a:t>4/20/2018</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timing>
    <p:tnLst>
      <p:par>
        <p:cTn id="1" dur="indefinite" restart="never" nodeType="tmRoot"/>
      </p:par>
    </p:tnLst>
  </p:timing>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smtClean="0"/>
              <a:t>Click to enter the slideshow title</a:t>
            </a:r>
            <a:endParaRPr lang="en-US" dirty="0"/>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smtClean="0"/>
              <a:t>Firstname</a:t>
            </a:r>
            <a:r>
              <a:rPr lang="en-US" sz="1350" dirty="0" smtClean="0"/>
              <a:t> </a:t>
            </a:r>
            <a:r>
              <a:rPr lang="en-US" sz="1350" dirty="0" err="1" smtClean="0"/>
              <a:t>Lastname</a:t>
            </a:r>
            <a:r>
              <a:rPr lang="en-US" sz="1350" dirty="0" smtClean="0"/>
              <a:t> | Job Title</a:t>
            </a:r>
          </a:p>
          <a:p>
            <a:r>
              <a:rPr lang="en-US" sz="1350" dirty="0" smtClean="0"/>
              <a:t>Date</a:t>
            </a:r>
            <a:endParaRPr lang="en-US" dirty="0"/>
          </a:p>
        </p:txBody>
      </p:sp>
      <p:sp>
        <p:nvSpPr>
          <p:cNvPr id="18" name="Date Placeholder 17"/>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      </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smtClean="0">
                <a:ln>
                  <a:noFill/>
                </a:ln>
                <a:solidFill>
                  <a:srgbClr val="003865"/>
                </a:solidFill>
                <a:effectLst/>
                <a:uLnTx/>
                <a:uFillTx/>
                <a:latin typeface="Calibri"/>
                <a:ea typeface="+mn-ea"/>
                <a:cs typeface="+mn-cs"/>
              </a:rPr>
              <a:t>|</a:t>
            </a:r>
            <a:r>
              <a:rPr kumimoji="0" lang="en-US" sz="900" b="0" i="0" u="none" strike="noStrike" kern="1200" cap="none" spc="0" normalizeH="0" baseline="0" noProof="0" smtClean="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Slide Number Placeholder 18"/>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MN.IT Services Logo" descr="Mi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78" y="1776213"/>
            <a:ext cx="5447247" cy="778956"/>
          </a:xfrm>
          <a:prstGeom prst="rect">
            <a:avLst/>
          </a:prstGeom>
        </p:spPr>
      </p:pic>
    </p:spTree>
    <p:extLst>
      <p:ext uri="{BB962C8B-B14F-4D97-AF65-F5344CB8AC3E}">
        <p14:creationId xmlns:p14="http://schemas.microsoft.com/office/powerpoint/2010/main" val="360422335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hasCustomPrompt="1"/>
          </p:nvPr>
        </p:nvSpPr>
        <p:spPr>
          <a:xfrm>
            <a:off x="838200" y="152400"/>
            <a:ext cx="10515600" cy="914400"/>
          </a:xfrm>
        </p:spPr>
        <p:txBody>
          <a:bodyPr>
            <a:normAutofit/>
          </a:bodyPr>
          <a:lstStyle>
            <a:lvl1pPr algn="ctr">
              <a:defRPr sz="33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827965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      </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smtClean="0">
                <a:ln>
                  <a:noFill/>
                </a:ln>
                <a:solidFill>
                  <a:srgbClr val="003865"/>
                </a:solidFill>
                <a:effectLst/>
                <a:uLnTx/>
                <a:uFillTx/>
                <a:latin typeface="Calibri"/>
                <a:ea typeface="+mn-ea"/>
                <a:cs typeface="+mn-cs"/>
              </a:rPr>
              <a:t>|</a:t>
            </a:r>
            <a:r>
              <a:rPr kumimoji="0" lang="en-US" sz="900" b="0" i="0" u="none" strike="noStrike" kern="1200" cap="none" spc="0" normalizeH="0" baseline="0" noProof="0" smtClean="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78BE21"/>
              </a:solidFill>
              <a:effectLst/>
              <a:uLnTx/>
              <a:uFillTx/>
              <a:latin typeface="Calibri"/>
              <a:ea typeface="+mn-ea"/>
              <a:cs typeface="+mn-cs"/>
            </a:endParaRPr>
          </a:p>
        </p:txBody>
      </p:sp>
    </p:spTree>
    <p:extLst>
      <p:ext uri="{BB962C8B-B14F-4D97-AF65-F5344CB8AC3E}">
        <p14:creationId xmlns:p14="http://schemas.microsoft.com/office/powerpoint/2010/main" val="119299878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dirty="0" smtClean="0"/>
              <a:t>Click to edit section title</a:t>
            </a:r>
            <a:endParaRPr lang="en-US" dirty="0"/>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350" baseline="0"/>
            </a:lvl1pPr>
          </a:lstStyle>
          <a:p>
            <a:r>
              <a:rPr lang="en-US" sz="1350" dirty="0" err="1" smtClean="0"/>
              <a:t>Firstname</a:t>
            </a:r>
            <a:r>
              <a:rPr lang="en-US" sz="1350" dirty="0" smtClean="0"/>
              <a:t> </a:t>
            </a:r>
            <a:r>
              <a:rPr lang="en-US" sz="1350" dirty="0" err="1" smtClean="0"/>
              <a:t>Lastname</a:t>
            </a:r>
            <a:r>
              <a:rPr lang="en-US" sz="1350"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      </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srgbClr val="000000"/>
                </a:solidFill>
                <a:effectLst/>
                <a:uLnTx/>
                <a:uFillTx/>
                <a:latin typeface="Calibri"/>
                <a:ea typeface="+mn-ea"/>
                <a:cs typeface="+mn-cs"/>
              </a:rPr>
              <a:t>Optional Tagline Goes Here </a:t>
            </a:r>
            <a:r>
              <a:rPr kumimoji="0" lang="en-US" sz="900" b="0" i="0" u="none" strike="noStrike" kern="1200" cap="none" spc="0" normalizeH="0" baseline="0" noProof="0" smtClean="0">
                <a:ln>
                  <a:noFill/>
                </a:ln>
                <a:solidFill>
                  <a:srgbClr val="003865"/>
                </a:solidFill>
                <a:effectLst/>
                <a:uLnTx/>
                <a:uFillTx/>
                <a:latin typeface="Calibri"/>
                <a:ea typeface="+mn-ea"/>
                <a:cs typeface="+mn-cs"/>
              </a:rPr>
              <a:t>|</a:t>
            </a:r>
            <a:r>
              <a:rPr kumimoji="0" lang="en-US" sz="900" b="0" i="0" u="none" strike="noStrike" kern="1200" cap="none" spc="0" normalizeH="0" baseline="0" noProof="0" smtClean="0">
                <a:ln>
                  <a:noFill/>
                </a:ln>
                <a:solidFill>
                  <a:srgbClr val="000000"/>
                </a:solidFill>
                <a:effectLst/>
                <a:uLnTx/>
                <a:uFillTx/>
                <a:latin typeface="Calibri"/>
                <a:ea typeface="+mn-ea"/>
                <a:cs typeface="+mn-cs"/>
              </a:rPr>
              <a:t> mn.gov/websiteurl</a:t>
            </a:r>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9" name="Slide Number Placeholder 18"/>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2" y="318903"/>
            <a:ext cx="2968836" cy="424119"/>
          </a:xfrm>
          <a:prstGeom prst="rect">
            <a:avLst/>
          </a:prstGeom>
        </p:spPr>
      </p:pic>
    </p:spTree>
    <p:extLst>
      <p:ext uri="{BB962C8B-B14F-4D97-AF65-F5344CB8AC3E}">
        <p14:creationId xmlns:p14="http://schemas.microsoft.com/office/powerpoint/2010/main" val="418536501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r>
              <a:rPr lang="en-US" smtClean="0"/>
              <a:t>      </a:t>
            </a:r>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smtClean="0">
                <a:solidFill>
                  <a:schemeClr val="tx2"/>
                </a:solidFill>
              </a:rPr>
              <a:t>Optional Tagline Goes Here</a:t>
            </a:r>
            <a:r>
              <a:rPr lang="en-US" smtClean="0"/>
              <a:t> </a:t>
            </a:r>
            <a:r>
              <a:rPr lang="en-US" smtClean="0">
                <a:solidFill>
                  <a:schemeClr val="accent1"/>
                </a:solidFill>
              </a:rPr>
              <a:t>|</a:t>
            </a:r>
            <a:r>
              <a:rPr lang="en-US" smtClean="0"/>
              <a:t> </a:t>
            </a:r>
            <a:r>
              <a:rPr lang="en-US" smtClean="0">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108251416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76"/>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smtClean="0"/>
              <a:t>Click to enter the slideshow title</a:t>
            </a:r>
            <a:endParaRPr lang="en-US" dirty="0"/>
          </a:p>
        </p:txBody>
      </p:sp>
      <p:sp>
        <p:nvSpPr>
          <p:cNvPr id="3" name="Rectangle 2"/>
          <p:cNvSpPr/>
          <p:nvPr/>
        </p:nvSpPr>
        <p:spPr>
          <a:xfrm>
            <a:off x="0" y="538779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751"/>
              </a:spcAft>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a:p>
            <a:r>
              <a:rPr lang="en-US" sz="1351" dirty="0" smtClean="0"/>
              <a:t>Date</a:t>
            </a:r>
            <a:endParaRPr lang="en-US" dirty="0"/>
          </a:p>
        </p:txBody>
      </p:sp>
      <p:sp>
        <p:nvSpPr>
          <p:cNvPr id="18" name="Date Placeholder 17"/>
          <p:cNvSpPr>
            <a:spLocks noGrp="1"/>
          </p:cNvSpPr>
          <p:nvPr>
            <p:ph type="dt" sz="half" idx="15"/>
          </p:nvPr>
        </p:nvSpPr>
        <p:spPr/>
        <p:txBody>
          <a:bodyPr/>
          <a:lstStyle/>
          <a:p>
            <a:fld id="{B119A7E3-1827-432A-92E5-AFD8482B6C11}" type="datetime1">
              <a:rPr lang="en-US" smtClean="0"/>
              <a:t>4/20/2018</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87413902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7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smtClean="0"/>
              <a:t>Click to enter the slideshow title</a:t>
            </a:r>
            <a:endParaRPr lang="en-US" dirty="0"/>
          </a:p>
        </p:txBody>
      </p:sp>
      <p:sp>
        <p:nvSpPr>
          <p:cNvPr id="3" name="Rectangle 2"/>
          <p:cNvSpPr/>
          <p:nvPr/>
        </p:nvSpPr>
        <p:spPr>
          <a:xfrm>
            <a:off x="0" y="538779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644884"/>
            <a:ext cx="6587067" cy="903062"/>
          </a:xfrm>
        </p:spPr>
        <p:txBody>
          <a:bodyPr>
            <a:normAutofit/>
          </a:bodyPr>
          <a:lstStyle>
            <a:lvl1pPr marL="0" indent="0" algn="ctr">
              <a:spcBef>
                <a:spcPts val="0"/>
              </a:spcBef>
              <a:spcAft>
                <a:spcPts val="751"/>
              </a:spcAft>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a:p>
            <a:r>
              <a:rPr lang="en-US" sz="1351" dirty="0" smtClean="0"/>
              <a:t>Date</a:t>
            </a:r>
            <a:endParaRPr lang="en-US" dirty="0"/>
          </a:p>
        </p:txBody>
      </p:sp>
      <p:sp>
        <p:nvSpPr>
          <p:cNvPr id="18" name="Date Placeholder 17"/>
          <p:cNvSpPr>
            <a:spLocks noGrp="1"/>
          </p:cNvSpPr>
          <p:nvPr>
            <p:ph type="dt" sz="half" idx="15"/>
          </p:nvPr>
        </p:nvSpPr>
        <p:spPr/>
        <p:txBody>
          <a:bodyPr/>
          <a:lstStyle/>
          <a:p>
            <a:fld id="{D7C6F739-A90D-4533-B1FD-E0937950D9C1}" type="datetime1">
              <a:rPr lang="en-US" smtClean="0"/>
              <a:t>4/20/2018</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50B26D62-EBDC-4CB4-84B4-338D23F7DACE}" type="slidenum">
              <a:rPr lang="en-US" smtClean="0"/>
              <a:t>‹#›</a:t>
            </a:fld>
            <a:endParaRPr lang="en-US" dirty="0"/>
          </a:p>
        </p:txBody>
      </p:sp>
      <p:pic>
        <p:nvPicPr>
          <p:cNvPr id="4" name="MN.IT Services Logo" descr="Mi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84" y="1776213"/>
            <a:ext cx="5447247" cy="778956"/>
          </a:xfrm>
          <a:prstGeom prst="rect">
            <a:avLst/>
          </a:prstGeom>
        </p:spPr>
      </p:pic>
    </p:spTree>
    <p:extLst>
      <p:ext uri="{BB962C8B-B14F-4D97-AF65-F5344CB8AC3E}">
        <p14:creationId xmlns:p14="http://schemas.microsoft.com/office/powerpoint/2010/main" val="414159325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smtClean="0"/>
              <a:t>Click to enter the slideshow title</a:t>
            </a:r>
            <a:endParaRPr lang="en-US" dirty="0"/>
          </a:p>
        </p:txBody>
      </p:sp>
      <p:sp>
        <p:nvSpPr>
          <p:cNvPr id="3" name="Rectangle 2"/>
          <p:cNvSpPr/>
          <p:nvPr/>
        </p:nvSpPr>
        <p:spPr>
          <a:xfrm>
            <a:off x="0" y="477303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041204"/>
            <a:ext cx="6587067" cy="1097128"/>
          </a:xfrm>
        </p:spPr>
        <p:txBody>
          <a:bodyPr>
            <a:normAutofit/>
          </a:bodyPr>
          <a:lstStyle>
            <a:lvl1pPr marL="0" indent="0" algn="ctr">
              <a:spcBef>
                <a:spcPts val="0"/>
              </a:spcBef>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a:p>
            <a:r>
              <a:rPr lang="en-US" sz="1351" dirty="0" smtClean="0"/>
              <a:t>Date</a:t>
            </a:r>
            <a:endParaRPr lang="en-US" dirty="0"/>
          </a:p>
        </p:txBody>
      </p:sp>
      <p:pic>
        <p:nvPicPr>
          <p:cNvPr id="4"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55" y="5964420"/>
            <a:ext cx="2968836" cy="424119"/>
          </a:xfrm>
          <a:prstGeom prst="rect">
            <a:avLst/>
          </a:prstGeom>
        </p:spPr>
      </p:pic>
      <p:sp>
        <p:nvSpPr>
          <p:cNvPr id="9" name="Footer Placeholder 4"/>
          <p:cNvSpPr>
            <a:spLocks noGrp="1"/>
          </p:cNvSpPr>
          <p:nvPr>
            <p:ph type="ftr" sz="quarter" idx="3"/>
          </p:nvPr>
        </p:nvSpPr>
        <p:spPr>
          <a:xfrm>
            <a:off x="6253569" y="6138344"/>
            <a:ext cx="5587647" cy="365125"/>
          </a:xfrm>
          <a:prstGeom prst="rect">
            <a:avLst/>
          </a:prstGeom>
        </p:spPr>
        <p:txBody>
          <a:bodyPr anchor="b"/>
          <a:lstStyle>
            <a:lvl1pPr algn="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smtClean="0"/>
              <a:t>Click icon to add picture</a:t>
            </a:r>
            <a:endParaRPr lang="en-US" dirty="0"/>
          </a:p>
        </p:txBody>
      </p:sp>
    </p:spTree>
    <p:extLst>
      <p:ext uri="{BB962C8B-B14F-4D97-AF65-F5344CB8AC3E}">
        <p14:creationId xmlns:p14="http://schemas.microsoft.com/office/powerpoint/2010/main" val="107853312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Agenda</a:t>
            </a:r>
            <a:endParaRPr lang="en-US" dirty="0"/>
          </a:p>
        </p:txBody>
      </p:sp>
      <p:sp>
        <p:nvSpPr>
          <p:cNvPr id="12" name="Table Placeholder 9"/>
          <p:cNvSpPr>
            <a:spLocks noGrp="1"/>
          </p:cNvSpPr>
          <p:nvPr>
            <p:ph type="tbl" sz="quarter" idx="13"/>
          </p:nvPr>
        </p:nvSpPr>
        <p:spPr>
          <a:xfrm>
            <a:off x="838200" y="1335089"/>
            <a:ext cx="10515600" cy="4841875"/>
          </a:xfrm>
        </p:spPr>
        <p:txBody>
          <a:bodyPr/>
          <a:lstStyle/>
          <a:p>
            <a:r>
              <a:rPr lang="en-US" smtClean="0"/>
              <a:t>Click icon to add table</a:t>
            </a:r>
            <a:endParaRPr lang="en-US"/>
          </a:p>
        </p:txBody>
      </p:sp>
      <p:sp>
        <p:nvSpPr>
          <p:cNvPr id="4" name="Date Placeholder 3"/>
          <p:cNvSpPr>
            <a:spLocks noGrp="1"/>
          </p:cNvSpPr>
          <p:nvPr>
            <p:ph type="dt" sz="half" idx="10"/>
          </p:nvPr>
        </p:nvSpPr>
        <p:spPr/>
        <p:txBody>
          <a:bodyPr/>
          <a:lstStyle/>
          <a:p>
            <a:fld id="{A01EA6C3-9D45-44AA-95AC-21A7CA1E3798}" type="datetime1">
              <a:rPr lang="en-US" smtClean="0"/>
              <a:t>4/20/2018</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1229786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76"/>
            <a:ext cx="12192000" cy="1199223"/>
          </a:xfrm>
          <a:solidFill>
            <a:schemeClr val="accent1"/>
          </a:solidFill>
        </p:spPr>
        <p:txBody>
          <a:bodyPr anchor="ctr">
            <a:normAutofit/>
          </a:bodyPr>
          <a:lstStyle>
            <a:lvl1pPr algn="ctr">
              <a:defRPr sz="2700">
                <a:solidFill>
                  <a:schemeClr val="bg1"/>
                </a:solidFill>
              </a:defRPr>
            </a:lvl1pPr>
          </a:lstStyle>
          <a:p>
            <a:r>
              <a:rPr lang="en-US" dirty="0" smtClean="0"/>
              <a:t>Click to edit section title</a:t>
            </a:r>
            <a:endParaRPr lang="en-US" dirty="0"/>
          </a:p>
        </p:txBody>
      </p:sp>
      <p:sp>
        <p:nvSpPr>
          <p:cNvPr id="3" name="Rectangle 2"/>
          <p:cNvSpPr/>
          <p:nvPr/>
        </p:nvSpPr>
        <p:spPr>
          <a:xfrm>
            <a:off x="0" y="538779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n>
                <a:noFill/>
              </a:ln>
            </a:endParaRPr>
          </a:p>
        </p:txBody>
      </p:sp>
      <p:sp>
        <p:nvSpPr>
          <p:cNvPr id="12" name="Text Placeholder 10"/>
          <p:cNvSpPr>
            <a:spLocks noGrp="1"/>
          </p:cNvSpPr>
          <p:nvPr>
            <p:ph type="body" sz="quarter" idx="14" hasCustomPrompt="1"/>
          </p:nvPr>
        </p:nvSpPr>
        <p:spPr>
          <a:xfrm>
            <a:off x="2802469" y="5644884"/>
            <a:ext cx="6587067" cy="440970"/>
          </a:xfrm>
        </p:spPr>
        <p:txBody>
          <a:bodyPr>
            <a:normAutofit/>
          </a:bodyPr>
          <a:lstStyle>
            <a:lvl1pPr marL="0" indent="0" algn="ctr">
              <a:buNone/>
              <a:defRPr sz="1351" baseline="0"/>
            </a:lvl1pPr>
          </a:lstStyle>
          <a:p>
            <a:r>
              <a:rPr lang="en-US" sz="1351" dirty="0" err="1" smtClean="0"/>
              <a:t>Firstname</a:t>
            </a:r>
            <a:r>
              <a:rPr lang="en-US" sz="1351" dirty="0" smtClean="0"/>
              <a:t> </a:t>
            </a:r>
            <a:r>
              <a:rPr lang="en-US" sz="1351" dirty="0" err="1" smtClean="0"/>
              <a:t>Lastname</a:t>
            </a:r>
            <a:r>
              <a:rPr lang="en-US" sz="1351" dirty="0" smtClean="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18" name="Date Placeholder 17"/>
          <p:cNvSpPr>
            <a:spLocks noGrp="1"/>
          </p:cNvSpPr>
          <p:nvPr>
            <p:ph type="dt" sz="half" idx="15"/>
          </p:nvPr>
        </p:nvSpPr>
        <p:spPr/>
        <p:txBody>
          <a:bodyPr/>
          <a:lstStyle/>
          <a:p>
            <a:fld id="{FFF9569B-21CB-4C3F-B540-9EF3361685DB}" type="datetime1">
              <a:rPr lang="en-US" smtClean="0"/>
              <a:t>4/20/2018</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9" name="Slide Number Placeholder 18"/>
          <p:cNvSpPr>
            <a:spLocks noGrp="1"/>
          </p:cNvSpPr>
          <p:nvPr>
            <p:ph type="sldNum" sz="quarter" idx="16"/>
          </p:nvPr>
        </p:nvSpPr>
        <p:spPr/>
        <p:txBody>
          <a:bodyPr/>
          <a:lstStyle/>
          <a:p>
            <a:fld id="{50B26D62-EBDC-4CB4-84B4-338D23F7DACE}" type="slidenum">
              <a:rPr lang="en-US" smtClean="0"/>
              <a:t>‹#›</a:t>
            </a:fld>
            <a:endParaRPr lang="en-US" dirty="0"/>
          </a:p>
        </p:txBody>
      </p:sp>
      <p:pic>
        <p:nvPicPr>
          <p:cNvPr id="14" name="MN.IT Services Logo" descr="Minnesota Department of Health"/>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43" y="318913"/>
            <a:ext cx="2968836" cy="424119"/>
          </a:xfrm>
          <a:prstGeom prst="rect">
            <a:avLst/>
          </a:prstGeom>
        </p:spPr>
      </p:pic>
    </p:spTree>
    <p:extLst>
      <p:ext uri="{BB962C8B-B14F-4D97-AF65-F5344CB8AC3E}">
        <p14:creationId xmlns:p14="http://schemas.microsoft.com/office/powerpoint/2010/main" val="392495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4/20/2018</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5E8AD0-8C88-4025-9FC2-8D36F5FE9534}" type="datetime1">
              <a:rPr lang="en-US" smtClean="0"/>
              <a:t>4/20/2018</a:t>
            </a:fld>
            <a:endParaRPr lang="en-US" dirty="0"/>
          </a:p>
        </p:txBody>
      </p:sp>
      <p:sp>
        <p:nvSpPr>
          <p:cNvPr id="1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09622633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872B258-6513-4E93-BC4A-5B7FFA485194}" type="datetime1">
              <a:rPr lang="en-US" smtClean="0"/>
              <a:t>4/20/2018</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50B26D62-EBDC-4CB4-84B4-338D23F7DACE}" type="slidenum">
              <a:rPr lang="en-US" smtClean="0"/>
              <a:t>‹#›</a:t>
            </a:fld>
            <a:endParaRPr lang="en-US" dirty="0"/>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solidFill>
            </a:endParaRPr>
          </a:p>
        </p:txBody>
      </p:sp>
    </p:spTree>
    <p:extLst>
      <p:ext uri="{BB962C8B-B14F-4D97-AF65-F5344CB8AC3E}">
        <p14:creationId xmlns:p14="http://schemas.microsoft.com/office/powerpoint/2010/main" val="231257990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63" indent="-257163">
              <a:lnSpc>
                <a:spcPct val="100000"/>
              </a:lnSpc>
              <a:spcAft>
                <a:spcPts val="751"/>
              </a:spcAft>
              <a:buClr>
                <a:schemeClr val="accent1"/>
              </a:buClr>
              <a:buFont typeface="Arial" panose="020B0604020202020204" pitchFamily="34" charset="0"/>
              <a:buChar char="•"/>
              <a:defRPr sz="1876"/>
            </a:lvl1pPr>
            <a:lvl2pPr marL="600045" indent="-257163">
              <a:lnSpc>
                <a:spcPct val="100000"/>
              </a:lnSpc>
              <a:spcAft>
                <a:spcPts val="751"/>
              </a:spcAft>
              <a:buClr>
                <a:schemeClr val="accent1"/>
              </a:buClr>
              <a:buFont typeface="Arial" panose="020B0604020202020204" pitchFamily="34" charset="0"/>
              <a:buChar char="•"/>
              <a:defRPr sz="1575"/>
            </a:lvl2pPr>
            <a:lvl3pPr marL="900068" indent="-214303">
              <a:lnSpc>
                <a:spcPct val="100000"/>
              </a:lnSpc>
              <a:spcAft>
                <a:spcPts val="751"/>
              </a:spcAft>
              <a:buClr>
                <a:schemeClr val="accent1"/>
              </a:buClr>
              <a:buFont typeface="Arial" panose="020B0604020202020204" pitchFamily="34" charset="0"/>
              <a:buChar char="•"/>
              <a:defRPr sz="1275"/>
            </a:lvl3pPr>
            <a:lvl4pPr marL="1242952" indent="-214303">
              <a:lnSpc>
                <a:spcPct val="100000"/>
              </a:lnSpc>
              <a:spcAft>
                <a:spcPts val="751"/>
              </a:spcAft>
              <a:buClr>
                <a:schemeClr val="accent1"/>
              </a:buClr>
              <a:buFont typeface="Arial" panose="020B0604020202020204" pitchFamily="34" charset="0"/>
              <a:buChar char="•"/>
              <a:defRPr sz="1275"/>
            </a:lvl4pPr>
            <a:lvl5pPr marL="1585834" indent="-214303">
              <a:lnSpc>
                <a:spcPct val="100000"/>
              </a:lnSpc>
              <a:spcAft>
                <a:spcPts val="751"/>
              </a:spcAft>
              <a:buClr>
                <a:schemeClr val="accent1"/>
              </a:buClr>
              <a:buFont typeface="Arial" panose="020B0604020202020204" pitchFamily="34" charset="0"/>
              <a:buChar char="•"/>
              <a:defRPr sz="1275"/>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A45633-5053-4BF2-928D-A9B8449D087C}" type="datetime1">
              <a:rPr lang="en-US" smtClean="0"/>
              <a:t>4/20/2018</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22749014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9"/>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6B88D5B-CA8D-44AC-BD1D-791024567E50}" type="datetime1">
              <a:rPr lang="en-US" smtClean="0"/>
              <a:t>4/20/2018</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198783242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24" indent="-171442">
              <a:lnSpc>
                <a:spcPct val="100000"/>
              </a:lnSpc>
              <a:spcBef>
                <a:spcPts val="0"/>
              </a:spcBef>
              <a:buClr>
                <a:schemeClr val="accent2"/>
              </a:buClr>
              <a:defRPr sz="1876">
                <a:solidFill>
                  <a:schemeClr val="bg1"/>
                </a:solidFill>
              </a:defRPr>
            </a:lvl1pPr>
            <a:lvl2pPr marL="857209" indent="-171442">
              <a:lnSpc>
                <a:spcPct val="100000"/>
              </a:lnSpc>
              <a:buClr>
                <a:schemeClr val="accent2"/>
              </a:buClr>
              <a:defRPr sz="1575">
                <a:solidFill>
                  <a:schemeClr val="bg1"/>
                </a:solidFill>
              </a:defRPr>
            </a:lvl2pPr>
            <a:lvl3pPr marL="1200091" indent="-171442">
              <a:lnSpc>
                <a:spcPct val="100000"/>
              </a:lnSpc>
              <a:buClr>
                <a:schemeClr val="accent2"/>
              </a:buClr>
              <a:defRPr sz="1275">
                <a:solidFill>
                  <a:schemeClr val="bg1"/>
                </a:solidFill>
              </a:defRPr>
            </a:lvl3pPr>
            <a:lvl4pPr marL="1542973" indent="-171442">
              <a:lnSpc>
                <a:spcPct val="100000"/>
              </a:lnSpc>
              <a:buClr>
                <a:schemeClr val="accent2"/>
              </a:buClr>
              <a:defRPr sz="1275">
                <a:solidFill>
                  <a:schemeClr val="bg1"/>
                </a:solidFill>
              </a:defRPr>
            </a:lvl4pPr>
            <a:lvl5pPr marL="1885856" indent="-171442">
              <a:lnSpc>
                <a:spcPct val="100000"/>
              </a:lnSpc>
              <a:buClr>
                <a:schemeClr val="accent2"/>
              </a:buClr>
              <a:defRPr sz="1275">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F43A51-E934-48B0-B02B-0EAA2E974547}" type="datetime1">
              <a:rPr lang="en-US" smtClean="0"/>
              <a:t>4/20/2018</a:t>
            </a:fld>
            <a:endParaRPr lang="en-US" dirty="0"/>
          </a:p>
        </p:txBody>
      </p:sp>
      <p:sp>
        <p:nvSpPr>
          <p:cNvPr id="13"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94619065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24" indent="-171442">
              <a:lnSpc>
                <a:spcPct val="100000"/>
              </a:lnSpc>
              <a:spcBef>
                <a:spcPts val="0"/>
              </a:spcBef>
              <a:buClr>
                <a:schemeClr val="accent2"/>
              </a:buClr>
              <a:defRPr>
                <a:solidFill>
                  <a:schemeClr val="bg1"/>
                </a:solidFill>
              </a:defRPr>
            </a:lvl1pPr>
            <a:lvl2pPr marL="857209" indent="-171442">
              <a:lnSpc>
                <a:spcPct val="100000"/>
              </a:lnSpc>
              <a:buClr>
                <a:schemeClr val="accent2"/>
              </a:buClr>
              <a:defRPr>
                <a:solidFill>
                  <a:schemeClr val="bg1"/>
                </a:solidFill>
              </a:defRPr>
            </a:lvl2pPr>
            <a:lvl3pPr marL="1200091" indent="-171442">
              <a:lnSpc>
                <a:spcPct val="100000"/>
              </a:lnSpc>
              <a:buClr>
                <a:schemeClr val="accent2"/>
              </a:buClr>
              <a:defRPr>
                <a:solidFill>
                  <a:schemeClr val="bg1"/>
                </a:solidFill>
              </a:defRPr>
            </a:lvl3pPr>
            <a:lvl4pPr marL="1542973" indent="-171442">
              <a:lnSpc>
                <a:spcPct val="100000"/>
              </a:lnSpc>
              <a:buClr>
                <a:schemeClr val="accent2"/>
              </a:buClr>
              <a:defRPr>
                <a:solidFill>
                  <a:schemeClr val="bg1"/>
                </a:solidFill>
              </a:defRPr>
            </a:lvl4pPr>
            <a:lvl5pPr marL="1885856" indent="-171442">
              <a:lnSpc>
                <a:spcPct val="100000"/>
              </a:lnSpc>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D79E8D-B6C8-46E7-A0D3-AF3E3D0D1FC3}" type="datetime1">
              <a:rPr lang="en-US" smtClean="0"/>
              <a:t>4/20/2018</a:t>
            </a:fld>
            <a:endParaRPr lang="en-US" dirty="0"/>
          </a:p>
        </p:txBody>
      </p:sp>
      <p:sp>
        <p:nvSpPr>
          <p:cNvPr id="12"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45568228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7" y="6356362"/>
            <a:ext cx="1358591" cy="365125"/>
          </a:xfrm>
        </p:spPr>
        <p:txBody>
          <a:bodyPr/>
          <a:lstStyle/>
          <a:p>
            <a:fld id="{83DB601B-C9D4-4755-98FE-4FDC806446BE}"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298107064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0CE92748-CA48-43D7-BE4C-8886B17EBA88}"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90101875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94482538-0196-4903-9B46-39A6373D5BD5}"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49877531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3"/>
          <p:cNvSpPr>
            <a:spLocks noGrp="1"/>
          </p:cNvSpPr>
          <p:nvPr>
            <p:ph type="dt" sz="half" idx="2"/>
          </p:nvPr>
        </p:nvSpPr>
        <p:spPr>
          <a:xfrm>
            <a:off x="838207" y="6356362"/>
            <a:ext cx="1358591" cy="365125"/>
          </a:xfrm>
          <a:prstGeom prst="rect">
            <a:avLst/>
          </a:prstGeom>
        </p:spPr>
        <p:txBody>
          <a:bodyPr vert="horz" lIns="91440" tIns="45720" rIns="91440" bIns="45720" rtlCol="0" anchor="ctr"/>
          <a:lstStyle>
            <a:lvl1pPr algn="l">
              <a:defRPr sz="900">
                <a:solidFill>
                  <a:schemeClr val="tx2"/>
                </a:solidFill>
              </a:defRPr>
            </a:lvl1pPr>
          </a:lstStyle>
          <a:p>
            <a:fld id="{D39510DC-BCF6-4447-9090-335FDBEAC260}" type="datetime1">
              <a:rPr lang="en-US" smtClean="0"/>
              <a:t>4/20/2018</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5" y="635636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33893715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4/20/2018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754B0493-595E-4C7A-8029-7613F044CE77}"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400630280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0" name="Content Placeholder 4"/>
          <p:cNvSpPr>
            <a:spLocks noGrp="1"/>
          </p:cNvSpPr>
          <p:nvPr>
            <p:ph sz="quarter" idx="10"/>
          </p:nvPr>
        </p:nvSpPr>
        <p:spPr>
          <a:xfrm>
            <a:off x="838203"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smtClean="0"/>
              <a:t>Click icon to add picture</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968E54D8-C9F2-44D7-9FAA-EA06CA8DAC4E}"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24561600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838203"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r>
              <a:rPr lang="en-US" smtClean="0"/>
              <a:t>Click icon to add picture</a:t>
            </a:r>
            <a:endParaRPr lang="en-US" dirty="0"/>
          </a:p>
        </p:txBody>
      </p:sp>
      <p:sp>
        <p:nvSpPr>
          <p:cNvPr id="9" name="Date Placeholder 3"/>
          <p:cNvSpPr>
            <a:spLocks noGrp="1"/>
          </p:cNvSpPr>
          <p:nvPr>
            <p:ph type="dt" sz="half" idx="2"/>
          </p:nvPr>
        </p:nvSpPr>
        <p:spPr>
          <a:xfrm>
            <a:off x="838207" y="6356362"/>
            <a:ext cx="1358591" cy="365125"/>
          </a:xfrm>
          <a:prstGeom prst="rect">
            <a:avLst/>
          </a:prstGeom>
        </p:spPr>
        <p:txBody>
          <a:bodyPr vert="horz" lIns="91440" tIns="45720" rIns="91440" bIns="45720" rtlCol="0" anchor="ctr"/>
          <a:lstStyle>
            <a:lvl1pPr algn="l">
              <a:defRPr sz="900">
                <a:solidFill>
                  <a:schemeClr val="tx2"/>
                </a:solidFill>
              </a:defRPr>
            </a:lvl1pPr>
          </a:lstStyle>
          <a:p>
            <a:fld id="{B2488F51-8ED0-4BC9-B3C4-C04357321CB5}" type="datetime1">
              <a:rPr lang="en-US" smtClean="0"/>
              <a:t>4/20/2018</a:t>
            </a:fld>
            <a:endParaRPr lang="en-US" dirty="0"/>
          </a:p>
        </p:txBody>
      </p:sp>
      <p:sp>
        <p:nvSpPr>
          <p:cNvPr id="11"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4"/>
          </p:nvPr>
        </p:nvSpPr>
        <p:spPr>
          <a:xfrm>
            <a:off x="9891135" y="635636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395301020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7"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1"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5"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9D9833B8-9812-4FC6-A771-312F8A1E616B}" type="datetime1">
              <a:rPr lang="en-US" smtClean="0"/>
              <a:t>4/20/2018</a:t>
            </a:fld>
            <a:endParaRPr lang="en-US" dirty="0"/>
          </a:p>
        </p:txBody>
      </p:sp>
      <p:sp>
        <p:nvSpPr>
          <p:cNvPr id="1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13023041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Picture Placeholder 2"/>
          <p:cNvSpPr>
            <a:spLocks noGrp="1"/>
          </p:cNvSpPr>
          <p:nvPr>
            <p:ph type="pic" sz="quarter" idx="13" hasCustomPrompt="1"/>
          </p:nvPr>
        </p:nvSpPr>
        <p:spPr>
          <a:xfrm>
            <a:off x="1572821"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8" y="4564988"/>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8" y="4564988"/>
            <a:ext cx="2542477" cy="723900"/>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fld id="{7B5BC78D-9CA1-4241-8E9C-00AE74B8528B}" type="datetime1">
              <a:rPr lang="en-US" smtClean="0"/>
              <a:t>4/20/2018</a:t>
            </a:fld>
            <a:endParaRPr lang="en-US" dirty="0"/>
          </a:p>
        </p:txBody>
      </p:sp>
      <p:sp>
        <p:nvSpPr>
          <p:cNvPr id="1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06215994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20" y="4345158"/>
            <a:ext cx="2542477" cy="1623853"/>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7" y="1967573"/>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1" y="1967573"/>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5" y="1967573"/>
            <a:ext cx="2094843" cy="2094842"/>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1"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fld id="{B0BA16C6-8062-4FEA-B5EE-F2851DDAD462}" type="datetime1">
              <a:rPr lang="en-US" smtClean="0"/>
              <a:t>4/20/2018</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097539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Picture Placeholder 2"/>
          <p:cNvSpPr>
            <a:spLocks noGrp="1"/>
          </p:cNvSpPr>
          <p:nvPr>
            <p:ph type="pic" sz="quarter" idx="13" hasCustomPrompt="1"/>
          </p:nvPr>
        </p:nvSpPr>
        <p:spPr>
          <a:xfrm>
            <a:off x="806340" y="167478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1" y="1674784"/>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3" name="Picture Placeholder 2"/>
          <p:cNvSpPr>
            <a:spLocks noGrp="1"/>
          </p:cNvSpPr>
          <p:nvPr>
            <p:ph type="pic" sz="quarter" idx="14" hasCustomPrompt="1"/>
          </p:nvPr>
        </p:nvSpPr>
        <p:spPr>
          <a:xfrm>
            <a:off x="806340" y="39393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1" y="3939373"/>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5" name="Picture Placeholder 2"/>
          <p:cNvSpPr>
            <a:spLocks noGrp="1"/>
          </p:cNvSpPr>
          <p:nvPr>
            <p:ph type="pic" sz="quarter" idx="17" hasCustomPrompt="1"/>
          </p:nvPr>
        </p:nvSpPr>
        <p:spPr>
          <a:xfrm>
            <a:off x="6199813" y="167478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84"/>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7" name="Picture Placeholder 2"/>
          <p:cNvSpPr>
            <a:spLocks noGrp="1"/>
          </p:cNvSpPr>
          <p:nvPr>
            <p:ph type="pic" sz="quarter" idx="19" hasCustomPrompt="1"/>
          </p:nvPr>
        </p:nvSpPr>
        <p:spPr>
          <a:xfrm>
            <a:off x="6199813" y="39393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72"/>
            <a:ext cx="2866328" cy="1858809"/>
          </a:xfrm>
        </p:spPr>
        <p:txBody>
          <a:bodyPr anchor="ctr">
            <a:noAutofit/>
          </a:bodyPr>
          <a:lstStyle>
            <a:lvl1pPr marL="0" indent="0">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3" name="Date Placeholder 2"/>
          <p:cNvSpPr>
            <a:spLocks noGrp="1"/>
          </p:cNvSpPr>
          <p:nvPr>
            <p:ph type="dt" sz="half" idx="10"/>
          </p:nvPr>
        </p:nvSpPr>
        <p:spPr/>
        <p:txBody>
          <a:bodyPr/>
          <a:lstStyle/>
          <a:p>
            <a:fld id="{704908E7-D808-4C60-9CA5-0999B8424979}" type="datetime1">
              <a:rPr lang="en-US" smtClean="0"/>
              <a:t>4/20/2018</a:t>
            </a:fld>
            <a:endParaRPr lang="en-US" dirty="0"/>
          </a:p>
        </p:txBody>
      </p:sp>
      <p:sp>
        <p:nvSpPr>
          <p:cNvPr id="2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37350833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40" y="167478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1" y="1674784"/>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3" name="Picture Placeholder 2"/>
          <p:cNvSpPr>
            <a:spLocks noGrp="1"/>
          </p:cNvSpPr>
          <p:nvPr>
            <p:ph type="pic" sz="quarter" idx="14" hasCustomPrompt="1"/>
          </p:nvPr>
        </p:nvSpPr>
        <p:spPr>
          <a:xfrm>
            <a:off x="806340" y="393937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1" y="3939373"/>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6" name="Picture Placeholder 2"/>
          <p:cNvSpPr>
            <a:spLocks noGrp="1"/>
          </p:cNvSpPr>
          <p:nvPr>
            <p:ph type="pic" sz="quarter" idx="17" hasCustomPrompt="1"/>
          </p:nvPr>
        </p:nvSpPr>
        <p:spPr>
          <a:xfrm>
            <a:off x="6199813" y="167478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84"/>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8" name="Picture Placeholder 2"/>
          <p:cNvSpPr>
            <a:spLocks noGrp="1"/>
          </p:cNvSpPr>
          <p:nvPr>
            <p:ph type="pic" sz="quarter" idx="19" hasCustomPrompt="1"/>
          </p:nvPr>
        </p:nvSpPr>
        <p:spPr>
          <a:xfrm>
            <a:off x="6199813" y="3939373"/>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72"/>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4" name="Date Placeholder 3"/>
          <p:cNvSpPr>
            <a:spLocks noGrp="1"/>
          </p:cNvSpPr>
          <p:nvPr>
            <p:ph type="dt" sz="half" idx="10"/>
          </p:nvPr>
        </p:nvSpPr>
        <p:spPr/>
        <p:txBody>
          <a:bodyPr/>
          <a:lstStyle/>
          <a:p>
            <a:fld id="{398F9AB7-3BFD-4768-8990-62EA47AAB640}" type="datetime1">
              <a:rPr lang="en-US" smtClean="0"/>
              <a:t>4/20/2018</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35652392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9" name="Picture Placeholder 2"/>
          <p:cNvSpPr>
            <a:spLocks noGrp="1"/>
          </p:cNvSpPr>
          <p:nvPr>
            <p:ph type="pic" sz="quarter" idx="13" hasCustomPrompt="1"/>
          </p:nvPr>
        </p:nvSpPr>
        <p:spPr>
          <a:xfrm>
            <a:off x="806340"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25" name="Picture Placeholder 2"/>
          <p:cNvSpPr>
            <a:spLocks noGrp="1"/>
          </p:cNvSpPr>
          <p:nvPr>
            <p:ph type="pic" sz="quarter" idx="17" hasCustomPrompt="1"/>
          </p:nvPr>
        </p:nvSpPr>
        <p:spPr>
          <a:xfrm>
            <a:off x="619981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1"/>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3" name="Date Placeholder 2"/>
          <p:cNvSpPr>
            <a:spLocks noGrp="1"/>
          </p:cNvSpPr>
          <p:nvPr>
            <p:ph type="dt" sz="half" idx="10"/>
          </p:nvPr>
        </p:nvSpPr>
        <p:spPr/>
        <p:txBody>
          <a:bodyPr/>
          <a:lstStyle/>
          <a:p>
            <a:fld id="{F192E808-8437-4C53-8BB1-BB52EB8F66F9}" type="datetime1">
              <a:rPr lang="en-US" smtClean="0"/>
              <a:t>4/20/2018</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5" name="Slide Number Placeholder 4"/>
          <p:cNvSpPr>
            <a:spLocks noGrp="1"/>
          </p:cNvSpPr>
          <p:nvPr>
            <p:ph type="sldNum" sz="quarter" idx="12"/>
          </p:nvPr>
        </p:nvSpPr>
        <p:spPr/>
        <p:txBody>
          <a:bodyPr/>
          <a:lstStyle/>
          <a:p>
            <a:fld id="{50B26D62-EBDC-4CB4-84B4-338D23F7DACE}" type="slidenum">
              <a:rPr lang="en-US" smtClean="0"/>
              <a:t>‹#›</a:t>
            </a:fld>
            <a:endParaRPr lang="en-US" dirty="0"/>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2556934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smtClean="0"/>
              <a:t>Click to edit title</a:t>
            </a:r>
            <a:endParaRPr lang="en-US" dirty="0"/>
          </a:p>
        </p:txBody>
      </p:sp>
      <p:sp>
        <p:nvSpPr>
          <p:cNvPr id="12" name="Picture Placeholder 2"/>
          <p:cNvSpPr>
            <a:spLocks noGrp="1"/>
          </p:cNvSpPr>
          <p:nvPr>
            <p:ph type="pic" sz="quarter" idx="13" hasCustomPrompt="1"/>
          </p:nvPr>
        </p:nvSpPr>
        <p:spPr>
          <a:xfrm>
            <a:off x="806340" y="2800331"/>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16" name="Picture Placeholder 2"/>
          <p:cNvSpPr>
            <a:spLocks noGrp="1"/>
          </p:cNvSpPr>
          <p:nvPr>
            <p:ph type="pic" sz="quarter" idx="17" hasCustomPrompt="1"/>
          </p:nvPr>
        </p:nvSpPr>
        <p:spPr>
          <a:xfrm>
            <a:off x="6199813" y="2800331"/>
            <a:ext cx="1858809" cy="1858809"/>
          </a:xfrm>
          <a:prstGeom prst="rect">
            <a:avLst/>
          </a:prstGeom>
          <a:solidFill>
            <a:schemeClr val="bg1"/>
          </a:solidFill>
          <a:ln w="28575">
            <a:noFill/>
          </a:ln>
        </p:spPr>
        <p:txBody>
          <a:bodyPr anchor="ctr">
            <a:normAutofit/>
          </a:bodyPr>
          <a:lstStyle>
            <a:lvl1pPr marL="0" indent="0" algn="ctr">
              <a:buNone/>
              <a:defRPr sz="1351"/>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1"/>
            </a:lvl1pPr>
            <a:lvl2pPr marL="342882" indent="0">
              <a:buFont typeface="Arial" panose="020B0604020202020204" pitchFamily="34" charset="0"/>
              <a:buNone/>
              <a:defRPr sz="1351"/>
            </a:lvl2pPr>
            <a:lvl3pPr marL="685767" indent="0">
              <a:buFont typeface="Arial" panose="020B0604020202020204" pitchFamily="34" charset="0"/>
              <a:buNone/>
              <a:defRPr sz="1351"/>
            </a:lvl3pPr>
            <a:lvl4pPr marL="1028649" indent="0">
              <a:buFont typeface="Arial" panose="020B0604020202020204" pitchFamily="34" charset="0"/>
              <a:buNone/>
              <a:defRPr sz="1351"/>
            </a:lvl4pPr>
            <a:lvl5pPr marL="1371531" indent="0">
              <a:buFont typeface="Arial" panose="020B0604020202020204" pitchFamily="34" charset="0"/>
              <a:buNone/>
              <a:defRPr sz="1351"/>
            </a:lvl5pPr>
          </a:lstStyle>
          <a:p>
            <a:pPr lvl="0"/>
            <a:r>
              <a:rPr lang="en-US" smtClean="0"/>
              <a:t>Edit Master text styles</a:t>
            </a:r>
          </a:p>
        </p:txBody>
      </p:sp>
      <p:sp>
        <p:nvSpPr>
          <p:cNvPr id="4" name="Date Placeholder 3"/>
          <p:cNvSpPr>
            <a:spLocks noGrp="1"/>
          </p:cNvSpPr>
          <p:nvPr>
            <p:ph type="dt" sz="half" idx="10"/>
          </p:nvPr>
        </p:nvSpPr>
        <p:spPr/>
        <p:txBody>
          <a:bodyPr/>
          <a:lstStyle/>
          <a:p>
            <a:fld id="{5E88700B-0995-41A4-9BAF-2DC0589909B5}" type="datetime1">
              <a:rPr lang="en-US" smtClean="0"/>
              <a:t>4/20/2018</a:t>
            </a:fld>
            <a:endParaRPr lang="en-US" dirty="0"/>
          </a:p>
        </p:txBody>
      </p:sp>
      <p:sp>
        <p:nvSpPr>
          <p:cNvPr id="2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50B26D62-EBDC-4CB4-84B4-338D23F7DACE}" type="slidenum">
              <a:rPr lang="en-US" smtClean="0"/>
              <a:t>‹#›</a:t>
            </a:fld>
            <a:endParaRPr lang="en-US" dirty="0"/>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4163562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4/20/2018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7" y="6356362"/>
            <a:ext cx="1358591" cy="365125"/>
          </a:xfrm>
        </p:spPr>
        <p:txBody>
          <a:bodyPr/>
          <a:lstStyle/>
          <a:p>
            <a:fld id="{22314589-8828-4C82-90AD-6BE9633293AF}" type="datetime1">
              <a:rPr lang="en-US" smtClean="0"/>
              <a:t>4/20/2018</a:t>
            </a:fld>
            <a:endParaRPr lang="en-US" dirty="0"/>
          </a:p>
        </p:txBody>
      </p:sp>
      <p:sp>
        <p:nvSpPr>
          <p:cNvPr id="8"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7" name="Slide Number Placeholder 5"/>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596887204"/>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smtClean="0"/>
              <a:t>Click to edit title</a:t>
            </a:r>
            <a:endParaRPr lang="en-US" dirty="0"/>
          </a:p>
        </p:txBody>
      </p:sp>
      <p:sp>
        <p:nvSpPr>
          <p:cNvPr id="6" name="Date Placeholder 3"/>
          <p:cNvSpPr>
            <a:spLocks noGrp="1"/>
          </p:cNvSpPr>
          <p:nvPr>
            <p:ph type="dt" sz="half" idx="11"/>
          </p:nvPr>
        </p:nvSpPr>
        <p:spPr>
          <a:xfrm>
            <a:off x="838207" y="6356362"/>
            <a:ext cx="1358591" cy="365125"/>
          </a:xfrm>
        </p:spPr>
        <p:txBody>
          <a:bodyPr/>
          <a:lstStyle>
            <a:lvl1pPr>
              <a:defRPr>
                <a:solidFill>
                  <a:schemeClr val="bg1"/>
                </a:solidFill>
              </a:defRPr>
            </a:lvl1pPr>
          </a:lstStyle>
          <a:p>
            <a:fld id="{75A58FD9-FF57-42D4-816E-476A009B64D6}" type="datetime1">
              <a:rPr lang="en-US" smtClean="0"/>
              <a:t>4/20/2018</a:t>
            </a:fld>
            <a:endParaRPr lang="en-US" dirty="0"/>
          </a:p>
        </p:txBody>
      </p:sp>
      <p:sp>
        <p:nvSpPr>
          <p:cNvPr id="8"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Here | mn.gov/websiteurl</a:t>
            </a:r>
            <a:endParaRPr lang="en-US" dirty="0"/>
          </a:p>
        </p:txBody>
      </p:sp>
      <p:sp>
        <p:nvSpPr>
          <p:cNvPr id="7" name="Slide Number Placeholder 5"/>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86633788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smtClean="0"/>
              <a:t>Click icon to add picture</a:t>
            </a:r>
            <a:endParaRPr lang="en-US"/>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smtClean="0"/>
              <a:t>Click to edit title</a:t>
            </a:r>
            <a:endParaRPr lang="en-US" dirty="0"/>
          </a:p>
        </p:txBody>
      </p:sp>
      <p:sp>
        <p:nvSpPr>
          <p:cNvPr id="8" name="Date Placeholder 3"/>
          <p:cNvSpPr>
            <a:spLocks noGrp="1"/>
          </p:cNvSpPr>
          <p:nvPr>
            <p:ph type="dt" sz="half" idx="11"/>
          </p:nvPr>
        </p:nvSpPr>
        <p:spPr>
          <a:xfrm>
            <a:off x="838207" y="6356362"/>
            <a:ext cx="1358591" cy="365125"/>
          </a:xfrm>
        </p:spPr>
        <p:txBody>
          <a:bodyPr/>
          <a:lstStyle/>
          <a:p>
            <a:fld id="{16E321EB-48AB-4CAD-A9AA-7218808D31FF}"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0" name="Slide Number Placeholder 5"/>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332520920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3"/>
            <a:ext cx="8128000" cy="2966751"/>
          </a:xfrm>
        </p:spPr>
        <p:txBody>
          <a:bodyPr/>
          <a:lstStyle/>
          <a:p>
            <a:r>
              <a:rPr lang="en-US" smtClean="0"/>
              <a:t>Click icon to add table</a:t>
            </a:r>
            <a:endParaRPr lang="en-US"/>
          </a:p>
        </p:txBody>
      </p:sp>
      <p:sp>
        <p:nvSpPr>
          <p:cNvPr id="8" name="Date Placeholder 4"/>
          <p:cNvSpPr>
            <a:spLocks noGrp="1"/>
          </p:cNvSpPr>
          <p:nvPr>
            <p:ph type="dt" sz="half" idx="11"/>
          </p:nvPr>
        </p:nvSpPr>
        <p:spPr>
          <a:xfrm>
            <a:off x="838207" y="6356362"/>
            <a:ext cx="1358591" cy="365125"/>
          </a:xfrm>
        </p:spPr>
        <p:txBody>
          <a:bodyPr/>
          <a:lstStyle/>
          <a:p>
            <a:fld id="{1D0EE5B2-1B42-4C27-BDF1-B30E1DB6B564}"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214369049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r>
              <a:rPr lang="en-US" smtClean="0"/>
              <a:t>Click icon to add table</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5CE8FD21-9623-453D-94CD-10AA61DBCBB7}"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425489294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5"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815984" y="321152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6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95"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A64D1FE5-927F-4B5C-B5B3-490FA11DCD4F}"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841703294"/>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815895" y="136521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5"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83"/>
            <a:ext cx="9287236" cy="4733889"/>
          </a:xfrm>
        </p:spPr>
        <p:txBody>
          <a:bodyPr/>
          <a:lstStyle>
            <a:lvl1pPr>
              <a:defRPr/>
            </a:lvl1pPr>
          </a:lstStyle>
          <a:p>
            <a:r>
              <a:rPr lang="en-US" dirty="0" smtClean="0"/>
              <a:t>Click icon to insert screenshot</a:t>
            </a:r>
            <a:endParaRPr lang="en-US" dirty="0"/>
          </a:p>
        </p:txBody>
      </p:sp>
      <p:sp>
        <p:nvSpPr>
          <p:cNvPr id="6" name="Date Placeholder 3"/>
          <p:cNvSpPr>
            <a:spLocks noGrp="1"/>
          </p:cNvSpPr>
          <p:nvPr>
            <p:ph type="dt" sz="half" idx="14"/>
          </p:nvPr>
        </p:nvSpPr>
        <p:spPr>
          <a:xfrm>
            <a:off x="838207" y="6356362"/>
            <a:ext cx="1358591" cy="365125"/>
          </a:xfrm>
        </p:spPr>
        <p:txBody>
          <a:bodyPr/>
          <a:lstStyle/>
          <a:p>
            <a:fld id="{81E9019B-85DB-4DC9-83E4-E26BA624855F}"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8" name="Slide Number Placeholder 5"/>
          <p:cNvSpPr>
            <a:spLocks noGrp="1"/>
          </p:cNvSpPr>
          <p:nvPr>
            <p:ph type="sldNum" sz="quarter" idx="12"/>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427904760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905" y="287066"/>
            <a:ext cx="3521927" cy="2734914"/>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815984" y="321152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6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95" y="1067565"/>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838207" y="6356362"/>
            <a:ext cx="1358591" cy="365125"/>
          </a:xfrm>
        </p:spPr>
        <p:txBody>
          <a:bodyPr/>
          <a:lstStyle/>
          <a:p>
            <a:fld id="{A04AC3A6-EDF2-4850-9531-6F3AE70528DA}"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6"/>
          <p:cNvSpPr>
            <a:spLocks noGrp="1"/>
          </p:cNvSpPr>
          <p:nvPr>
            <p:ph type="sldNum" sz="quarter" idx="13"/>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987261240"/>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815895" y="136521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5"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83"/>
            <a:ext cx="9287236" cy="4733889"/>
          </a:xfrm>
        </p:spPr>
        <p:txBody>
          <a:bodyPr/>
          <a:lstStyle>
            <a:lvl1pPr>
              <a:defRPr/>
            </a:lvl1pPr>
          </a:lstStyle>
          <a:p>
            <a:r>
              <a:rPr lang="en-US" dirty="0" smtClean="0"/>
              <a:t>Click icon to insert screenshot</a:t>
            </a:r>
            <a:endParaRPr lang="en-US" dirty="0"/>
          </a:p>
        </p:txBody>
      </p:sp>
      <p:sp>
        <p:nvSpPr>
          <p:cNvPr id="9" name="Date Placeholder 3"/>
          <p:cNvSpPr>
            <a:spLocks noGrp="1"/>
          </p:cNvSpPr>
          <p:nvPr>
            <p:ph type="dt" sz="half" idx="12"/>
          </p:nvPr>
        </p:nvSpPr>
        <p:spPr>
          <a:xfrm>
            <a:off x="838207" y="6356362"/>
            <a:ext cx="1358591" cy="365125"/>
          </a:xfrm>
        </p:spPr>
        <p:txBody>
          <a:bodyPr/>
          <a:lstStyle/>
          <a:p>
            <a:fld id="{F3BD5190-7604-4FCD-B488-55DCCF59BB73}" type="datetime1">
              <a:rPr lang="en-US" smtClean="0"/>
              <a:t>4/20/2018</a:t>
            </a:fld>
            <a:endParaRPr lang="en-US" dirty="0"/>
          </a:p>
        </p:txBody>
      </p:sp>
      <p:sp>
        <p:nvSpPr>
          <p:cNvPr id="10"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11" name="Slide Number Placeholder 5"/>
          <p:cNvSpPr>
            <a:spLocks noGrp="1"/>
          </p:cNvSpPr>
          <p:nvPr>
            <p:ph type="sldNum" sz="quarter" idx="13"/>
          </p:nvPr>
        </p:nvSpPr>
        <p:spPr>
          <a:xfrm>
            <a:off x="9891135" y="6356362"/>
            <a:ext cx="1462668" cy="365125"/>
          </a:xfrm>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403325905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905" y="287066"/>
            <a:ext cx="3521927" cy="2734914"/>
          </a:xfrm>
        </p:spPr>
        <p:txBody>
          <a:bodyPr/>
          <a:lstStyle>
            <a:lvl1pPr>
              <a:defRPr b="0">
                <a:solidFill>
                  <a:schemeClr val="accent2"/>
                </a:solidFill>
              </a:defRPr>
            </a:lvl1pPr>
          </a:lstStyle>
          <a:p>
            <a:r>
              <a:rPr lang="en-US" dirty="0" smtClean="0"/>
              <a:t>Click to edit title</a:t>
            </a:r>
            <a:endParaRPr lang="en-US" dirty="0"/>
          </a:p>
        </p:txBody>
      </p:sp>
      <p:sp>
        <p:nvSpPr>
          <p:cNvPr id="16" name="Text Placeholder 3"/>
          <p:cNvSpPr>
            <a:spLocks noGrp="1"/>
          </p:cNvSpPr>
          <p:nvPr>
            <p:ph type="body" sz="quarter" idx="13"/>
          </p:nvPr>
        </p:nvSpPr>
        <p:spPr>
          <a:xfrm>
            <a:off x="815984" y="321152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9" y="691894"/>
            <a:ext cx="6300787" cy="3411537"/>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E9806A7D-FEA1-4455-B50F-4130AE51F043}" type="datetime1">
              <a:rPr lang="en-US" smtClean="0"/>
              <a:t>4/20/2018</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1196271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4/20/2018</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A014524C-5E26-4813-A7EC-6D76508DFFED}" type="datetime1">
              <a:rPr lang="en-US" smtClean="0"/>
              <a:t>4/20/2018</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
        <p:nvSpPr>
          <p:cNvPr id="13" name="Title 1"/>
          <p:cNvSpPr>
            <a:spLocks noGrp="1"/>
          </p:cNvSpPr>
          <p:nvPr>
            <p:ph type="title" hasCustomPrompt="1"/>
          </p:nvPr>
        </p:nvSpPr>
        <p:spPr>
          <a:xfrm>
            <a:off x="815905" y="287066"/>
            <a:ext cx="3521927" cy="2734914"/>
          </a:xfrm>
        </p:spPr>
        <p:txBody>
          <a:bodyPr/>
          <a:lstStyle>
            <a:lvl1pPr>
              <a:defRPr b="0">
                <a:solidFill>
                  <a:schemeClr val="accent2"/>
                </a:solidFill>
              </a:defRPr>
            </a:lvl1pPr>
          </a:lstStyle>
          <a:p>
            <a:r>
              <a:rPr lang="en-US" dirty="0" smtClean="0"/>
              <a:t>Click to edit title</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67"/>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84" y="321152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Picture Placeholder 12" descr="Screenshot"/>
          <p:cNvSpPr>
            <a:spLocks noGrp="1"/>
          </p:cNvSpPr>
          <p:nvPr>
            <p:ph type="pic" sz="quarter" idx="10" hasCustomPrompt="1"/>
          </p:nvPr>
        </p:nvSpPr>
        <p:spPr>
          <a:xfrm>
            <a:off x="4976795" y="1067565"/>
            <a:ext cx="9516215" cy="4850604"/>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02559527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smtClean="0"/>
              <a:t>Click to edit title</a:t>
            </a:r>
            <a:endParaRPr lang="en-US" dirty="0"/>
          </a:p>
        </p:txBody>
      </p:sp>
      <p:sp>
        <p:nvSpPr>
          <p:cNvPr id="14" name="Text Placeholder 3"/>
          <p:cNvSpPr>
            <a:spLocks noGrp="1"/>
          </p:cNvSpPr>
          <p:nvPr>
            <p:ph type="body" sz="quarter" idx="13"/>
          </p:nvPr>
        </p:nvSpPr>
        <p:spPr>
          <a:xfrm>
            <a:off x="815895" y="136521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65"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83"/>
            <a:ext cx="9287236" cy="4733889"/>
          </a:xfrm>
        </p:spPr>
        <p:txBody>
          <a:bodyPr/>
          <a:lstStyle>
            <a:lvl1pPr>
              <a:defRPr/>
            </a:lvl1pPr>
          </a:lstStyle>
          <a:p>
            <a:r>
              <a:rPr lang="en-US" dirty="0" smtClean="0"/>
              <a:t>Click icon to insert screenshot</a:t>
            </a:r>
            <a:endParaRPr lang="en-US" dirty="0"/>
          </a:p>
        </p:txBody>
      </p:sp>
      <p:sp>
        <p:nvSpPr>
          <p:cNvPr id="6"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321F5925-F02A-4BC4-B22B-E51625263B36}" type="datetime1">
              <a:rPr lang="en-US" smtClean="0"/>
              <a:t>4/20/2018</a:t>
            </a:fld>
            <a:endParaRPr lang="en-US" dirty="0"/>
          </a:p>
        </p:txBody>
      </p:sp>
      <p:sp>
        <p:nvSpPr>
          <p:cNvPr id="7"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8"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97048103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itle 1"/>
          <p:cNvSpPr>
            <a:spLocks noGrp="1"/>
          </p:cNvSpPr>
          <p:nvPr>
            <p:ph type="title" hasCustomPrompt="1"/>
          </p:nvPr>
        </p:nvSpPr>
        <p:spPr>
          <a:xfrm>
            <a:off x="1387736" y="1438519"/>
            <a:ext cx="9488245" cy="2219093"/>
          </a:xfrm>
        </p:spPr>
        <p:txBody>
          <a:bodyPr>
            <a:noAutofit/>
          </a:bodyPr>
          <a:lstStyle>
            <a:lvl1pPr algn="ctr">
              <a:tabLst>
                <a:tab pos="2827593" algn="l"/>
              </a:tabLst>
              <a:defRPr sz="3751"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28"/>
            <a:ext cx="9488245" cy="1015739"/>
          </a:xfrm>
        </p:spPr>
        <p:txBody>
          <a:bodyPr anchor="ctr">
            <a:normAutofit/>
          </a:bodyPr>
          <a:lstStyle>
            <a:lvl1pPr marL="0" indent="0" algn="ctr">
              <a:buNone/>
              <a:defRPr sz="1801" i="1" baseline="0">
                <a:solidFill>
                  <a:schemeClr val="tx2"/>
                </a:solidFill>
              </a:defRPr>
            </a:lvl1pPr>
          </a:lstStyle>
          <a:p>
            <a:pPr lvl="0"/>
            <a:r>
              <a:rPr lang="en-US" dirty="0" smtClean="0"/>
              <a:t>- Click to edit name or subtext</a:t>
            </a:r>
            <a:endParaRPr lang="en-US" dirty="0"/>
          </a:p>
        </p:txBody>
      </p:sp>
      <p:sp>
        <p:nvSpPr>
          <p:cNvPr id="10"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54A237E5-DE09-4659-9A45-09BFF8029526}" type="datetime1">
              <a:rPr lang="en-US" smtClean="0"/>
              <a:t>4/20/2018</a:t>
            </a:fld>
            <a:endParaRPr lang="en-US" dirty="0"/>
          </a:p>
        </p:txBody>
      </p:sp>
      <p:sp>
        <p:nvSpPr>
          <p:cNvPr id="9"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1"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311988166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Title 1"/>
          <p:cNvSpPr>
            <a:spLocks noGrp="1"/>
          </p:cNvSpPr>
          <p:nvPr>
            <p:ph type="title" hasCustomPrompt="1"/>
          </p:nvPr>
        </p:nvSpPr>
        <p:spPr>
          <a:xfrm>
            <a:off x="1387736" y="1438519"/>
            <a:ext cx="9488245" cy="2219093"/>
          </a:xfrm>
        </p:spPr>
        <p:txBody>
          <a:bodyPr>
            <a:noAutofit/>
          </a:bodyPr>
          <a:lstStyle>
            <a:lvl1pPr algn="ctr">
              <a:tabLst>
                <a:tab pos="2827593" algn="l"/>
              </a:tabLst>
              <a:defRPr sz="3751"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28"/>
            <a:ext cx="9488245" cy="1015739"/>
          </a:xfrm>
        </p:spPr>
        <p:txBody>
          <a:bodyPr anchor="ctr">
            <a:normAutofit/>
          </a:bodyPr>
          <a:lstStyle>
            <a:lvl1pPr marL="0" indent="0" algn="ctr">
              <a:buNone/>
              <a:defRPr sz="1801" i="1" baseline="0">
                <a:solidFill>
                  <a:schemeClr val="tx2"/>
                </a:solidFill>
              </a:defRPr>
            </a:lvl1pPr>
          </a:lstStyle>
          <a:p>
            <a:pPr lvl="0"/>
            <a:r>
              <a:rPr lang="en-US" dirty="0" smtClean="0"/>
              <a:t>- Click to edit name or subtext</a:t>
            </a:r>
            <a:endParaRPr lang="en-US" dirty="0"/>
          </a:p>
        </p:txBody>
      </p:sp>
      <p:sp>
        <p:nvSpPr>
          <p:cNvPr id="16" name="Date Placeholder 4"/>
          <p:cNvSpPr>
            <a:spLocks noGrp="1"/>
          </p:cNvSpPr>
          <p:nvPr>
            <p:ph type="dt" sz="half" idx="11"/>
          </p:nvPr>
        </p:nvSpPr>
        <p:spPr>
          <a:xfrm>
            <a:off x="838207" y="6356362"/>
            <a:ext cx="1358591" cy="365125"/>
          </a:xfrm>
        </p:spPr>
        <p:txBody>
          <a:bodyPr/>
          <a:lstStyle>
            <a:lvl1pPr>
              <a:defRPr>
                <a:solidFill>
                  <a:schemeClr val="bg1"/>
                </a:solidFill>
              </a:defRPr>
            </a:lvl1pPr>
          </a:lstStyle>
          <a:p>
            <a:fld id="{4932BDCE-C7FD-4506-93F5-84373CB6F836}" type="datetime1">
              <a:rPr lang="en-US" smtClean="0"/>
              <a:t>4/20/2018</a:t>
            </a:fld>
            <a:endParaRPr lang="en-US" dirty="0"/>
          </a:p>
        </p:txBody>
      </p:sp>
      <p:sp>
        <p:nvSpPr>
          <p:cNvPr id="18"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19" name="Slide Number Placeholder 6"/>
          <p:cNvSpPr>
            <a:spLocks noGrp="1"/>
          </p:cNvSpPr>
          <p:nvPr>
            <p:ph type="sldNum" sz="quarter" idx="12"/>
          </p:nvPr>
        </p:nvSpPr>
        <p:spPr>
          <a:xfrm>
            <a:off x="9891135" y="6356362"/>
            <a:ext cx="1462668" cy="365125"/>
          </a:xfrm>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794415991"/>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6084" algn="l"/>
                <a:tab pos="2827593" algn="l"/>
              </a:tabLst>
              <a:defRPr sz="4127" baseline="0">
                <a:solidFill>
                  <a:schemeClr val="bg1"/>
                </a:solidFill>
              </a:defRPr>
            </a:lvl1pPr>
          </a:lstStyle>
          <a:p>
            <a:r>
              <a:rPr lang="en-US" dirty="0" smtClean="0"/>
              <a:t>Click to edit title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7CF8B0E5-41C0-4F68-B44C-04410F0715BB}"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18018074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hasCustomPrompt="1"/>
          </p:nvPr>
        </p:nvSpPr>
        <p:spPr>
          <a:xfrm>
            <a:off x="5720399" y="912530"/>
            <a:ext cx="4661388" cy="4661388"/>
          </a:xfrm>
          <a:prstGeom prst="ellipse">
            <a:avLst/>
          </a:prstGeom>
          <a:solidFill>
            <a:srgbClr val="003865">
              <a:alpha val="87843"/>
            </a:srgbClr>
          </a:solidFill>
        </p:spPr>
        <p:txBody>
          <a:bodyPr>
            <a:noAutofit/>
          </a:bodyPr>
          <a:lstStyle>
            <a:lvl1pPr algn="ctr">
              <a:tabLst>
                <a:tab pos="2827593" algn="l"/>
              </a:tabLst>
              <a:defRPr sz="3375"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9" y="524007"/>
            <a:ext cx="2155300" cy="2155300"/>
          </a:xfrm>
          <a:prstGeom prst="ellipse">
            <a:avLst/>
          </a:prstGeom>
          <a:solidFill>
            <a:srgbClr val="78BE21">
              <a:alpha val="87843"/>
            </a:srgbClr>
          </a:solidFill>
        </p:spPr>
        <p:txBody>
          <a:bodyPr anchor="ctr">
            <a:normAutofit/>
          </a:bodyPr>
          <a:lstStyle>
            <a:lvl1pPr marL="0" indent="0" algn="ctr">
              <a:buNone/>
              <a:defRPr sz="1876"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6" baseline="0">
                <a:solidFill>
                  <a:schemeClr val="bg1"/>
                </a:solidFill>
                <a:latin typeface="+mn-lt"/>
              </a:defRPr>
            </a:lvl1pPr>
          </a:lstStyle>
          <a:p>
            <a:pPr lvl="0"/>
            <a:r>
              <a:rPr lang="en-US" dirty="0" smtClean="0"/>
              <a:t>Third Point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9B85AF70-8569-4114-9F0A-38888691D5C5}"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56391185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2299477" y="1609867"/>
            <a:ext cx="7593051" cy="3638266"/>
          </a:xfrm>
          <a:solidFill>
            <a:schemeClr val="tx1">
              <a:alpha val="88000"/>
            </a:schemeClr>
          </a:solidFill>
        </p:spPr>
        <p:txBody>
          <a:bodyPr>
            <a:noAutofit/>
          </a:bodyPr>
          <a:lstStyle>
            <a:lvl1pPr algn="ctr">
              <a:spcAft>
                <a:spcPts val="751"/>
              </a:spcAft>
              <a:tabLst>
                <a:tab pos="2827593" algn="l"/>
              </a:tabLst>
              <a:defRPr sz="5252"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A09E098D-2A75-4DCA-B429-44D20A763C29}"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953838825"/>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593" algn="l"/>
              </a:tabLst>
              <a:defRPr sz="5252">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838200" y="292571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405E77C4-6593-44BF-AA80-AC8F3DECAFFE}"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18700865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593" algn="l"/>
              </a:tabLst>
              <a:defRPr sz="5252">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838200" y="292571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fld id="{9B5D7DD1-886C-4F5A-9B3E-E9B32B5488C4}"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smtClean="0"/>
              <a:t>Optional Tagline Goes Here | mn.gov/websiteurl</a:t>
            </a:r>
            <a:endParaRPr lang="en-US" dirty="0"/>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dirty="0"/>
          </a:p>
        </p:txBody>
      </p:sp>
    </p:spTree>
    <p:extLst>
      <p:ext uri="{BB962C8B-B14F-4D97-AF65-F5344CB8AC3E}">
        <p14:creationId xmlns:p14="http://schemas.microsoft.com/office/powerpoint/2010/main" val="166915525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593" algn="l"/>
              </a:tabLst>
              <a:defRPr sz="5252">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838200" y="292571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EA71D6BB-4C68-4089-8D49-59784F0BCBBA}" type="datetime1">
              <a:rPr lang="en-US" smtClean="0"/>
              <a:t>4/20/2018</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smtClean="0"/>
              <a:t>Optional Tagline Goes Here </a:t>
            </a:r>
            <a:r>
              <a:rPr lang="en-US" smtClean="0">
                <a:solidFill>
                  <a:schemeClr val="accent2"/>
                </a:solidFill>
              </a:rPr>
              <a:t>|</a:t>
            </a:r>
            <a:r>
              <a:rPr lang="en-US" smtClean="0"/>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5976948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2.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41" Type="http://schemas.openxmlformats.org/officeDocument/2006/relationships/slideLayout" Target="../slideLayouts/slideLayout95.xml"/><Relationship Id="rId54" Type="http://schemas.openxmlformats.org/officeDocument/2006/relationships/slideLayout" Target="../slideLayouts/slideLayout108.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3" Type="http://schemas.openxmlformats.org/officeDocument/2006/relationships/slideLayout" Target="../slideLayouts/slideLayout107.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slideLayout" Target="../slideLayouts/slideLayout103.xml"/><Relationship Id="rId57"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56" Type="http://schemas.openxmlformats.org/officeDocument/2006/relationships/slideLayout" Target="../slideLayouts/slideLayout110.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3"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4/20/2018</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b="0" i="0" u="none"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r>
              <a:rPr lang="en-US" smtClean="0"/>
              <a:t>      </a:t>
            </a:r>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183259634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b="0" i="0" u="none"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p15:clr>
            <a:srgbClr val="F26B43"/>
          </p15:clr>
        </p15:guide>
        <p15:guide id="2" pos="7296">
          <p15:clr>
            <a:srgbClr val="F26B43"/>
          </p15:clr>
        </p15:guide>
        <p15:guide id="3" orient="horz" pos="3744">
          <p15:clr>
            <a:srgbClr val="F26B43"/>
          </p15:clr>
        </p15:guide>
        <p15:guide id="4" orient="horz" pos="288">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7" y="6356362"/>
            <a:ext cx="1358591" cy="365125"/>
          </a:xfrm>
          <a:prstGeom prst="rect">
            <a:avLst/>
          </a:prstGeom>
        </p:spPr>
        <p:txBody>
          <a:bodyPr vert="horz" lIns="91440" tIns="45720" rIns="91440" bIns="45720" rtlCol="0" anchor="ctr"/>
          <a:lstStyle>
            <a:lvl1pPr algn="l">
              <a:defRPr sz="900">
                <a:solidFill>
                  <a:schemeClr val="tx2"/>
                </a:solidFill>
              </a:defRPr>
            </a:lvl1pPr>
          </a:lstStyle>
          <a:p>
            <a:fld id="{5AD89494-52AB-446C-B8BA-4C0DE92D0DCA}" type="datetime1">
              <a:rPr lang="en-US" smtClean="0"/>
              <a:t>4/20/2018</a:t>
            </a:fld>
            <a:endParaRPr lang="en-US" dirty="0"/>
          </a:p>
        </p:txBody>
      </p:sp>
      <p:sp>
        <p:nvSpPr>
          <p:cNvPr id="12" name="Footer Placeholder 4"/>
          <p:cNvSpPr>
            <a:spLocks noGrp="1"/>
          </p:cNvSpPr>
          <p:nvPr>
            <p:ph type="ftr" sz="quarter" idx="3"/>
          </p:nvPr>
        </p:nvSpPr>
        <p:spPr>
          <a:xfrm>
            <a:off x="3302184" y="6356361"/>
            <a:ext cx="5587647" cy="365125"/>
          </a:xfrm>
          <a:prstGeom prst="rect">
            <a:avLst/>
          </a:prstGeom>
        </p:spPr>
        <p:txBody>
          <a:bodyPr anchor="ctr"/>
          <a:lstStyle>
            <a:lvl1pPr algn="ctr">
              <a:defRPr sz="900">
                <a:solidFill>
                  <a:schemeClr val="tx2"/>
                </a:solidFill>
              </a:defRPr>
            </a:lvl1pPr>
          </a:lstStyle>
          <a:p>
            <a:r>
              <a:rPr lang="en-US" smtClean="0"/>
              <a:t>Optional Tagline Goes Here </a:t>
            </a:r>
            <a:r>
              <a:rPr lang="en-US" smtClean="0">
                <a:solidFill>
                  <a:schemeClr val="accent1"/>
                </a:solidFill>
              </a:rPr>
              <a:t>|</a:t>
            </a:r>
            <a:r>
              <a:rPr lang="en-US" smtClean="0"/>
              <a:t> mn.gov/websiteurl</a:t>
            </a:r>
            <a:endParaRPr lang="en-US" dirty="0"/>
          </a:p>
        </p:txBody>
      </p:sp>
      <p:sp>
        <p:nvSpPr>
          <p:cNvPr id="6" name="Slide Number Placeholder 5"/>
          <p:cNvSpPr>
            <a:spLocks noGrp="1"/>
          </p:cNvSpPr>
          <p:nvPr>
            <p:ph type="sldNum" sz="quarter" idx="4"/>
          </p:nvPr>
        </p:nvSpPr>
        <p:spPr>
          <a:xfrm>
            <a:off x="9891135" y="6356362"/>
            <a:ext cx="1462668" cy="365125"/>
          </a:xfrm>
          <a:prstGeom prst="rect">
            <a:avLst/>
          </a:prstGeom>
        </p:spPr>
        <p:txBody>
          <a:bodyPr vert="horz" lIns="91440" tIns="45720" rIns="91440" bIns="45720" rtlCol="0" anchor="ctr"/>
          <a:lstStyle>
            <a:lvl1pPr algn="r">
              <a:defRPr sz="900">
                <a:solidFill>
                  <a:schemeClr val="tx2"/>
                </a:solidFill>
              </a:defRPr>
            </a:lvl1pPr>
          </a:lstStyle>
          <a:p>
            <a:fld id="{50B26D62-EBDC-4CB4-84B4-338D23F7DACE}" type="slidenum">
              <a:rPr lang="en-US" smtClean="0"/>
              <a:t>‹#›</a:t>
            </a:fld>
            <a:endParaRPr lang="en-US" dirty="0"/>
          </a:p>
        </p:txBody>
      </p:sp>
    </p:spTree>
    <p:extLst>
      <p:ext uri="{BB962C8B-B14F-4D97-AF65-F5344CB8AC3E}">
        <p14:creationId xmlns:p14="http://schemas.microsoft.com/office/powerpoint/2010/main" val="276479451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Lst>
  <p:timing>
    <p:tnLst>
      <p:par>
        <p:cTn id="1" dur="indefinite" restart="never" nodeType="tmRoot"/>
      </p:par>
    </p:tnLst>
  </p:timing>
  <p:hf hdr="0" ftr="0" dt="0"/>
  <p:txStyles>
    <p:titleStyle>
      <a:lvl1pPr algn="l" defTabSz="6857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7" rtl="0" eaLnBrk="1" latinLnBrk="0" hangingPunct="1">
        <a:lnSpc>
          <a:spcPct val="100000"/>
        </a:lnSpc>
        <a:spcBef>
          <a:spcPts val="751"/>
        </a:spcBef>
        <a:spcAft>
          <a:spcPts val="751"/>
        </a:spcAft>
        <a:buClr>
          <a:schemeClr val="accent1"/>
        </a:buClr>
        <a:buFont typeface="Arial" panose="020B0604020202020204" pitchFamily="34" charset="0"/>
        <a:buChar char="•"/>
        <a:defRPr sz="1876" kern="1200">
          <a:solidFill>
            <a:schemeClr val="tx1"/>
          </a:solidFill>
          <a:latin typeface="+mn-lt"/>
          <a:ea typeface="+mn-ea"/>
          <a:cs typeface="+mn-cs"/>
        </a:defRPr>
      </a:lvl1pPr>
      <a:lvl2pPr marL="514324"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09"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091"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2973" indent="-171442" algn="l" defTabSz="685767" rtl="0" eaLnBrk="1" latinLnBrk="0" hangingPunct="1">
        <a:lnSpc>
          <a:spcPct val="100000"/>
        </a:lnSpc>
        <a:spcBef>
          <a:spcPts val="375"/>
        </a:spcBef>
        <a:spcAft>
          <a:spcPts val="751"/>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856"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40"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7"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67" rtl="0" eaLnBrk="1" latinLnBrk="0" hangingPunct="1">
        <a:defRPr sz="1351" kern="1200">
          <a:solidFill>
            <a:schemeClr val="tx1"/>
          </a:solidFill>
          <a:latin typeface="+mn-lt"/>
          <a:ea typeface="+mn-ea"/>
          <a:cs typeface="+mn-cs"/>
        </a:defRPr>
      </a:lvl1pPr>
      <a:lvl2pPr marL="342882" algn="l" defTabSz="685767" rtl="0" eaLnBrk="1" latinLnBrk="0" hangingPunct="1">
        <a:defRPr sz="1351" kern="1200">
          <a:solidFill>
            <a:schemeClr val="tx1"/>
          </a:solidFill>
          <a:latin typeface="+mn-lt"/>
          <a:ea typeface="+mn-ea"/>
          <a:cs typeface="+mn-cs"/>
        </a:defRPr>
      </a:lvl2pPr>
      <a:lvl3pPr marL="685767" algn="l" defTabSz="685767" rtl="0" eaLnBrk="1" latinLnBrk="0" hangingPunct="1">
        <a:defRPr sz="1351" kern="1200">
          <a:solidFill>
            <a:schemeClr val="tx1"/>
          </a:solidFill>
          <a:latin typeface="+mn-lt"/>
          <a:ea typeface="+mn-ea"/>
          <a:cs typeface="+mn-cs"/>
        </a:defRPr>
      </a:lvl3pPr>
      <a:lvl4pPr marL="1028649" algn="l" defTabSz="685767" rtl="0" eaLnBrk="1" latinLnBrk="0" hangingPunct="1">
        <a:defRPr sz="1351" kern="1200">
          <a:solidFill>
            <a:schemeClr val="tx1"/>
          </a:solidFill>
          <a:latin typeface="+mn-lt"/>
          <a:ea typeface="+mn-ea"/>
          <a:cs typeface="+mn-cs"/>
        </a:defRPr>
      </a:lvl4pPr>
      <a:lvl5pPr marL="1371531" algn="l" defTabSz="685767" rtl="0" eaLnBrk="1" latinLnBrk="0" hangingPunct="1">
        <a:defRPr sz="1351" kern="1200">
          <a:solidFill>
            <a:schemeClr val="tx1"/>
          </a:solidFill>
          <a:latin typeface="+mn-lt"/>
          <a:ea typeface="+mn-ea"/>
          <a:cs typeface="+mn-cs"/>
        </a:defRPr>
      </a:lvl5pPr>
      <a:lvl6pPr marL="1714414" algn="l" defTabSz="685767" rtl="0" eaLnBrk="1" latinLnBrk="0" hangingPunct="1">
        <a:defRPr sz="1351" kern="1200">
          <a:solidFill>
            <a:schemeClr val="tx1"/>
          </a:solidFill>
          <a:latin typeface="+mn-lt"/>
          <a:ea typeface="+mn-ea"/>
          <a:cs typeface="+mn-cs"/>
        </a:defRPr>
      </a:lvl6pPr>
      <a:lvl7pPr marL="2057298" algn="l" defTabSz="685767" rtl="0" eaLnBrk="1" latinLnBrk="0" hangingPunct="1">
        <a:defRPr sz="1351" kern="1200">
          <a:solidFill>
            <a:schemeClr val="tx1"/>
          </a:solidFill>
          <a:latin typeface="+mn-lt"/>
          <a:ea typeface="+mn-ea"/>
          <a:cs typeface="+mn-cs"/>
        </a:defRPr>
      </a:lvl7pPr>
      <a:lvl8pPr marL="2400180" algn="l" defTabSz="685767" rtl="0" eaLnBrk="1" latinLnBrk="0" hangingPunct="1">
        <a:defRPr sz="1351" kern="1200">
          <a:solidFill>
            <a:schemeClr val="tx1"/>
          </a:solidFill>
          <a:latin typeface="+mn-lt"/>
          <a:ea typeface="+mn-ea"/>
          <a:cs typeface="+mn-cs"/>
        </a:defRPr>
      </a:lvl8pPr>
      <a:lvl9pPr marL="2743063" algn="l" defTabSz="685767"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
          <p15:clr>
            <a:srgbClr val="F26B43"/>
          </p15:clr>
        </p15:guide>
        <p15:guide id="2" pos="7296">
          <p15:clr>
            <a:srgbClr val="F26B43"/>
          </p15:clr>
        </p15:guide>
        <p15:guide id="3" orient="horz" pos="3744">
          <p15:clr>
            <a:srgbClr val="F26B43"/>
          </p15:clr>
        </p15:guide>
        <p15:guide id="4" orient="horz" pos="288">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chart" Target="../charts/chart4.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chart" Target="../charts/chart5.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chart" Target="../charts/chart6.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chart" Target="../charts/chart7.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chart" Target="../charts/chart8.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png"/><Relationship Id="rId5" Type="http://schemas.openxmlformats.org/officeDocument/2006/relationships/chart" Target="../charts/chart9.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chart" Target="../charts/chart1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chart" Target="../charts/chart11.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chart" Target="../charts/chart12.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chart" Target="../charts/chart13.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9.png"/><Relationship Id="rId5" Type="http://schemas.openxmlformats.org/officeDocument/2006/relationships/chart" Target="../charts/chart14.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9.png"/><Relationship Id="rId5" Type="http://schemas.openxmlformats.org/officeDocument/2006/relationships/chart" Target="../charts/chart15.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9.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9.png"/><Relationship Id="rId5" Type="http://schemas.openxmlformats.org/officeDocument/2006/relationships/chart" Target="../charts/chart20.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9.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mailto:Dawn.Ginzl@state.mn.us" TargetMode="External"/><Relationship Id="rId5" Type="http://schemas.openxmlformats.org/officeDocument/2006/relationships/hyperlink" Target="mailto:Laura.Tourdot@state.mn.us"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9.png"/><Relationship Id="rId5" Type="http://schemas.openxmlformats.org/officeDocument/2006/relationships/chart" Target="../charts/chart21.xm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9.png"/><Relationship Id="rId5" Type="http://schemas.openxmlformats.org/officeDocument/2006/relationships/chart" Target="../charts/chart26.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9.png"/><Relationship Id="rId5" Type="http://schemas.openxmlformats.org/officeDocument/2006/relationships/chart" Target="../charts/chart27.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9.png"/><Relationship Id="rId5" Type="http://schemas.openxmlformats.org/officeDocument/2006/relationships/chart" Target="../charts/chart28.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png"/><Relationship Id="rId5" Type="http://schemas.openxmlformats.org/officeDocument/2006/relationships/chart" Target="../charts/chart29.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9.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9.png"/><Relationship Id="rId5" Type="http://schemas.openxmlformats.org/officeDocument/2006/relationships/chart" Target="../charts/chart30.xml"/><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9.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1.xml"/><Relationship Id="rId7" Type="http://schemas.openxmlformats.org/officeDocument/2006/relationships/diagramQuickStyle" Target="../diagrams/quickStyle1.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55.xml"/><Relationship Id="rId9" Type="http://schemas.microsoft.com/office/2007/relationships/diagramDrawing" Target="../diagrams/drawing1.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9.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hyperlink" Target="mailto:scott.bilodeau@hennepin.us" TargetMode="External"/><Relationship Id="rId5" Type="http://schemas.openxmlformats.org/officeDocument/2006/relationships/hyperlink" Target="mailto:George.Kraus@state.mn.us" TargetMode="External"/><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9.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9.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9.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9.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9.png"/><Relationship Id="rId4"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9.png"/><Relationship Id="rId4"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9.png"/><Relationship Id="rId4"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chart" Target="../charts/chart31.xml"/><Relationship Id="rId5" Type="http://schemas.openxmlformats.org/officeDocument/2006/relationships/image" Target="../media/image9.png"/><Relationship Id="rId4"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9.png"/><Relationship Id="rId4"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9.png"/><Relationship Id="rId4"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9.png"/><Relationship Id="rId4" Type="http://schemas.openxmlformats.org/officeDocument/2006/relationships/hyperlink" Target="mailto:Kristin.sweet@state.mn.u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chart" Target="../charts/chart2.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4187952"/>
            <a:ext cx="12192000" cy="1199223"/>
          </a:xfrm>
        </p:spPr>
        <p:txBody>
          <a:bodyPr/>
          <a:lstStyle/>
          <a:p>
            <a:r>
              <a:rPr lang="en-US" dirty="0" smtClean="0"/>
              <a:t>STD, HIV and Hepatitis C 2017 Data Release</a:t>
            </a:r>
            <a:endParaRPr lang="en-US" dirty="0"/>
          </a:p>
        </p:txBody>
      </p:sp>
      <p:sp>
        <p:nvSpPr>
          <p:cNvPr id="2" name="Text Placeholder 1"/>
          <p:cNvSpPr>
            <a:spLocks noGrp="1"/>
          </p:cNvSpPr>
          <p:nvPr>
            <p:ph type="body" sz="quarter" idx="14"/>
          </p:nvPr>
        </p:nvSpPr>
        <p:spPr/>
        <p:txBody>
          <a:bodyPr>
            <a:normAutofit/>
          </a:bodyPr>
          <a:lstStyle/>
          <a:p>
            <a:r>
              <a:rPr lang="en-US" dirty="0" smtClean="0"/>
              <a:t>April </a:t>
            </a:r>
            <a:r>
              <a:rPr lang="en-US" dirty="0" smtClean="0"/>
              <a:t>24,2018</a:t>
            </a:r>
            <a:endParaRPr lang="en-US" dirty="0"/>
          </a:p>
        </p:txBody>
      </p:sp>
      <p:pic>
        <p:nvPicPr>
          <p:cNvPr id="5" name="MN.IT Services Logo" descr="Minnesota Department of Healt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pic>
        <p:nvPicPr>
          <p:cNvPr id="4" name="Audio 3"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427324"/>
      </p:ext>
    </p:extLst>
  </p:cSld>
  <p:clrMapOvr>
    <a:masterClrMapping/>
  </p:clrMapOvr>
  <mc:AlternateContent xmlns:mc="http://schemas.openxmlformats.org/markup-compatibility/2006" xmlns:p14="http://schemas.microsoft.com/office/powerpoint/2010/main">
    <mc:Choice Requires="p14">
      <p:transition spd="slow" p14:dur="2000" advTm="51877"/>
    </mc:Choice>
    <mc:Fallback xmlns="">
      <p:transition spd="slow" advTm="5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1047750" y="133350"/>
            <a:ext cx="10515600" cy="914400"/>
          </a:xfrm>
        </p:spPr>
        <p:txBody>
          <a:bodyPr>
            <a:noAutofit/>
          </a:bodyPr>
          <a:lstStyle/>
          <a:p>
            <a:r>
              <a:rPr lang="en-US" altLang="en-US" sz="3300" dirty="0"/>
              <a:t>Age-Specific Primary &amp; Secondary Syphilis Rates by Gender Minnesota, 2017</a:t>
            </a:r>
          </a:p>
        </p:txBody>
      </p:sp>
      <p:graphicFrame>
        <p:nvGraphicFramePr>
          <p:cNvPr id="2" name="Object 3" descr="Age-Specific Primary &amp; Secondary Syphilis Rates by Gender Minnesota, 2017" title="Age-Specific Primary &amp; Secondary Syphilis Rates by Gender Minnesota, 2017"/>
          <p:cNvGraphicFramePr>
            <a:graphicFrameLocks noGrp="1" noChangeAspect="1"/>
          </p:cNvGraphicFramePr>
          <p:nvPr>
            <p:ph idx="1"/>
            <p:extLst/>
          </p:nvPr>
        </p:nvGraphicFramePr>
        <p:xfrm>
          <a:off x="268941" y="1533833"/>
          <a:ext cx="11672047" cy="4854357"/>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03463374"/>
      </p:ext>
    </p:extLst>
  </p:cSld>
  <p:clrMapOvr>
    <a:masterClrMapping/>
  </p:clrMapOvr>
  <mc:AlternateContent xmlns:mc="http://schemas.openxmlformats.org/markup-compatibility/2006" xmlns:p14="http://schemas.microsoft.com/office/powerpoint/2010/main">
    <mc:Choice Requires="p14">
      <p:transition spd="slow" p14:dur="2000" advTm="31270"/>
    </mc:Choice>
    <mc:Fallback xmlns="">
      <p:transition spd="slow" advTm="31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bwMode="auto">
          <a:xfrm>
            <a:off x="838200" y="152400"/>
            <a:ext cx="109347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300" dirty="0">
                <a:solidFill>
                  <a:schemeClr val="bg1"/>
                </a:solidFill>
                <a:latin typeface="+mj-lt"/>
              </a:rPr>
              <a:t>Primary &amp; Secondary Syphilis Rates by </a:t>
            </a:r>
            <a:r>
              <a:rPr lang="en-US" altLang="en-US" sz="3300" dirty="0" smtClean="0">
                <a:solidFill>
                  <a:schemeClr val="bg1"/>
                </a:solidFill>
                <a:latin typeface="+mj-lt"/>
              </a:rPr>
              <a:t>Race/Ethnicity</a:t>
            </a:r>
            <a:br>
              <a:rPr lang="en-US" altLang="en-US" sz="3300" dirty="0" smtClean="0">
                <a:solidFill>
                  <a:schemeClr val="bg1"/>
                </a:solidFill>
                <a:latin typeface="+mj-lt"/>
              </a:rPr>
            </a:br>
            <a:r>
              <a:rPr lang="en-US" altLang="en-US" sz="3300" dirty="0" smtClean="0">
                <a:solidFill>
                  <a:schemeClr val="bg1"/>
                </a:solidFill>
                <a:latin typeface="+mj-lt"/>
              </a:rPr>
              <a:t>Minnesota, 2007-2017</a:t>
            </a:r>
            <a:endParaRPr lang="en-US" altLang="en-US" sz="3300" baseline="30000" dirty="0">
              <a:solidFill>
                <a:schemeClr val="bg1"/>
              </a:solidFill>
              <a:latin typeface="+mj-lt"/>
            </a:endParaRPr>
          </a:p>
        </p:txBody>
      </p:sp>
      <p:graphicFrame>
        <p:nvGraphicFramePr>
          <p:cNvPr id="9" name="Object 2" descr="Primary &amp; Secondary Syphilis Rates by Race/Ethnicity&#10;Minnesota, 2007-2017" title="Primary &amp; Secondary Syphilis Rates by Race/Ethnicity"/>
          <p:cNvGraphicFramePr>
            <a:graphicFrameLocks noGrp="1" noChangeAspect="1"/>
          </p:cNvGraphicFramePr>
          <p:nvPr>
            <p:ph idx="1"/>
            <p:extLst/>
          </p:nvPr>
        </p:nvGraphicFramePr>
        <p:xfrm>
          <a:off x="365760" y="1825625"/>
          <a:ext cx="11596744" cy="4351338"/>
        </p:xfrm>
        <a:graphic>
          <a:graphicData uri="http://schemas.openxmlformats.org/drawingml/2006/chart">
            <c:chart xmlns:c="http://schemas.openxmlformats.org/drawingml/2006/chart" xmlns:r="http://schemas.openxmlformats.org/officeDocument/2006/relationships" r:id="rId5"/>
          </a:graphicData>
        </a:graphic>
      </p:graphicFrame>
      <p:sp>
        <p:nvSpPr>
          <p:cNvPr id="39941" name="Text Box 4"/>
          <p:cNvSpPr txBox="1">
            <a:spLocks noChangeArrowheads="1"/>
          </p:cNvSpPr>
          <p:nvPr/>
        </p:nvSpPr>
        <p:spPr bwMode="auto">
          <a:xfrm>
            <a:off x="971550" y="6096000"/>
            <a:ext cx="8001000" cy="41549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0" fontAlgn="auto" latinLnBrk="0" hangingPunct="0">
              <a:lnSpc>
                <a:spcPct val="75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Persons of Hispanic ethnicity can be of any race</a:t>
            </a:r>
            <a:r>
              <a:rPr kumimoji="0" lang="en-US" altLang="en-US" sz="1200" b="0" i="0" u="none" strike="noStrike" kern="1200" cap="none" spc="0" normalizeH="0" baseline="0" noProof="0" dirty="0">
                <a:ln>
                  <a:noFill/>
                </a:ln>
                <a:solidFill>
                  <a:srgbClr val="003865"/>
                </a:solidFill>
                <a:effectLst/>
                <a:uLnTx/>
                <a:uFillTx/>
                <a:latin typeface="Arial Narrow" pitchFamily="34" charset="0"/>
                <a:ea typeface="+mn-ea"/>
                <a:cs typeface="+mn-cs"/>
              </a:rPr>
              <a:t>.</a:t>
            </a: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7838179"/>
      </p:ext>
    </p:extLst>
  </p:cSld>
  <p:clrMapOvr>
    <a:masterClrMapping/>
  </p:clrMapOvr>
  <p:transition advTm="66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p:txBody>
          <a:bodyPr>
            <a:noAutofit/>
          </a:bodyPr>
          <a:lstStyle/>
          <a:p>
            <a:pPr eaLnBrk="1" hangingPunct="1"/>
            <a:r>
              <a:rPr lang="en-US" altLang="en-US" sz="3300" dirty="0"/>
              <a:t>Early Syphilis</a:t>
            </a:r>
            <a:r>
              <a:rPr lang="en-US" altLang="en-US" sz="3300" baseline="30000" dirty="0"/>
              <a:t>†</a:t>
            </a:r>
            <a:r>
              <a:rPr lang="en-US" altLang="en-US" sz="3300" dirty="0"/>
              <a:t> by Gender and Sexual </a:t>
            </a:r>
            <a:r>
              <a:rPr lang="en-US" altLang="en-US" sz="3300" dirty="0" smtClean="0"/>
              <a:t>Behavior</a:t>
            </a:r>
            <a:br>
              <a:rPr lang="en-US" altLang="en-US" sz="3300" dirty="0" smtClean="0"/>
            </a:br>
            <a:r>
              <a:rPr lang="en-US" altLang="en-US" sz="3300" dirty="0" smtClean="0"/>
              <a:t> </a:t>
            </a:r>
            <a:r>
              <a:rPr lang="en-US" altLang="en-US" sz="3300" dirty="0"/>
              <a:t>Minnesota, 2007-2017</a:t>
            </a:r>
          </a:p>
        </p:txBody>
      </p:sp>
      <p:graphicFrame>
        <p:nvGraphicFramePr>
          <p:cNvPr id="495619" name="Group 3" descr="Early Syphilis† by Gender and Sexual Behavior&#10; Minnesota, 2007-2017" title="Early Syphilis† by Gender and Sexual Behavior"/>
          <p:cNvGraphicFramePr>
            <a:graphicFrameLocks noGrp="1"/>
          </p:cNvGraphicFramePr>
          <p:nvPr>
            <p:extLst/>
          </p:nvPr>
        </p:nvGraphicFramePr>
        <p:xfrm>
          <a:off x="1981200" y="1400769"/>
          <a:ext cx="8229600" cy="4688776"/>
        </p:xfrm>
        <a:graphic>
          <a:graphicData uri="http://schemas.openxmlformats.org/drawingml/2006/table">
            <a:tbl>
              <a:tblPr firstRow="1"/>
              <a:tblGrid>
                <a:gridCol w="1524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gridCol w="2273300">
                  <a:extLst>
                    <a:ext uri="{9D8B030D-6E8A-4147-A177-3AD203B41FA5}">
                      <a16:colId xmlns:a16="http://schemas.microsoft.com/office/drawing/2014/main" val="20003"/>
                    </a:ext>
                  </a:extLst>
                </a:gridCol>
              </a:tblGrid>
              <a:tr h="692772">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2"/>
                          </a:solidFill>
                          <a:effectLst/>
                          <a:latin typeface="+mn-lt"/>
                        </a:rPr>
                        <a:t>Year</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2"/>
                          </a:solidFill>
                          <a:effectLst/>
                          <a:latin typeface="+mn-lt"/>
                        </a:rPr>
                        <a:t>Early Syphilis Cases</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2"/>
                          </a:solidFill>
                          <a:effectLst/>
                          <a:latin typeface="+mn-lt"/>
                        </a:rPr>
                        <a:t>Male Cases (%)</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2"/>
                          </a:solidFill>
                          <a:effectLst/>
                          <a:latin typeface="+mn-lt"/>
                        </a:rPr>
                        <a:t>MSM Cases </a:t>
                      </a:r>
                    </a:p>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2"/>
                          </a:solidFill>
                          <a:effectLst/>
                          <a:latin typeface="+mn-lt"/>
                        </a:rPr>
                        <a:t>(% of males)</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7745">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2007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114</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111 (97)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103 (93)</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7745">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2008</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163</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158 (97)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140 (89)</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7745">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2009</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117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106 (91)</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96 (91)</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8251">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2010</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smtClean="0">
                          <a:ln>
                            <a:noFill/>
                          </a:ln>
                          <a:solidFill>
                            <a:schemeClr val="tx1"/>
                          </a:solidFill>
                          <a:effectLst/>
                          <a:latin typeface="+mn-lt"/>
                        </a:rPr>
                        <a:t>221</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207 (94)</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185 (89)</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2011</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260</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246 (95)</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218 (89)</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2012</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214</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196 (92)</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158 (81)</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2013</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332</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298 (90)</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261 (88)</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2014</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416</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374 (90)</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283 (76)</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2015</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431</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341 (79)</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222 (65)</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2016</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557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468 (84)</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359 (77)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8043">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2017</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605</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511 (84)</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5725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426 (83)</a:t>
                      </a:r>
                    </a:p>
                  </a:txBody>
                  <a:tcPr marT="45702" marB="4570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80881440"/>
                  </a:ext>
                </a:extLst>
              </a:tr>
            </a:tbl>
          </a:graphicData>
        </a:graphic>
      </p:graphicFrame>
      <p:sp>
        <p:nvSpPr>
          <p:cNvPr id="56391" name="Text Box 77"/>
          <p:cNvSpPr txBox="1">
            <a:spLocks noChangeArrowheads="1"/>
          </p:cNvSpPr>
          <p:nvPr/>
        </p:nvSpPr>
        <p:spPr bwMode="auto">
          <a:xfrm>
            <a:off x="2057400" y="6098690"/>
            <a:ext cx="7924800" cy="47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0" fontAlgn="auto" latinLnBrk="0" hangingPunct="0">
              <a:lnSpc>
                <a:spcPct val="7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3865"/>
                </a:solidFill>
                <a:effectLst/>
                <a:uLnTx/>
                <a:uFillTx/>
                <a:latin typeface="Calibri"/>
                <a:ea typeface="+mn-ea"/>
                <a:cs typeface="+mn-cs"/>
              </a:rPr>
              <a:t> </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MSM=Men who have sex with men</a:t>
            </a:r>
          </a:p>
          <a:p>
            <a:pPr marL="0" marR="0" lvl="0" indent="0" algn="l" defTabSz="914400" rtl="0" eaLnBrk="0" fontAlgn="auto" latinLnBrk="0" hangingPunct="0">
              <a:lnSpc>
                <a:spcPct val="7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Early Syphilis includes primary, secondary, and early latent stages of syphilis</a:t>
            </a:r>
            <a:r>
              <a:rPr kumimoji="0" lang="en-US" altLang="en-US" sz="1200" b="0" i="0" u="none" strike="noStrike" kern="1200" cap="none" spc="0" normalizeH="0" baseline="0" noProof="0" dirty="0" smtClean="0">
                <a:ln>
                  <a:noFill/>
                </a:ln>
                <a:solidFill>
                  <a:srgbClr val="003865"/>
                </a:solidFill>
                <a:effectLst/>
                <a:uLnTx/>
                <a:uFillTx/>
                <a:latin typeface="Arial Narrow" pitchFamily="34" charset="0"/>
                <a:ea typeface="+mn-ea"/>
                <a:cs typeface="+mn-cs"/>
              </a:rPr>
              <a:t>.</a:t>
            </a:r>
            <a:endParaRPr kumimoji="0" lang="en-US" altLang="en-US" sz="1200" b="0" i="0" u="none" strike="noStrike" kern="1200" cap="none" spc="0" normalizeH="0" baseline="0" noProof="0" dirty="0">
              <a:ln>
                <a:noFill/>
              </a:ln>
              <a:solidFill>
                <a:srgbClr val="003865"/>
              </a:solidFill>
              <a:effectLst/>
              <a:uLnTx/>
              <a:uFillTx/>
              <a:latin typeface="Arial Narrow" pitchFamily="34" charset="0"/>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69094787"/>
      </p:ext>
    </p:extLst>
  </p:cSld>
  <p:clrMapOvr>
    <a:masterClrMapping/>
  </p:clrMapOvr>
  <mc:AlternateContent xmlns:mc="http://schemas.openxmlformats.org/markup-compatibility/2006" xmlns:p14="http://schemas.microsoft.com/office/powerpoint/2010/main">
    <mc:Choice Requires="p14">
      <p:transition spd="slow" p14:dur="2000" advTm="36299"/>
    </mc:Choice>
    <mc:Fallback xmlns="">
      <p:transition spd="slow" advTm="36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Autofit/>
          </a:bodyPr>
          <a:lstStyle/>
          <a:p>
            <a:pPr eaLnBrk="1" hangingPunct="1"/>
            <a:r>
              <a:rPr lang="en-US" altLang="en-US" sz="3300" dirty="0"/>
              <a:t>Early Syphilis</a:t>
            </a:r>
            <a:r>
              <a:rPr lang="en-US" altLang="en-US" sz="3300" baseline="30000" dirty="0"/>
              <a:t>†</a:t>
            </a:r>
            <a:r>
              <a:rPr lang="en-US" altLang="en-US" sz="3300" dirty="0"/>
              <a:t> Cases Among MSM by </a:t>
            </a:r>
            <a:r>
              <a:rPr lang="en-US" altLang="en-US" sz="3300" dirty="0" smtClean="0"/>
              <a:t>Age</a:t>
            </a:r>
            <a:br>
              <a:rPr lang="en-US" altLang="en-US" sz="3300" dirty="0" smtClean="0"/>
            </a:br>
            <a:r>
              <a:rPr lang="en-US" altLang="en-US" sz="3300" dirty="0" smtClean="0"/>
              <a:t> </a:t>
            </a:r>
            <a:r>
              <a:rPr lang="en-US" altLang="en-US" sz="3300" dirty="0"/>
              <a:t>Minnesota, 2017 (n=426)</a:t>
            </a:r>
          </a:p>
        </p:txBody>
      </p:sp>
      <p:graphicFrame>
        <p:nvGraphicFramePr>
          <p:cNvPr id="2" name="Object 3" descr="Early Syphilis† Cases Among MSM by Age&#10; Minnesota, 2017 (n=426)" title="Early Syphilis† Cases Among MSM by Age"/>
          <p:cNvGraphicFramePr>
            <a:graphicFrameLocks noGrp="1" noChangeAspect="1"/>
          </p:cNvGraphicFramePr>
          <p:nvPr>
            <p:ph idx="1"/>
            <p:extLst/>
          </p:nvPr>
        </p:nvGraphicFramePr>
        <p:xfrm>
          <a:off x="1066800" y="1744662"/>
          <a:ext cx="9798709" cy="4611690"/>
        </p:xfrm>
        <a:graphic>
          <a:graphicData uri="http://schemas.openxmlformats.org/drawingml/2006/chart">
            <c:chart xmlns:c="http://schemas.openxmlformats.org/drawingml/2006/chart" xmlns:r="http://schemas.openxmlformats.org/officeDocument/2006/relationships" r:id="rId5"/>
          </a:graphicData>
        </a:graphic>
      </p:graphicFrame>
      <p:sp>
        <p:nvSpPr>
          <p:cNvPr id="57349" name="Text Box 4"/>
          <p:cNvSpPr txBox="1">
            <a:spLocks noChangeArrowheads="1"/>
          </p:cNvSpPr>
          <p:nvPr/>
        </p:nvSpPr>
        <p:spPr bwMode="auto">
          <a:xfrm>
            <a:off x="152400" y="6269943"/>
            <a:ext cx="5943600" cy="451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0" fontAlgn="auto" latinLnBrk="0" hangingPunct="0">
              <a:lnSpc>
                <a:spcPct val="7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mn-cs"/>
              </a:rPr>
              <a:t> </a:t>
            </a:r>
            <a:r>
              <a:rPr kumimoji="0" lang="en-US" altLang="en-US" sz="1200" b="0" i="0" u="none" strike="noStrike" kern="1200" cap="none" spc="0" normalizeH="0" baseline="0" noProof="0" dirty="0">
                <a:ln>
                  <a:noFill/>
                </a:ln>
                <a:effectLst/>
                <a:uLnTx/>
                <a:uFillTx/>
                <a:latin typeface="Calibri"/>
                <a:ea typeface="+mn-ea"/>
                <a:cs typeface="+mn-cs"/>
              </a:rPr>
              <a:t>MSM=Men who have sex with men</a:t>
            </a:r>
          </a:p>
          <a:p>
            <a:pPr marL="0" marR="0" lvl="0" indent="0" algn="l" defTabSz="914400" rtl="0" eaLnBrk="0" fontAlgn="auto" latinLnBrk="0" hangingPunct="0">
              <a:lnSpc>
                <a:spcPct val="7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Calibri"/>
                <a:ea typeface="+mn-ea"/>
                <a:cs typeface="+mn-cs"/>
              </a:rPr>
              <a:t>† Early Syphilis includes primary, secondary, and early latent stages of syphilis</a:t>
            </a:r>
            <a:r>
              <a:rPr kumimoji="0" lang="en-US" altLang="en-US" sz="900" b="0" i="0" u="none" strike="noStrike" kern="1200" cap="none" spc="0" normalizeH="0" baseline="0" noProof="0" dirty="0">
                <a:ln>
                  <a:noFill/>
                </a:ln>
                <a:effectLst/>
                <a:uLnTx/>
                <a:uFillTx/>
                <a:latin typeface="Arial Narrow" pitchFamily="34" charset="0"/>
                <a:ea typeface="+mn-ea"/>
                <a:cs typeface="+mn-cs"/>
              </a:rPr>
              <a:t>.</a:t>
            </a:r>
          </a:p>
        </p:txBody>
      </p:sp>
      <p:sp>
        <p:nvSpPr>
          <p:cNvPr id="57350" name="Text Box 5"/>
          <p:cNvSpPr txBox="1">
            <a:spLocks noChangeArrowheads="1"/>
          </p:cNvSpPr>
          <p:nvPr/>
        </p:nvSpPr>
        <p:spPr bwMode="auto">
          <a:xfrm>
            <a:off x="7920691" y="1466416"/>
            <a:ext cx="1975449" cy="55399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anose="020F0502020204030204"/>
                <a:ea typeface="+mn-ea"/>
                <a:cs typeface="+mn-cs"/>
              </a:rPr>
              <a:t>Mean Age = 35 years</a:t>
            </a:r>
          </a:p>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Calibri" panose="020F0502020204030204"/>
                <a:ea typeface="+mn-ea"/>
                <a:cs typeface="+mn-cs"/>
              </a:rPr>
              <a:t>Range: 15 to 65 years</a:t>
            </a: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86471412"/>
      </p:ext>
    </p:extLst>
  </p:cSld>
  <p:clrMapOvr>
    <a:masterClrMapping/>
  </p:clrMapOvr>
  <mc:AlternateContent xmlns:mc="http://schemas.openxmlformats.org/markup-compatibility/2006" xmlns:p14="http://schemas.microsoft.com/office/powerpoint/2010/main">
    <mc:Choice Requires="p14">
      <p:transition spd="slow" p14:dur="2000" advTm="23885"/>
    </mc:Choice>
    <mc:Fallback xmlns="">
      <p:transition spd="slow" advTm="23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
          <p:cNvSpPr>
            <a:spLocks noGrp="1" noChangeArrowheads="1"/>
          </p:cNvSpPr>
          <p:nvPr>
            <p:ph type="title"/>
          </p:nvPr>
        </p:nvSpPr>
        <p:spPr>
          <a:noFill/>
        </p:spPr>
        <p:txBody>
          <a:bodyPr>
            <a:noAutofit/>
          </a:bodyPr>
          <a:lstStyle/>
          <a:p>
            <a:pPr eaLnBrk="1" hangingPunct="1"/>
            <a:r>
              <a:rPr lang="en-US" altLang="en-US" sz="3300" dirty="0" smtClean="0"/>
              <a:t>Early Syphilis</a:t>
            </a:r>
            <a:r>
              <a:rPr lang="en-US" altLang="en-US" sz="3300" baseline="30000" dirty="0" smtClean="0"/>
              <a:t>†</a:t>
            </a:r>
            <a:r>
              <a:rPr lang="en-US" altLang="en-US" sz="3300" dirty="0" smtClean="0"/>
              <a:t> (ES) Cases Co-infected with HIV</a:t>
            </a:r>
            <a:br>
              <a:rPr lang="en-US" altLang="en-US" sz="3300" dirty="0" smtClean="0"/>
            </a:br>
            <a:r>
              <a:rPr lang="en-US" altLang="en-US" sz="3300" dirty="0" smtClean="0"/>
              <a:t>2007-2017</a:t>
            </a:r>
          </a:p>
        </p:txBody>
      </p:sp>
      <p:graphicFrame>
        <p:nvGraphicFramePr>
          <p:cNvPr id="2" name="Object 5" descr="Early Syphilis† (ES) Cases Co-infected with HIV&#10;2007-2017" title="Early Syphilis† (ES) Cases Co-infected with HIV"/>
          <p:cNvGraphicFramePr>
            <a:graphicFrameLocks noChangeAspect="1"/>
          </p:cNvGraphicFramePr>
          <p:nvPr>
            <p:extLst/>
          </p:nvPr>
        </p:nvGraphicFramePr>
        <p:xfrm>
          <a:off x="398033" y="1533832"/>
          <a:ext cx="11456893" cy="4635450"/>
        </p:xfrm>
        <a:graphic>
          <a:graphicData uri="http://schemas.openxmlformats.org/drawingml/2006/chart">
            <c:chart xmlns:c="http://schemas.openxmlformats.org/drawingml/2006/chart" xmlns:r="http://schemas.openxmlformats.org/officeDocument/2006/relationships" r:id="rId5"/>
          </a:graphicData>
        </a:graphic>
      </p:graphicFrame>
      <p:sp>
        <p:nvSpPr>
          <p:cNvPr id="58373" name="Text Box 7"/>
          <p:cNvSpPr txBox="1">
            <a:spLocks noChangeArrowheads="1"/>
          </p:cNvSpPr>
          <p:nvPr/>
        </p:nvSpPr>
        <p:spPr bwMode="auto">
          <a:xfrm>
            <a:off x="589730" y="6145685"/>
            <a:ext cx="5258620" cy="63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mn-cs"/>
              </a:rPr>
              <a:t> MSM=Men who have sex with men</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mn-cs"/>
              </a:rPr>
              <a:t>† Early Syphilis includes primary, secondary, and early latent stages of syphilis</a:t>
            </a:r>
            <a:r>
              <a:rPr kumimoji="0" lang="en-US" altLang="en-US" sz="750" b="0" i="0" u="none" strike="noStrike" kern="1200" cap="none" spc="0" normalizeH="0" baseline="0" noProof="0" dirty="0">
                <a:ln>
                  <a:noFill/>
                </a:ln>
                <a:solidFill>
                  <a:srgbClr val="000000"/>
                </a:solidFill>
                <a:effectLst/>
                <a:uLnTx/>
                <a:uFillTx/>
                <a:latin typeface="Times New Roman" pitchFamily="18" charset="0"/>
                <a:ea typeface="+mn-ea"/>
                <a:cs typeface="+mn-cs"/>
              </a:rPr>
              <a:t>.</a:t>
            </a:r>
          </a:p>
          <a:p>
            <a:pPr marL="0" marR="0" lvl="0" indent="0" algn="l" defTabSz="914400" rtl="0" eaLnBrk="1" fontAlgn="auto" latinLnBrk="0" hangingPunct="1">
              <a:lnSpc>
                <a:spcPct val="100000"/>
              </a:lnSpc>
              <a:spcBef>
                <a:spcPct val="50000"/>
              </a:spcBef>
              <a:spcAft>
                <a:spcPct val="0"/>
              </a:spcAft>
              <a:buClrTx/>
              <a:buSzTx/>
              <a:buFontTx/>
              <a:buNone/>
              <a:tabLst/>
              <a:defRPr/>
            </a:pPr>
            <a:endParaRPr kumimoji="0" lang="en-US" altLang="en-US" sz="75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02430813"/>
      </p:ext>
    </p:extLst>
  </p:cSld>
  <p:clrMapOvr>
    <a:masterClrMapping/>
  </p:clrMapOvr>
  <mc:AlternateContent xmlns:mc="http://schemas.openxmlformats.org/markup-compatibility/2006" xmlns:p14="http://schemas.microsoft.com/office/powerpoint/2010/main">
    <mc:Choice Requires="p14">
      <p:transition spd="slow" p14:dur="2000" advTm="32187"/>
    </mc:Choice>
    <mc:Fallback xmlns="">
      <p:transition spd="slow" advTm="32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Female Early Syphilis Cases</a:t>
            </a:r>
            <a:endParaRPr lang="en-US" sz="3300" dirty="0"/>
          </a:p>
        </p:txBody>
      </p:sp>
      <p:graphicFrame>
        <p:nvGraphicFramePr>
          <p:cNvPr id="6" name="Content Placeholder 7" descr="Female Early Syphilis cases" title="Female Early Syphilis cases"/>
          <p:cNvGraphicFramePr>
            <a:graphicFrameLocks noGrp="1"/>
          </p:cNvGraphicFramePr>
          <p:nvPr>
            <p:ph idx="1"/>
            <p:extLst/>
          </p:nvPr>
        </p:nvGraphicFramePr>
        <p:xfrm>
          <a:off x="333487" y="1645920"/>
          <a:ext cx="11542955" cy="480866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45179168"/>
      </p:ext>
    </p:extLst>
  </p:cSld>
  <p:clrMapOvr>
    <a:masterClrMapping/>
  </p:clrMapOvr>
  <mc:AlternateContent xmlns:mc="http://schemas.openxmlformats.org/markup-compatibility/2006" xmlns:p14="http://schemas.microsoft.com/office/powerpoint/2010/main">
    <mc:Choice Requires="p14">
      <p:transition spd="slow" p14:dur="2000" advTm="23537"/>
    </mc:Choice>
    <mc:Fallback xmlns="">
      <p:transition spd="slow" advTm="2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en-US" sz="3300" dirty="0"/>
              <a:t>Early Syphilis Infections in Women in Minnesota</a:t>
            </a:r>
            <a:br>
              <a:rPr lang="en-US" altLang="en-US" sz="3300" dirty="0"/>
            </a:br>
            <a:r>
              <a:rPr lang="en-US" altLang="en-US" sz="3300" dirty="0"/>
              <a:t>by Residence at Diagnosis, 2017</a:t>
            </a:r>
            <a:endParaRPr lang="en-US" sz="3300" dirty="0"/>
          </a:p>
        </p:txBody>
      </p:sp>
      <p:sp>
        <p:nvSpPr>
          <p:cNvPr id="34822" name="Text Box 5"/>
          <p:cNvSpPr txBox="1">
            <a:spLocks noChangeArrowheads="1"/>
          </p:cNvSpPr>
          <p:nvPr/>
        </p:nvSpPr>
        <p:spPr bwMode="auto">
          <a:xfrm>
            <a:off x="4313816" y="1383404"/>
            <a:ext cx="3505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3865"/>
                </a:solidFill>
                <a:effectLst/>
                <a:uLnTx/>
                <a:uFillTx/>
                <a:latin typeface="Calibri"/>
                <a:ea typeface="+mn-ea"/>
                <a:cs typeface="+mn-cs"/>
              </a:rPr>
              <a:t>Total Number of Cases = 91</a:t>
            </a:r>
          </a:p>
        </p:txBody>
      </p:sp>
      <p:graphicFrame>
        <p:nvGraphicFramePr>
          <p:cNvPr id="10" name="Object 2" descr="Early Syphilis Infections in Women&#10;in Minnesota by Residence at Diagnosis, 2017" title="Early Syphilis Infections in Women"/>
          <p:cNvGraphicFramePr>
            <a:graphicFrameLocks noGrp="1" noChangeAspect="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5"/>
          </a:graphicData>
        </a:graphic>
      </p:graphicFrame>
      <p:sp>
        <p:nvSpPr>
          <p:cNvPr id="34820" name="Text Box 3"/>
          <p:cNvSpPr txBox="1">
            <a:spLocks noChangeArrowheads="1"/>
          </p:cNvSpPr>
          <p:nvPr/>
        </p:nvSpPr>
        <p:spPr bwMode="auto">
          <a:xfrm>
            <a:off x="508000" y="5853797"/>
            <a:ext cx="8001000"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0" fontAlgn="auto"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Suburban = Seven-county metro area including Anoka, Carver, Dakota, Hennepin (excluding Minneapolis), Ramsey (excluding St. Paul), Scott, and Washington counties.  Greater MN = All other Minnesota counties outside the seven-county metro area.</a:t>
            </a: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47799129"/>
      </p:ext>
    </p:extLst>
  </p:cSld>
  <p:clrMapOvr>
    <a:masterClrMapping/>
  </p:clrMapOvr>
  <p:transition advTm="36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ltLang="en-US" sz="3300" dirty="0"/>
              <a:t>Early Syphilis Cases in Females by Race</a:t>
            </a:r>
            <a:br>
              <a:rPr lang="en-US" altLang="en-US" sz="3300" dirty="0"/>
            </a:br>
            <a:r>
              <a:rPr lang="en-US" altLang="en-US" sz="3300" dirty="0"/>
              <a:t>Minnesota, 2017</a:t>
            </a:r>
            <a:endParaRPr lang="en-US" sz="3300" dirty="0"/>
          </a:p>
        </p:txBody>
      </p:sp>
      <p:sp>
        <p:nvSpPr>
          <p:cNvPr id="38918" name="Text Box 5"/>
          <p:cNvSpPr txBox="1">
            <a:spLocks noChangeArrowheads="1"/>
          </p:cNvSpPr>
          <p:nvPr/>
        </p:nvSpPr>
        <p:spPr bwMode="auto">
          <a:xfrm>
            <a:off x="3732363" y="1447801"/>
            <a:ext cx="48394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3865"/>
                </a:solidFill>
                <a:effectLst/>
                <a:uLnTx/>
                <a:uFillTx/>
                <a:latin typeface="Calibri"/>
                <a:ea typeface="+mn-ea"/>
                <a:cs typeface="+mn-cs"/>
              </a:rPr>
              <a:t>Total Number of Cases = 91</a:t>
            </a:r>
          </a:p>
        </p:txBody>
      </p:sp>
      <p:graphicFrame>
        <p:nvGraphicFramePr>
          <p:cNvPr id="10" name="Object 2" descr="Early Syphilis Cases in Females by Race&#10;Minnesota, 2017" title="Early Syphilis Cases in Females by Race"/>
          <p:cNvGraphicFramePr>
            <a:graphicFrameLocks noGrp="1" noChangeAspect="1"/>
          </p:cNvGraphicFramePr>
          <p:nvPr>
            <p:ph idx="1"/>
            <p:extLst/>
          </p:nvPr>
        </p:nvGraphicFramePr>
        <p:xfrm>
          <a:off x="225911" y="1825625"/>
          <a:ext cx="11618258" cy="4351338"/>
        </p:xfrm>
        <a:graphic>
          <a:graphicData uri="http://schemas.openxmlformats.org/drawingml/2006/chart">
            <c:chart xmlns:c="http://schemas.openxmlformats.org/drawingml/2006/chart" xmlns:r="http://schemas.openxmlformats.org/officeDocument/2006/relationships" r:id="rId5"/>
          </a:graphicData>
        </a:graphic>
      </p:graphicFrame>
      <p:sp>
        <p:nvSpPr>
          <p:cNvPr id="38916" name="Text Box 3"/>
          <p:cNvSpPr txBox="1">
            <a:spLocks noChangeArrowheads="1"/>
          </p:cNvSpPr>
          <p:nvPr/>
        </p:nvSpPr>
        <p:spPr bwMode="auto">
          <a:xfrm>
            <a:off x="838200" y="6035825"/>
            <a:ext cx="3728607" cy="46166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82880" bIns="91440">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0" fontAlgn="auto" latinLnBrk="0" hangingPunct="0">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*Includes persons reported with more than one race </a:t>
            </a: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84303362"/>
      </p:ext>
    </p:extLst>
  </p:cSld>
  <p:clrMapOvr>
    <a:masterClrMapping/>
  </p:clrMapOvr>
  <p:transition advTm="24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Chlamydia</a:t>
            </a:r>
            <a:endParaRPr lang="en-US" sz="3600"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90019911"/>
      </p:ext>
    </p:extLst>
  </p:cSld>
  <p:clrMapOvr>
    <a:masterClrMapping/>
  </p:clrMapOvr>
  <mc:AlternateContent xmlns:mc="http://schemas.openxmlformats.org/markup-compatibility/2006" xmlns:p14="http://schemas.microsoft.com/office/powerpoint/2010/main">
    <mc:Choice Requires="p14">
      <p:transition spd="slow" p14:dur="2000" advTm="13059"/>
    </mc:Choice>
    <mc:Fallback xmlns="">
      <p:transition spd="slow" advTm="1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lamydia in Minnesota Rate per 100,000 &#10;by Year of Diagnosis 2007-2017" title="Chlamydia in Minnesota Rate per 100,000 "/>
          <p:cNvSpPr>
            <a:spLocks noGrp="1"/>
          </p:cNvSpPr>
          <p:nvPr>
            <p:ph type="title"/>
          </p:nvPr>
        </p:nvSpPr>
        <p:spPr/>
        <p:txBody>
          <a:bodyPr>
            <a:noAutofit/>
          </a:bodyPr>
          <a:lstStyle/>
          <a:p>
            <a:pPr algn="ctr"/>
            <a:r>
              <a:rPr lang="en-US" altLang="en-US" sz="3300" dirty="0"/>
              <a:t>Chlamydia in Minnesota Rate per 100,000 </a:t>
            </a:r>
            <a:br>
              <a:rPr lang="en-US" altLang="en-US" sz="3300" dirty="0"/>
            </a:br>
            <a:r>
              <a:rPr lang="en-US" altLang="en-US" sz="3300" dirty="0"/>
              <a:t>by Year of Diagnosis 2007-2017</a:t>
            </a:r>
            <a:endParaRPr lang="en-US" sz="3300" dirty="0"/>
          </a:p>
        </p:txBody>
      </p:sp>
      <p:graphicFrame>
        <p:nvGraphicFramePr>
          <p:cNvPr id="10" name="Content Placeholder 9" descr="Chlamydia in Minnesota Rate per 100,000 &#10;by Year of Diagnosis 2007-2017" title="Chlamydia in Minnesota Rate per 100,000 "/>
          <p:cNvGraphicFramePr>
            <a:graphicFrameLocks noGrp="1"/>
          </p:cNvGraphicFramePr>
          <p:nvPr>
            <p:ph sz="half" idx="1"/>
            <p:extLst/>
          </p:nvPr>
        </p:nvGraphicFramePr>
        <p:xfrm>
          <a:off x="379562" y="2025239"/>
          <a:ext cx="11432875" cy="4070761"/>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18610180"/>
      </p:ext>
    </p:extLst>
  </p:cSld>
  <p:clrMapOvr>
    <a:masterClrMapping/>
  </p:clrMapOvr>
  <mc:AlternateContent xmlns:mc="http://schemas.openxmlformats.org/markup-compatibility/2006" xmlns:p14="http://schemas.microsoft.com/office/powerpoint/2010/main">
    <mc:Choice Requires="p14">
      <p:transition spd="slow" p14:dur="2000" advTm="12448"/>
    </mc:Choice>
    <mc:Fallback xmlns="">
      <p:transition spd="slow" advTm="1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smtClean="0"/>
              <a:t>Acronyms</a:t>
            </a:r>
            <a:endParaRPr lang="en-US" sz="3300" dirty="0"/>
          </a:p>
        </p:txBody>
      </p:sp>
      <p:sp>
        <p:nvSpPr>
          <p:cNvPr id="3" name="Content Placeholder 2"/>
          <p:cNvSpPr>
            <a:spLocks noGrp="1"/>
          </p:cNvSpPr>
          <p:nvPr>
            <p:ph idx="1"/>
          </p:nvPr>
        </p:nvSpPr>
        <p:spPr/>
        <p:txBody>
          <a:bodyPr>
            <a:normAutofit lnSpcReduction="10000"/>
          </a:bodyPr>
          <a:lstStyle/>
          <a:p>
            <a:r>
              <a:rPr lang="en-US" b="1" dirty="0"/>
              <a:t>MDH </a:t>
            </a:r>
            <a:r>
              <a:rPr lang="en-US" dirty="0" smtClean="0"/>
              <a:t>= Minnesota </a:t>
            </a:r>
            <a:r>
              <a:rPr lang="en-US" dirty="0"/>
              <a:t>Department of Health</a:t>
            </a:r>
          </a:p>
          <a:p>
            <a:r>
              <a:rPr lang="en-US" b="1" dirty="0"/>
              <a:t>STD</a:t>
            </a:r>
            <a:r>
              <a:rPr lang="en-US" dirty="0"/>
              <a:t> = </a:t>
            </a:r>
            <a:r>
              <a:rPr lang="en-US" dirty="0" smtClean="0"/>
              <a:t>Sexually </a:t>
            </a:r>
            <a:r>
              <a:rPr lang="en-US" dirty="0"/>
              <a:t>transmitted disease</a:t>
            </a:r>
          </a:p>
          <a:p>
            <a:r>
              <a:rPr lang="en-US" b="1" dirty="0"/>
              <a:t>MSM </a:t>
            </a:r>
            <a:r>
              <a:rPr lang="en-US" dirty="0"/>
              <a:t>= </a:t>
            </a:r>
            <a:r>
              <a:rPr lang="en-US" dirty="0" smtClean="0"/>
              <a:t>Men </a:t>
            </a:r>
            <a:r>
              <a:rPr lang="en-US" dirty="0"/>
              <a:t>who have sex with men</a:t>
            </a:r>
          </a:p>
          <a:p>
            <a:r>
              <a:rPr lang="en-US" b="1" dirty="0"/>
              <a:t>HCV </a:t>
            </a:r>
            <a:r>
              <a:rPr lang="en-US" dirty="0"/>
              <a:t>= </a:t>
            </a:r>
            <a:r>
              <a:rPr lang="en-US" dirty="0" smtClean="0"/>
              <a:t>Hepatitis </a:t>
            </a:r>
            <a:r>
              <a:rPr lang="en-US" dirty="0"/>
              <a:t>C virus</a:t>
            </a:r>
          </a:p>
          <a:p>
            <a:r>
              <a:rPr lang="en-US" b="1" dirty="0"/>
              <a:t>HBV</a:t>
            </a:r>
            <a:r>
              <a:rPr lang="en-US" dirty="0"/>
              <a:t> </a:t>
            </a:r>
            <a:r>
              <a:rPr lang="en-US" dirty="0" smtClean="0"/>
              <a:t>=Hepatitis </a:t>
            </a:r>
            <a:r>
              <a:rPr lang="en-US" dirty="0"/>
              <a:t>B virus</a:t>
            </a:r>
          </a:p>
          <a:p>
            <a:r>
              <a:rPr lang="en-US" b="1" dirty="0"/>
              <a:t>IDU </a:t>
            </a:r>
            <a:r>
              <a:rPr lang="en-US" dirty="0" smtClean="0"/>
              <a:t>=Injection </a:t>
            </a:r>
            <a:r>
              <a:rPr lang="en-US" dirty="0"/>
              <a:t>drug use</a:t>
            </a:r>
          </a:p>
          <a:p>
            <a:r>
              <a:rPr lang="en-US" b="1" dirty="0" err="1"/>
              <a:t>SSuN</a:t>
            </a:r>
            <a:r>
              <a:rPr lang="en-US" dirty="0"/>
              <a:t> </a:t>
            </a:r>
            <a:r>
              <a:rPr lang="en-US" dirty="0" smtClean="0"/>
              <a:t>= STD </a:t>
            </a:r>
            <a:r>
              <a:rPr lang="en-US" dirty="0"/>
              <a:t>Surveillance Network</a:t>
            </a:r>
          </a:p>
          <a:p>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4/20/2018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2</a:t>
            </a:fld>
            <a:endParaRPr lang="en-US" dirty="0"/>
          </a:p>
        </p:txBody>
      </p:sp>
      <p:pic>
        <p:nvPicPr>
          <p:cNvPr id="5" name="Audio 4"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4700282"/>
      </p:ext>
    </p:extLst>
  </p:cSld>
  <p:clrMapOvr>
    <a:masterClrMapping/>
  </p:clrMapOvr>
  <mc:AlternateContent xmlns:mc="http://schemas.openxmlformats.org/markup-compatibility/2006" xmlns:p14="http://schemas.microsoft.com/office/powerpoint/2010/main">
    <mc:Choice Requires="p14">
      <p:transition spd="slow" p14:dur="2000" advTm="34796"/>
    </mc:Choice>
    <mc:Fallback xmlns="">
      <p:transition spd="slow" advTm="34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300" dirty="0"/>
              <a:t>2017 Minnesota Chlamydia Rates by </a:t>
            </a:r>
            <a:r>
              <a:rPr lang="en-US" altLang="en-US" sz="3300" dirty="0" smtClean="0"/>
              <a:t>County</a:t>
            </a:r>
            <a:endParaRPr lang="en-US" sz="3300" dirty="0"/>
          </a:p>
        </p:txBody>
      </p:sp>
      <p:pic>
        <p:nvPicPr>
          <p:cNvPr id="5" name="Content Placeholder 4" descr="2017 Minnesota Chlamydia Rates by County" title="2017 Minnesota Chlamydia Rates by County"/>
          <p:cNvPicPr>
            <a:picLocks noGrp="1" noChangeAspect="1"/>
          </p:cNvPicPr>
          <p:nvPr>
            <p:ph idx="1"/>
          </p:nvPr>
        </p:nvPicPr>
        <p:blipFill>
          <a:blip r:embed="rId5"/>
          <a:stretch>
            <a:fillRect/>
          </a:stretch>
        </p:blipFill>
        <p:spPr>
          <a:xfrm>
            <a:off x="1866901" y="1390650"/>
            <a:ext cx="7029450" cy="5434841"/>
          </a:xfrm>
          <a:prstGeom prst="rect">
            <a:avLst/>
          </a:prstGeom>
        </p:spPr>
      </p:pic>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95506883"/>
      </p:ext>
    </p:extLst>
  </p:cSld>
  <p:clrMapOvr>
    <a:masterClrMapping/>
  </p:clrMapOvr>
  <mc:AlternateContent xmlns:mc="http://schemas.openxmlformats.org/markup-compatibility/2006" xmlns:p14="http://schemas.microsoft.com/office/powerpoint/2010/main">
    <mc:Choice Requires="p14">
      <p:transition spd="slow" p14:dur="2000" advTm="45480"/>
    </mc:Choice>
    <mc:Fallback xmlns="">
      <p:transition spd="slow" advTm="4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sz="3300" dirty="0"/>
              <a:t>Age-Specific Chlamydia Rates by Gender</a:t>
            </a:r>
            <a:br>
              <a:rPr lang="en-US" altLang="en-US" sz="3300" dirty="0"/>
            </a:br>
            <a:r>
              <a:rPr lang="en-US" altLang="en-US" sz="3300" dirty="0"/>
              <a:t>  Minnesota, </a:t>
            </a:r>
            <a:r>
              <a:rPr lang="en-US" altLang="en-US" sz="3300" dirty="0" smtClean="0"/>
              <a:t>2017</a:t>
            </a:r>
            <a:endParaRPr lang="en-US" sz="3300" dirty="0"/>
          </a:p>
        </p:txBody>
      </p:sp>
      <p:graphicFrame>
        <p:nvGraphicFramePr>
          <p:cNvPr id="6" name="Content Placeholder 5" descr="Age-Specific Chlamydia Rates by Gender&#10;  Minnesota, 2017" title="Age-Specific Chlamydia Rates by Gender"/>
          <p:cNvGraphicFramePr>
            <a:graphicFrameLocks noGrp="1"/>
          </p:cNvGraphicFramePr>
          <p:nvPr>
            <p:ph idx="1"/>
            <p:extLst/>
          </p:nvPr>
        </p:nvGraphicFramePr>
        <p:xfrm>
          <a:off x="838200" y="1504336"/>
          <a:ext cx="9682317" cy="5201264"/>
        </p:xfrm>
        <a:graphic>
          <a:graphicData uri="http://schemas.openxmlformats.org/drawingml/2006/chart">
            <c:chart xmlns:c="http://schemas.openxmlformats.org/drawingml/2006/chart" xmlns:r="http://schemas.openxmlformats.org/officeDocument/2006/relationships" r:id="rId5"/>
          </a:graphicData>
        </a:graphic>
      </p:graphicFrame>
      <p:pic>
        <p:nvPicPr>
          <p:cNvPr id="5" name="Audio 4"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31494379"/>
      </p:ext>
    </p:extLst>
  </p:cSld>
  <p:clrMapOvr>
    <a:masterClrMapping/>
  </p:clrMapOvr>
  <mc:AlternateContent xmlns:mc="http://schemas.openxmlformats.org/markup-compatibility/2006" xmlns:p14="http://schemas.microsoft.com/office/powerpoint/2010/main">
    <mc:Choice Requires="p14">
      <p:transition spd="slow" p14:dur="2000" advTm="38433"/>
    </mc:Choice>
    <mc:Fallback xmlns="">
      <p:transition spd="slow" advTm="3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altLang="en-US" sz="3300" dirty="0"/>
              <a:t>Chlamydia Rates by Race/Ethnicity </a:t>
            </a:r>
            <a:br>
              <a:rPr lang="en-US" altLang="en-US" sz="3300" dirty="0"/>
            </a:br>
            <a:r>
              <a:rPr lang="en-US" altLang="en-US" sz="3300" dirty="0"/>
              <a:t>Minnesota, </a:t>
            </a:r>
            <a:r>
              <a:rPr lang="en-US" altLang="en-US" sz="3300" dirty="0" smtClean="0"/>
              <a:t>2007-2017</a:t>
            </a:r>
            <a:endParaRPr lang="en-US" sz="3300" dirty="0"/>
          </a:p>
        </p:txBody>
      </p:sp>
      <p:graphicFrame>
        <p:nvGraphicFramePr>
          <p:cNvPr id="7" name="Object 2" descr="Chlamydia Rates by Race/Ethnicity &#10;Minnesota, 2007-2017" title="Chlamydia Rates by Race/Ethnicity "/>
          <p:cNvGraphicFramePr>
            <a:graphicFrameLocks noGrp="1" noChangeAspect="1"/>
          </p:cNvGraphicFramePr>
          <p:nvPr>
            <p:ph sz="half" idx="1"/>
            <p:extLst>
              <p:ext uri="{D42A27DB-BD31-4B8C-83A1-F6EECF244321}">
                <p14:modId xmlns:p14="http://schemas.microsoft.com/office/powerpoint/2010/main" val="1514853010"/>
              </p:ext>
            </p:extLst>
          </p:nvPr>
        </p:nvGraphicFramePr>
        <p:xfrm>
          <a:off x="36528" y="1440346"/>
          <a:ext cx="11698272" cy="5098568"/>
        </p:xfrm>
        <a:graphic>
          <a:graphicData uri="http://schemas.openxmlformats.org/drawingml/2006/chart">
            <c:chart xmlns:c="http://schemas.openxmlformats.org/drawingml/2006/chart" xmlns:r="http://schemas.openxmlformats.org/officeDocument/2006/relationships" r:id="rId5"/>
          </a:graphicData>
        </a:graphic>
      </p:graphicFrame>
      <p:sp>
        <p:nvSpPr>
          <p:cNvPr id="21510" name="Text Box 14"/>
          <p:cNvSpPr txBox="1">
            <a:spLocks noChangeArrowheads="1"/>
          </p:cNvSpPr>
          <p:nvPr/>
        </p:nvSpPr>
        <p:spPr bwMode="auto">
          <a:xfrm>
            <a:off x="1384761" y="1440346"/>
            <a:ext cx="2743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srgbClr val="003865"/>
                </a:solidFill>
                <a:effectLst/>
                <a:uLnTx/>
                <a:uFillTx/>
                <a:latin typeface="Calibri"/>
                <a:ea typeface="+mn-ea"/>
                <a:cs typeface="+mn-cs"/>
              </a:rPr>
              <a:t>2017 rates compared with Whites: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3865"/>
                </a:solidFill>
                <a:effectLst/>
                <a:uLnTx/>
                <a:uFillTx/>
                <a:latin typeface="Calibri"/>
                <a:ea typeface="+mn-ea"/>
                <a:cs typeface="+mn-cs"/>
              </a:rPr>
              <a:t>Black, Non-Hispanic = 9.7x higher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3865"/>
                </a:solidFill>
                <a:effectLst/>
                <a:uLnTx/>
                <a:uFillTx/>
                <a:latin typeface="Calibri"/>
                <a:ea typeface="+mn-ea"/>
                <a:cs typeface="+mn-cs"/>
              </a:rPr>
              <a:t>American Indian = 5x higher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3865"/>
                </a:solidFill>
                <a:effectLst/>
                <a:uLnTx/>
                <a:uFillTx/>
                <a:latin typeface="Calibri"/>
                <a:ea typeface="+mn-ea"/>
                <a:cs typeface="+mn-cs"/>
              </a:rPr>
              <a:t>Asian/PI = 2x higher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400" b="0" i="0" u="none" strike="noStrike" kern="1200" cap="none" spc="0" normalizeH="0" baseline="0" noProof="0" dirty="0">
                <a:ln>
                  <a:noFill/>
                </a:ln>
                <a:solidFill>
                  <a:srgbClr val="003865"/>
                </a:solidFill>
                <a:effectLst/>
                <a:uLnTx/>
                <a:uFillTx/>
                <a:latin typeface="Calibri"/>
                <a:ea typeface="+mn-ea"/>
                <a:cs typeface="+mn-cs"/>
              </a:rPr>
              <a:t>Hispanic* = 3x higher</a:t>
            </a: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Date Placeholder 1"/>
          <p:cNvSpPr>
            <a:spLocks noGrp="1"/>
          </p:cNvSpPr>
          <p:nvPr/>
        </p:nvSpPr>
        <p:spPr>
          <a:xfrm>
            <a:off x="281170" y="6400800"/>
            <a:ext cx="3518047" cy="365125"/>
          </a:xfrm>
          <a:prstGeom prst="rect">
            <a:avLst/>
          </a:prstGeom>
        </p:spPr>
        <p:txBody>
          <a:bodyPr vert="horz"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mn-cs"/>
              </a:rPr>
              <a:t>* Persons of Hispanic ethnicity can be of any race</a:t>
            </a:r>
            <a:endParaRPr kumimoji="0" lang="en-US" alt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01352568"/>
      </p:ext>
    </p:extLst>
  </p:cSld>
  <p:clrMapOvr>
    <a:masterClrMapping/>
  </p:clrMapOvr>
  <p:transition advTm="436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Gonorrhea</a:t>
            </a:r>
            <a:endParaRPr lang="en-US" sz="3600"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66633716"/>
      </p:ext>
    </p:extLst>
  </p:cSld>
  <p:clrMapOvr>
    <a:masterClrMapping/>
  </p:clrMapOvr>
  <mc:AlternateContent xmlns:mc="http://schemas.openxmlformats.org/markup-compatibility/2006" xmlns:p14="http://schemas.microsoft.com/office/powerpoint/2010/main">
    <mc:Choice Requires="p14">
      <p:transition spd="slow" p14:dur="2000" advTm="6453"/>
    </mc:Choice>
    <mc:Fallback xmlns="">
      <p:transition spd="slow" advTm="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88708"/>
            <a:ext cx="10515600" cy="840889"/>
          </a:xfrm>
        </p:spPr>
        <p:txBody>
          <a:bodyPr>
            <a:normAutofit fontScale="90000"/>
          </a:bodyPr>
          <a:lstStyle/>
          <a:p>
            <a:pPr algn="ctr"/>
            <a:r>
              <a:rPr lang="en-US" altLang="en-US" sz="3700" dirty="0"/>
              <a:t>Gonorrhea in </a:t>
            </a:r>
            <a:r>
              <a:rPr lang="en-US" altLang="en-US" sz="3700" dirty="0" smtClean="0"/>
              <a:t>Minnesota: Rate </a:t>
            </a:r>
            <a:r>
              <a:rPr lang="en-US" altLang="en-US" sz="3700" dirty="0"/>
              <a:t>per </a:t>
            </a:r>
            <a:r>
              <a:rPr lang="en-US" altLang="en-US" sz="3700" dirty="0" smtClean="0"/>
              <a:t>100,000 </a:t>
            </a:r>
            <a:br>
              <a:rPr lang="en-US" altLang="en-US" sz="3700" dirty="0" smtClean="0"/>
            </a:br>
            <a:r>
              <a:rPr lang="en-US" altLang="en-US" sz="3700" dirty="0" smtClean="0"/>
              <a:t>by </a:t>
            </a:r>
            <a:r>
              <a:rPr lang="en-US" altLang="en-US" sz="3700" dirty="0"/>
              <a:t>Year of Diagnosis, </a:t>
            </a:r>
            <a:r>
              <a:rPr lang="en-US" altLang="en-US" sz="3700" dirty="0" smtClean="0"/>
              <a:t>2007-2017</a:t>
            </a:r>
            <a:endParaRPr lang="en-US" dirty="0"/>
          </a:p>
        </p:txBody>
      </p:sp>
      <p:graphicFrame>
        <p:nvGraphicFramePr>
          <p:cNvPr id="10" name="Content Placeholder 9" descr="Gonorrhea in Minnesota: Rate per 100,00 &#10;by Year of Diagnosis, 2007-2017" title="Gonorrhea in Minnesota: Rate per 100,00 "/>
          <p:cNvGraphicFramePr>
            <a:graphicFrameLocks noGrp="1"/>
          </p:cNvGraphicFramePr>
          <p:nvPr>
            <p:ph sz="half" idx="1"/>
            <p:extLst/>
          </p:nvPr>
        </p:nvGraphicFramePr>
        <p:xfrm>
          <a:off x="322729" y="1527586"/>
          <a:ext cx="11639775" cy="4828766"/>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02446059"/>
      </p:ext>
    </p:extLst>
  </p:cSld>
  <p:clrMapOvr>
    <a:masterClrMapping/>
  </p:clrMapOvr>
  <mc:AlternateContent xmlns:mc="http://schemas.openxmlformats.org/markup-compatibility/2006" xmlns:p14="http://schemas.microsoft.com/office/powerpoint/2010/main">
    <mc:Choice Requires="p14">
      <p:transition spd="slow" p14:dur="2000" advTm="12342"/>
    </mc:Choice>
    <mc:Fallback xmlns="">
      <p:transition spd="slow" advTm="1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300" dirty="0" smtClean="0">
                <a:latin typeface="+mn-lt"/>
              </a:rPr>
              <a:t>2017 </a:t>
            </a:r>
            <a:r>
              <a:rPr lang="en-US" altLang="en-US" sz="3300" dirty="0">
                <a:latin typeface="+mn-lt"/>
              </a:rPr>
              <a:t>Minnesota Gonorrhea Rates by County</a:t>
            </a:r>
            <a:endParaRPr lang="en-US" sz="3300" dirty="0"/>
          </a:p>
        </p:txBody>
      </p:sp>
      <p:pic>
        <p:nvPicPr>
          <p:cNvPr id="4" name="Content Placeholder 3" descr="2017 Minnesota Gonorrhea Rates by County" title="2017 Minnesota Gonorrhea Rates by County"/>
          <p:cNvPicPr>
            <a:picLocks noGrp="1" noChangeAspect="1"/>
          </p:cNvPicPr>
          <p:nvPr>
            <p:ph idx="1"/>
          </p:nvPr>
        </p:nvPicPr>
        <p:blipFill rotWithShape="1">
          <a:blip r:embed="rId5"/>
          <a:srcRect t="1351"/>
          <a:stretch/>
        </p:blipFill>
        <p:spPr>
          <a:xfrm>
            <a:off x="1704612" y="1428750"/>
            <a:ext cx="6742453" cy="5334000"/>
          </a:xfrm>
          <a:prstGeom prst="rect">
            <a:avLst/>
          </a:prstGeom>
        </p:spPr>
      </p:pic>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60881464"/>
      </p:ext>
    </p:extLst>
  </p:cSld>
  <p:clrMapOvr>
    <a:masterClrMapping/>
  </p:clrMapOvr>
  <mc:AlternateContent xmlns:mc="http://schemas.openxmlformats.org/markup-compatibility/2006" xmlns:p14="http://schemas.microsoft.com/office/powerpoint/2010/main">
    <mc:Choice Requires="p14">
      <p:transition spd="slow" p14:dur="2000" advTm="35408"/>
    </mc:Choice>
    <mc:Fallback xmlns="">
      <p:transition spd="slow" advTm="3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descr="Age-Specific Gonorrhea Rates by Gender Minnesota, 2017 " title="Age-Specific Gonorrhea Rates by Gender Minnesota, 2017 "/>
          <p:cNvSpPr>
            <a:spLocks noGrp="1" noChangeArrowheads="1"/>
          </p:cNvSpPr>
          <p:nvPr>
            <p:ph type="title"/>
          </p:nvPr>
        </p:nvSpPr>
        <p:spPr/>
        <p:txBody>
          <a:bodyPr>
            <a:noAutofit/>
          </a:bodyPr>
          <a:lstStyle/>
          <a:p>
            <a:pPr eaLnBrk="1" hangingPunct="1"/>
            <a:r>
              <a:rPr lang="en-US" altLang="en-US" sz="3300" dirty="0"/>
              <a:t>Age-Specific Gonorrhea Rates by </a:t>
            </a:r>
            <a:r>
              <a:rPr lang="en-US" altLang="en-US" sz="3300" dirty="0" smtClean="0"/>
              <a:t>Gender Minnesota</a:t>
            </a:r>
            <a:r>
              <a:rPr lang="en-US" altLang="en-US" sz="3300" dirty="0"/>
              <a:t>, 2017 </a:t>
            </a:r>
          </a:p>
        </p:txBody>
      </p:sp>
      <p:graphicFrame>
        <p:nvGraphicFramePr>
          <p:cNvPr id="2" name="Object 5" descr="Age-Specific Gonorrhea Rates by Gender Minnesota, 2017 " title="Age-Specific Gonorrhea Rates by Gender Minnesota, 2017 "/>
          <p:cNvGraphicFramePr>
            <a:graphicFrameLocks noGrp="1" noChangeAspect="1"/>
          </p:cNvGraphicFramePr>
          <p:nvPr>
            <p:ph idx="1"/>
            <p:extLst/>
          </p:nvPr>
        </p:nvGraphicFramePr>
        <p:xfrm>
          <a:off x="311725" y="1540079"/>
          <a:ext cx="11568550" cy="4860721"/>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36403173"/>
      </p:ext>
    </p:extLst>
  </p:cSld>
  <p:clrMapOvr>
    <a:masterClrMapping/>
  </p:clrMapOvr>
  <mc:AlternateContent xmlns:mc="http://schemas.openxmlformats.org/markup-compatibility/2006" xmlns:p14="http://schemas.microsoft.com/office/powerpoint/2010/main">
    <mc:Choice Requires="p14">
      <p:transition spd="slow" p14:dur="2000" advTm="31280"/>
    </mc:Choice>
    <mc:Fallback xmlns="">
      <p:transition spd="slow" advTm="3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27"/>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300" dirty="0">
                <a:solidFill>
                  <a:schemeClr val="bg1"/>
                </a:solidFill>
                <a:latin typeface="+mj-lt"/>
              </a:rPr>
              <a:t>Gonorrhea Rates by Race/Ethnicity </a:t>
            </a:r>
            <a:br>
              <a:rPr lang="en-US" altLang="en-US" sz="3300" dirty="0">
                <a:solidFill>
                  <a:schemeClr val="bg1"/>
                </a:solidFill>
                <a:latin typeface="+mj-lt"/>
              </a:rPr>
            </a:br>
            <a:r>
              <a:rPr lang="en-US" altLang="en-US" sz="3300" dirty="0">
                <a:solidFill>
                  <a:schemeClr val="bg1"/>
                </a:solidFill>
                <a:latin typeface="+mj-lt"/>
              </a:rPr>
              <a:t>Minnesota, 2007-2017</a:t>
            </a:r>
            <a:endParaRPr lang="en-US" altLang="en-US" sz="3300" baseline="30000" dirty="0">
              <a:solidFill>
                <a:schemeClr val="bg1"/>
              </a:solidFill>
              <a:latin typeface="+mj-lt"/>
            </a:endParaRPr>
          </a:p>
        </p:txBody>
      </p:sp>
      <p:graphicFrame>
        <p:nvGraphicFramePr>
          <p:cNvPr id="10" name="Object 1026" descr="Gonorrhea Rates by Race/Ethnicity &#10;Minnesota, 2007-2017" title="Gonorrhea Rates by Race/Ethnicity "/>
          <p:cNvGraphicFramePr>
            <a:graphicFrameLocks noGrp="1" noChangeAspect="1"/>
          </p:cNvGraphicFramePr>
          <p:nvPr>
            <p:ph idx="1"/>
            <p:extLst/>
          </p:nvPr>
        </p:nvGraphicFramePr>
        <p:xfrm>
          <a:off x="209024" y="1744662"/>
          <a:ext cx="11144776" cy="461169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 Box 1031"/>
          <p:cNvSpPr txBox="1">
            <a:spLocks noChangeArrowheads="1"/>
          </p:cNvSpPr>
          <p:nvPr/>
        </p:nvSpPr>
        <p:spPr bwMode="auto">
          <a:xfrm>
            <a:off x="2795288" y="2341444"/>
            <a:ext cx="34531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600" b="1" i="0" u="none" strike="noStrike" kern="1200" cap="none" spc="0" normalizeH="0" baseline="0" noProof="0" dirty="0">
                <a:ln>
                  <a:noFill/>
                </a:ln>
                <a:solidFill>
                  <a:srgbClr val="003865"/>
                </a:solidFill>
                <a:effectLst/>
                <a:uLnTx/>
                <a:uFillTx/>
                <a:latin typeface="Calibri"/>
                <a:ea typeface="+mn-ea"/>
                <a:cs typeface="+mn-cs"/>
              </a:rPr>
              <a:t>2017 rates compared with Whites:</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600" b="0" i="0" u="none" strike="noStrike" kern="1200" cap="none" spc="0" normalizeH="0" baseline="0" noProof="0" dirty="0">
                <a:ln>
                  <a:noFill/>
                </a:ln>
                <a:solidFill>
                  <a:srgbClr val="003865"/>
                </a:solidFill>
                <a:effectLst/>
                <a:uLnTx/>
                <a:uFillTx/>
                <a:latin typeface="Calibri"/>
                <a:ea typeface="+mn-ea"/>
                <a:cs typeface="+mn-cs"/>
              </a:rPr>
              <a:t>Black, Non-Hispanic = 20x higher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600" b="0" i="0" u="none" strike="noStrike" kern="1200" cap="none" spc="0" normalizeH="0" baseline="0" noProof="0" dirty="0">
                <a:ln>
                  <a:noFill/>
                </a:ln>
                <a:solidFill>
                  <a:srgbClr val="003865"/>
                </a:solidFill>
                <a:effectLst/>
                <a:uLnTx/>
                <a:uFillTx/>
                <a:latin typeface="Calibri"/>
                <a:ea typeface="+mn-ea"/>
                <a:cs typeface="+mn-cs"/>
              </a:rPr>
              <a:t>American Indian = 13x higher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600" b="0" i="0" u="none" strike="noStrike" kern="1200" cap="none" spc="0" normalizeH="0" baseline="0" noProof="0" dirty="0">
                <a:ln>
                  <a:noFill/>
                </a:ln>
                <a:solidFill>
                  <a:srgbClr val="003865"/>
                </a:solidFill>
                <a:effectLst/>
                <a:uLnTx/>
                <a:uFillTx/>
                <a:latin typeface="Calibri"/>
                <a:ea typeface="+mn-ea"/>
                <a:cs typeface="+mn-cs"/>
              </a:rPr>
              <a:t>Asian/PI = 2x higher</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600" b="0" i="0" u="none" strike="noStrike" kern="1200" cap="none" spc="0" normalizeH="0" baseline="0" noProof="0" dirty="0">
                <a:ln>
                  <a:noFill/>
                </a:ln>
                <a:solidFill>
                  <a:srgbClr val="003865"/>
                </a:solidFill>
                <a:effectLst/>
                <a:uLnTx/>
                <a:uFillTx/>
                <a:latin typeface="Calibri"/>
                <a:ea typeface="+mn-ea"/>
                <a:cs typeface="+mn-cs"/>
              </a:rPr>
              <a:t>Hispanic* = 3x higher</a:t>
            </a:r>
          </a:p>
        </p:txBody>
      </p:sp>
      <p:sp>
        <p:nvSpPr>
          <p:cNvPr id="12" name="Date Placeholder 1"/>
          <p:cNvSpPr>
            <a:spLocks noGrp="1"/>
          </p:cNvSpPr>
          <p:nvPr>
            <p:ph type="dt" sz="half" idx="4294967295"/>
          </p:nvPr>
        </p:nvSpPr>
        <p:spPr>
          <a:xfrm>
            <a:off x="647700" y="6242847"/>
            <a:ext cx="3295650" cy="22701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Persons of Hispanic ethnicity can be of any race</a:t>
            </a: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6298421"/>
      </p:ext>
    </p:extLst>
  </p:cSld>
  <p:clrMapOvr>
    <a:masterClrMapping/>
  </p:clrMapOvr>
  <p:transition advTm="39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Grp="1" noChangeArrowheads="1"/>
          </p:cNvSpPr>
          <p:nvPr>
            <p:ph type="title"/>
          </p:nvPr>
        </p:nvSpPr>
        <p:spPr bwMode="auto">
          <a:xfrm>
            <a:off x="838200" y="309518"/>
            <a:ext cx="1051560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Bef>
                <a:spcPct val="50000"/>
              </a:spcBef>
              <a:spcAft>
                <a:spcPct val="0"/>
              </a:spcAft>
              <a:buClrTx/>
              <a:buSzTx/>
              <a:buFontTx/>
              <a:buNone/>
            </a:pPr>
            <a:r>
              <a:rPr lang="en-US" altLang="en-US" sz="3300" dirty="0">
                <a:solidFill>
                  <a:schemeClr val="bg1"/>
                </a:solidFill>
                <a:latin typeface="+mj-lt"/>
              </a:rPr>
              <a:t>Chlamydia Disproportionately Impacts Youth</a:t>
            </a:r>
          </a:p>
        </p:txBody>
      </p:sp>
      <p:graphicFrame>
        <p:nvGraphicFramePr>
          <p:cNvPr id="11" name="Object 5" descr="MN Population in 2010&#10; (n = 5,303,925)&#10;" title="MN Population in 2010"/>
          <p:cNvGraphicFramePr>
            <a:graphicFrameLocks noGrp="1"/>
          </p:cNvGraphicFramePr>
          <p:nvPr>
            <p:ph idx="1"/>
            <p:extLst/>
          </p:nvPr>
        </p:nvGraphicFramePr>
        <p:xfrm>
          <a:off x="1482314" y="1825648"/>
          <a:ext cx="4813300" cy="4530704"/>
        </p:xfrm>
        <a:graphic>
          <a:graphicData uri="http://schemas.openxmlformats.org/drawingml/2006/chart">
            <c:chart xmlns:c="http://schemas.openxmlformats.org/drawingml/2006/chart" xmlns:r="http://schemas.openxmlformats.org/officeDocument/2006/relationships" r:id="rId5"/>
          </a:graphicData>
        </a:graphic>
      </p:graphicFrame>
      <p:sp>
        <p:nvSpPr>
          <p:cNvPr id="41988" name="Text Box 3"/>
          <p:cNvSpPr txBox="1">
            <a:spLocks noChangeArrowheads="1"/>
          </p:cNvSpPr>
          <p:nvPr/>
        </p:nvSpPr>
        <p:spPr bwMode="auto">
          <a:xfrm>
            <a:off x="6654800" y="1509715"/>
            <a:ext cx="3429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865"/>
                </a:solidFill>
                <a:effectLst/>
                <a:uLnTx/>
                <a:uFillTx/>
                <a:latin typeface="Calibri"/>
                <a:ea typeface="+mn-ea"/>
                <a:cs typeface="+mn-cs"/>
              </a:rPr>
              <a:t>Chlamydia Cases in 2017</a:t>
            </a:r>
          </a:p>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3865"/>
                </a:solidFill>
                <a:effectLst/>
                <a:uLnTx/>
                <a:uFillTx/>
                <a:latin typeface="Calibri"/>
                <a:ea typeface="+mn-ea"/>
                <a:cs typeface="+mn-cs"/>
              </a:rPr>
              <a:t> (n = 23,528)</a:t>
            </a:r>
          </a:p>
        </p:txBody>
      </p:sp>
      <p:sp>
        <p:nvSpPr>
          <p:cNvPr id="41989" name="Text Box 4"/>
          <p:cNvSpPr txBox="1">
            <a:spLocks noChangeArrowheads="1"/>
          </p:cNvSpPr>
          <p:nvPr/>
        </p:nvSpPr>
        <p:spPr bwMode="auto">
          <a:xfrm>
            <a:off x="2288764" y="1509715"/>
            <a:ext cx="3200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865"/>
                </a:solidFill>
                <a:effectLst/>
                <a:uLnTx/>
                <a:uFillTx/>
                <a:latin typeface="Calibri"/>
                <a:ea typeface="+mn-ea"/>
                <a:cs typeface="+mn-cs"/>
              </a:rPr>
              <a:t>MN Population in 2010</a:t>
            </a:r>
          </a:p>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3865"/>
                </a:solidFill>
                <a:effectLst/>
                <a:uLnTx/>
                <a:uFillTx/>
                <a:latin typeface="Calibri"/>
                <a:ea typeface="+mn-ea"/>
                <a:cs typeface="+mn-cs"/>
              </a:rPr>
              <a:t> (n = 5,303,925)</a:t>
            </a:r>
          </a:p>
        </p:txBody>
      </p:sp>
      <p:graphicFrame>
        <p:nvGraphicFramePr>
          <p:cNvPr id="12" name="Object 2" descr="Chlamydia Cases in 2017&#10; (n = 23,528)&#10;" title="Chlamydia Cases in 2017"/>
          <p:cNvGraphicFramePr>
            <a:graphicFrameLocks/>
          </p:cNvGraphicFramePr>
          <p:nvPr>
            <p:extLst/>
          </p:nvPr>
        </p:nvGraphicFramePr>
        <p:xfrm>
          <a:off x="6295614" y="1966915"/>
          <a:ext cx="4688072" cy="4389437"/>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602845598"/>
      </p:ext>
    </p:extLst>
  </p:cSld>
  <p:clrMapOvr>
    <a:masterClrMapping/>
  </p:clrMapOvr>
  <p:transition advTm="143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300" dirty="0">
                <a:solidFill>
                  <a:schemeClr val="bg1"/>
                </a:solidFill>
                <a:latin typeface="+mj-lt"/>
              </a:rPr>
              <a:t>Gonorrhea Disproportionately Impacts Youth</a:t>
            </a:r>
          </a:p>
        </p:txBody>
      </p:sp>
      <p:graphicFrame>
        <p:nvGraphicFramePr>
          <p:cNvPr id="2" name="Object 2" descr="MN Population in 2010&#10; (n = 5,303,925)&#10;" title="MN Population in 2010"/>
          <p:cNvGraphicFramePr>
            <a:graphicFrameLocks noGrp="1"/>
          </p:cNvGraphicFramePr>
          <p:nvPr>
            <p:ph idx="1"/>
            <p:extLst/>
          </p:nvPr>
        </p:nvGraphicFramePr>
        <p:xfrm>
          <a:off x="1612153" y="2140240"/>
          <a:ext cx="4433047" cy="44972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Object 4" descr="Gonorrhea Cases in 2017&#10; (n = 6,519)&#10;" title="Gonorrhea Cases in 2017"/>
          <p:cNvGraphicFramePr>
            <a:graphicFrameLocks/>
          </p:cNvGraphicFramePr>
          <p:nvPr>
            <p:extLst/>
          </p:nvPr>
        </p:nvGraphicFramePr>
        <p:xfrm>
          <a:off x="6096000" y="1918656"/>
          <a:ext cx="4622800" cy="4620258"/>
        </p:xfrm>
        <a:graphic>
          <a:graphicData uri="http://schemas.openxmlformats.org/drawingml/2006/chart">
            <c:chart xmlns:c="http://schemas.openxmlformats.org/drawingml/2006/chart" xmlns:r="http://schemas.openxmlformats.org/officeDocument/2006/relationships" r:id="rId6"/>
          </a:graphicData>
        </a:graphic>
      </p:graphicFrame>
      <p:sp>
        <p:nvSpPr>
          <p:cNvPr id="43014" name="Text Box 5"/>
          <p:cNvSpPr txBox="1">
            <a:spLocks noChangeArrowheads="1"/>
          </p:cNvSpPr>
          <p:nvPr/>
        </p:nvSpPr>
        <p:spPr bwMode="auto">
          <a:xfrm>
            <a:off x="2190376" y="1461456"/>
            <a:ext cx="3276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865"/>
                </a:solidFill>
                <a:effectLst/>
                <a:uLnTx/>
                <a:uFillTx/>
                <a:latin typeface="Calibri"/>
                <a:ea typeface="+mn-ea"/>
                <a:cs typeface="+mn-cs"/>
              </a:rPr>
              <a:t>MN Population in 2010</a:t>
            </a:r>
          </a:p>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3865"/>
                </a:solidFill>
                <a:effectLst/>
                <a:uLnTx/>
                <a:uFillTx/>
                <a:latin typeface="Calibri"/>
                <a:ea typeface="+mn-ea"/>
                <a:cs typeface="+mn-cs"/>
              </a:rPr>
              <a:t> (n = 5,303,925)</a:t>
            </a:r>
          </a:p>
        </p:txBody>
      </p:sp>
      <p:sp>
        <p:nvSpPr>
          <p:cNvPr id="43015" name="Text Box 6"/>
          <p:cNvSpPr txBox="1">
            <a:spLocks noChangeArrowheads="1"/>
          </p:cNvSpPr>
          <p:nvPr/>
        </p:nvSpPr>
        <p:spPr bwMode="auto">
          <a:xfrm>
            <a:off x="6571226" y="1456991"/>
            <a:ext cx="36489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3865"/>
                </a:solidFill>
                <a:effectLst/>
                <a:uLnTx/>
                <a:uFillTx/>
                <a:latin typeface="Calibri"/>
                <a:ea typeface="+mn-ea"/>
                <a:cs typeface="+mn-cs"/>
              </a:rPr>
              <a:t>Gonorrhea Cases in 2017</a:t>
            </a:r>
          </a:p>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3865"/>
                </a:solidFill>
                <a:effectLst/>
                <a:uLnTx/>
                <a:uFillTx/>
                <a:latin typeface="Calibri"/>
                <a:ea typeface="+mn-ea"/>
                <a:cs typeface="+mn-cs"/>
              </a:rPr>
              <a:t> (n = 6,519)</a:t>
            </a:r>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06696494"/>
      </p:ext>
    </p:extLst>
  </p:cSld>
  <p:clrMapOvr>
    <a:masterClrMapping/>
  </p:clrMapOvr>
  <p:transition advTm="132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smtClean="0"/>
              <a:t>Agenda</a:t>
            </a:r>
            <a:endParaRPr lang="en-US" sz="3300" dirty="0"/>
          </a:p>
        </p:txBody>
      </p:sp>
      <p:sp>
        <p:nvSpPr>
          <p:cNvPr id="7" name="Content Placeholder 2"/>
          <p:cNvSpPr>
            <a:spLocks noGrp="1"/>
          </p:cNvSpPr>
          <p:nvPr>
            <p:ph idx="1"/>
          </p:nvPr>
        </p:nvSpPr>
        <p:spPr>
          <a:xfrm>
            <a:off x="838199" y="1631228"/>
            <a:ext cx="10203612" cy="4780541"/>
          </a:xfrm>
        </p:spPr>
        <p:txBody>
          <a:bodyPr>
            <a:normAutofit/>
          </a:bodyPr>
          <a:lstStyle/>
          <a:p>
            <a:pPr marL="457200" indent="-457200">
              <a:buFont typeface="+mj-lt"/>
              <a:buAutoNum type="arabicPeriod"/>
            </a:pPr>
            <a:r>
              <a:rPr lang="en-US" b="1" dirty="0" smtClean="0"/>
              <a:t>STD Surveillance Data</a:t>
            </a:r>
          </a:p>
          <a:p>
            <a:pPr lvl="1"/>
            <a:r>
              <a:rPr lang="en-US" dirty="0" smtClean="0"/>
              <a:t>Dawn Ginzl, STD Surveillance </a:t>
            </a:r>
            <a:r>
              <a:rPr lang="en-US" dirty="0" smtClean="0"/>
              <a:t>Coordinator and Epidemiologist</a:t>
            </a:r>
            <a:endParaRPr lang="en-US" dirty="0" smtClean="0"/>
          </a:p>
          <a:p>
            <a:pPr lvl="1"/>
            <a:r>
              <a:rPr lang="en-US" dirty="0" smtClean="0"/>
              <a:t>Laura Tourdot, </a:t>
            </a:r>
            <a:r>
              <a:rPr lang="en-US" dirty="0" err="1" smtClean="0"/>
              <a:t>SSuN</a:t>
            </a:r>
            <a:r>
              <a:rPr lang="en-US" dirty="0" smtClean="0"/>
              <a:t> Coordinator</a:t>
            </a:r>
            <a:endParaRPr lang="en-US" dirty="0"/>
          </a:p>
          <a:p>
            <a:pPr marL="457200" indent="-457200">
              <a:buFont typeface="+mj-lt"/>
              <a:buAutoNum type="arabicPeriod"/>
            </a:pPr>
            <a:r>
              <a:rPr lang="en-US" b="1" dirty="0" smtClean="0"/>
              <a:t>HIV Surveillance Data</a:t>
            </a:r>
          </a:p>
          <a:p>
            <a:pPr lvl="1"/>
            <a:r>
              <a:rPr lang="en-US" dirty="0" smtClean="0"/>
              <a:t>Cheryl Barber, HIV Specialist Epidemiologist</a:t>
            </a:r>
          </a:p>
          <a:p>
            <a:pPr lvl="1"/>
            <a:r>
              <a:rPr lang="en-US" dirty="0" smtClean="0"/>
              <a:t>Jared Shenk, HIV Care and Prevention Epidemiologist</a:t>
            </a:r>
            <a:endParaRPr lang="en-US" dirty="0"/>
          </a:p>
          <a:p>
            <a:pPr marL="457200" indent="-457200">
              <a:buFont typeface="+mj-lt"/>
              <a:buAutoNum type="arabicPeriod"/>
            </a:pPr>
            <a:r>
              <a:rPr lang="en-US" b="1" dirty="0"/>
              <a:t>Hepatitis </a:t>
            </a:r>
            <a:r>
              <a:rPr lang="en-US" b="1" dirty="0" smtClean="0"/>
              <a:t>C Surveillance Data</a:t>
            </a:r>
          </a:p>
          <a:p>
            <a:pPr lvl="1"/>
            <a:r>
              <a:rPr lang="en-US" dirty="0" smtClean="0"/>
              <a:t>Kristin Sweet, Hepatitis Epidemiology Supervisor</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4/20/2018</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3</a:t>
            </a:fld>
            <a:endParaRPr lang="en-US" dirty="0"/>
          </a:p>
        </p:txBody>
      </p:sp>
      <p:pic>
        <p:nvPicPr>
          <p:cNvPr id="3" name="Audio 2"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7084772"/>
      </p:ext>
    </p:extLst>
  </p:cSld>
  <p:clrMapOvr>
    <a:masterClrMapping/>
  </p:clrMapOvr>
  <mc:AlternateContent xmlns:mc="http://schemas.openxmlformats.org/markup-compatibility/2006" xmlns:p14="http://schemas.microsoft.com/office/powerpoint/2010/main">
    <mc:Choice Requires="p14">
      <p:transition spd="slow" p14:dur="2000" advTm="44261"/>
    </mc:Choice>
    <mc:Fallback xmlns="">
      <p:transition spd="slow" advTm="4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err="1" smtClean="0"/>
              <a:t>SSuN</a:t>
            </a:r>
            <a:endParaRPr lang="en-US" sz="3600"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09920964"/>
      </p:ext>
    </p:extLst>
  </p:cSld>
  <p:clrMapOvr>
    <a:masterClrMapping/>
  </p:clrMapOvr>
  <mc:AlternateContent xmlns:mc="http://schemas.openxmlformats.org/markup-compatibility/2006" xmlns:p14="http://schemas.microsoft.com/office/powerpoint/2010/main">
    <mc:Choice Requires="p14">
      <p:transition spd="slow" p14:dur="2000" advTm="35871"/>
    </mc:Choice>
    <mc:Fallback xmlns="">
      <p:transition spd="slow" advTm="35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Provider Investigation</a:t>
            </a:r>
            <a:endParaRPr lang="en-US" sz="3300" dirty="0"/>
          </a:p>
        </p:txBody>
      </p:sp>
      <p:pic>
        <p:nvPicPr>
          <p:cNvPr id="8" name="Content Placeholder 7" descr="Confidential Patient Investigation Supplement form”&#10;" title="Screenshot"/>
          <p:cNvPicPr>
            <a:picLocks noGrp="1" noChangeAspect="1"/>
          </p:cNvPicPr>
          <p:nvPr>
            <p:ph idx="1"/>
          </p:nvPr>
        </p:nvPicPr>
        <p:blipFill>
          <a:blip r:embed="rId5"/>
          <a:stretch>
            <a:fillRect/>
          </a:stretch>
        </p:blipFill>
        <p:spPr>
          <a:xfrm>
            <a:off x="3006247" y="1477892"/>
            <a:ext cx="6137753" cy="5332055"/>
          </a:xfrm>
          <a:prstGeom prst="rect">
            <a:avLst/>
          </a:prstGeom>
        </p:spPr>
      </p:pic>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43871796"/>
      </p:ext>
    </p:extLst>
  </p:cSld>
  <p:clrMapOvr>
    <a:masterClrMapping/>
  </p:clrMapOvr>
  <mc:AlternateContent xmlns:mc="http://schemas.openxmlformats.org/markup-compatibility/2006" xmlns:p14="http://schemas.microsoft.com/office/powerpoint/2010/main">
    <mc:Choice Requires="p14">
      <p:transition spd="slow" p14:dur="2000" advTm="47025"/>
    </mc:Choice>
    <mc:Fallback xmlns="">
      <p:transition spd="slow" advTm="4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Patient Investigation</a:t>
            </a:r>
            <a:endParaRPr lang="en-US" sz="3600"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51354148"/>
      </p:ext>
    </p:extLst>
  </p:cSld>
  <p:clrMapOvr>
    <a:masterClrMapping/>
  </p:clrMapOvr>
  <mc:AlternateContent xmlns:mc="http://schemas.openxmlformats.org/markup-compatibility/2006" xmlns:p14="http://schemas.microsoft.com/office/powerpoint/2010/main">
    <mc:Choice Requires="p14">
      <p:transition spd="slow" p14:dur="2000" advTm="17647"/>
    </mc:Choice>
    <mc:Fallback xmlns="">
      <p:transition spd="slow" advTm="17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Gonorrhea is a notifiable condition in MN</a:t>
            </a:r>
            <a:endParaRPr lang="en-US" sz="3300" dirty="0"/>
          </a:p>
        </p:txBody>
      </p:sp>
      <p:sp>
        <p:nvSpPr>
          <p:cNvPr id="3" name="Content Placeholder 2"/>
          <p:cNvSpPr>
            <a:spLocks noGrp="1"/>
          </p:cNvSpPr>
          <p:nvPr>
            <p:ph idx="1"/>
          </p:nvPr>
        </p:nvSpPr>
        <p:spPr>
          <a:xfrm>
            <a:off x="838200" y="1825624"/>
            <a:ext cx="10515600" cy="4712961"/>
          </a:xfrm>
        </p:spPr>
        <p:txBody>
          <a:bodyPr>
            <a:normAutofit lnSpcReduction="10000"/>
          </a:bodyPr>
          <a:lstStyle/>
          <a:p>
            <a:r>
              <a:rPr lang="en-US" sz="3200" dirty="0"/>
              <a:t>Please remember to notify all patients after any STD diagnosis that their name and information is required by law to be reported to the Minnesota Department of Health.</a:t>
            </a:r>
          </a:p>
          <a:p>
            <a:r>
              <a:rPr lang="en-US" sz="3200" dirty="0"/>
              <a:t>Please ensure all STD case and lab reports are submitted to the MDH with proper contact </a:t>
            </a:r>
            <a:r>
              <a:rPr lang="en-US" sz="3200" dirty="0" smtClean="0"/>
              <a:t>information, including telephone number.</a:t>
            </a:r>
            <a:endParaRPr lang="en-US" sz="3200" dirty="0"/>
          </a:p>
          <a:p>
            <a:r>
              <a:rPr lang="en-US" sz="3200" dirty="0"/>
              <a:t>Please inform your patients, after a STD diagnosis, that they have a chance of being contacted by the MDH for additional follow up.</a:t>
            </a:r>
          </a:p>
          <a:p>
            <a:pPr marL="0" indent="0">
              <a:buNone/>
            </a:pPr>
            <a:endParaRPr lang="en-US"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3052590"/>
      </p:ext>
    </p:extLst>
  </p:cSld>
  <p:clrMapOvr>
    <a:masterClrMapping/>
  </p:clrMapOvr>
  <mc:AlternateContent xmlns:mc="http://schemas.openxmlformats.org/markup-compatibility/2006" xmlns:p14="http://schemas.microsoft.com/office/powerpoint/2010/main">
    <mc:Choice Requires="p14">
      <p:transition spd="slow" p14:dur="2000" advTm="56591"/>
    </mc:Choice>
    <mc:Fallback xmlns="">
      <p:transition spd="slow" advTm="56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Patient Investigation Interview</a:t>
            </a:r>
            <a:endParaRPr lang="en-US" sz="3600"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67440556"/>
      </p:ext>
    </p:extLst>
  </p:cSld>
  <p:clrMapOvr>
    <a:masterClrMapping/>
  </p:clrMapOvr>
  <mc:AlternateContent xmlns:mc="http://schemas.openxmlformats.org/markup-compatibility/2006" xmlns:p14="http://schemas.microsoft.com/office/powerpoint/2010/main">
    <mc:Choice Requires="p14">
      <p:transition spd="slow" p14:dur="2000" advTm="42325"/>
    </mc:Choice>
    <mc:Fallback xmlns="">
      <p:transition spd="slow" advTm="4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smtClean="0"/>
              <a:t>Gender of Sex Partner</a:t>
            </a:r>
            <a:endParaRPr lang="en-US" sz="3300" dirty="0"/>
          </a:p>
        </p:txBody>
      </p:sp>
      <p:graphicFrame>
        <p:nvGraphicFramePr>
          <p:cNvPr id="7" name="Content Placeholder 3" descr="percent of missing data" title="Percent of missing data"/>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60408982"/>
      </p:ext>
    </p:extLst>
  </p:cSld>
  <p:clrMapOvr>
    <a:masterClrMapping/>
  </p:clrMapOvr>
  <mc:AlternateContent xmlns:mc="http://schemas.openxmlformats.org/markup-compatibility/2006" xmlns:p14="http://schemas.microsoft.com/office/powerpoint/2010/main">
    <mc:Choice Requires="p14">
      <p:transition spd="slow" p14:dur="2000" advTm="25681"/>
    </mc:Choice>
    <mc:Fallback xmlns="">
      <p:transition spd="slow" advTm="2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normAutofit/>
          </a:bodyPr>
          <a:lstStyle/>
          <a:p>
            <a:pPr eaLnBrk="1" hangingPunct="1"/>
            <a:r>
              <a:rPr lang="en-US" altLang="en-US" sz="3300" dirty="0"/>
              <a:t>Summary of STD Trends in Minnesota</a:t>
            </a:r>
          </a:p>
        </p:txBody>
      </p:sp>
      <p:sp>
        <p:nvSpPr>
          <p:cNvPr id="62468" name="Rectangle 3"/>
          <p:cNvSpPr>
            <a:spLocks noGrp="1" noChangeArrowheads="1"/>
          </p:cNvSpPr>
          <p:nvPr>
            <p:ph idx="1"/>
          </p:nvPr>
        </p:nvSpPr>
        <p:spPr>
          <a:xfrm>
            <a:off x="685800" y="1463676"/>
            <a:ext cx="10667999" cy="5257800"/>
          </a:xfrm>
          <a:prstGeom prst="rect">
            <a:avLst/>
          </a:prstGeom>
        </p:spPr>
        <p:txBody>
          <a:bodyPr>
            <a:normAutofit/>
          </a:bodyPr>
          <a:lstStyle/>
          <a:p>
            <a:pPr>
              <a:lnSpc>
                <a:spcPct val="70000"/>
              </a:lnSpc>
            </a:pPr>
            <a:r>
              <a:rPr lang="en-US" altLang="en-US" sz="2800" dirty="0"/>
              <a:t>From 2007-2017, the chlamydia rate increased by 71%. The rate of gonorrhea increased by 84%. Rates of reported syphilis increased in 2017 compared to 2016 by 10</a:t>
            </a:r>
            <a:r>
              <a:rPr lang="en-US" altLang="en-US" sz="2800" dirty="0" smtClean="0"/>
              <a:t>%.</a:t>
            </a:r>
            <a:endParaRPr lang="en-US" altLang="en-US" sz="1100" dirty="0"/>
          </a:p>
          <a:p>
            <a:pPr>
              <a:lnSpc>
                <a:spcPct val="70000"/>
              </a:lnSpc>
            </a:pPr>
            <a:r>
              <a:rPr lang="en-US" altLang="en-US" sz="2800" dirty="0"/>
              <a:t>Minnesota has seen a resurgence of syphilis over the past decade, with men who have sex with men and those co-infected with HIV being especially impacted. However, the number of females is near the record high for the last decade.</a:t>
            </a:r>
          </a:p>
          <a:p>
            <a:pPr>
              <a:lnSpc>
                <a:spcPct val="70000"/>
              </a:lnSpc>
            </a:pPr>
            <a:r>
              <a:rPr lang="en-US" altLang="en-US" sz="2800" dirty="0" smtClean="0"/>
              <a:t>Persons </a:t>
            </a:r>
            <a:r>
              <a:rPr lang="en-US" altLang="en-US" sz="2800" dirty="0"/>
              <a:t>of color continue to be disproportionately affected by STDs.</a:t>
            </a:r>
            <a:endParaRPr lang="en-US" altLang="en-US" sz="1600" dirty="0"/>
          </a:p>
          <a:p>
            <a:pPr>
              <a:lnSpc>
                <a:spcPct val="70000"/>
              </a:lnSpc>
            </a:pPr>
            <a:r>
              <a:rPr lang="en-US" altLang="en-US" sz="2800" dirty="0" smtClean="0"/>
              <a:t>STD </a:t>
            </a:r>
            <a:r>
              <a:rPr lang="en-US" altLang="en-US" sz="2800" dirty="0"/>
              <a:t>rates are highest in the cities of Minneapolis and Saint Paul. However, chlamydia and gonorrhea cases in the Twin Cities suburbs and Greater Minnesota account for </a:t>
            </a:r>
            <a:r>
              <a:rPr lang="en-US" altLang="en-US" sz="2800" dirty="0" smtClean="0"/>
              <a:t>62% </a:t>
            </a:r>
            <a:r>
              <a:rPr lang="en-US" altLang="en-US" sz="2800" dirty="0"/>
              <a:t>of the reported cases in </a:t>
            </a:r>
            <a:r>
              <a:rPr lang="en-US" altLang="en-US" sz="2800" dirty="0" smtClean="0"/>
              <a:t>2017.</a:t>
            </a:r>
            <a:endParaRPr lang="en-US" altLang="en-US" sz="2800" dirty="0"/>
          </a:p>
          <a:p>
            <a:pPr>
              <a:lnSpc>
                <a:spcPct val="70000"/>
              </a:lnSpc>
            </a:pPr>
            <a:r>
              <a:rPr lang="en-US" altLang="en-US" sz="2800" dirty="0" smtClean="0"/>
              <a:t>Between 2016 </a:t>
            </a:r>
            <a:r>
              <a:rPr lang="en-US" altLang="en-US" sz="2800" dirty="0"/>
              <a:t>and </a:t>
            </a:r>
            <a:r>
              <a:rPr lang="en-US" altLang="en-US" sz="2800" dirty="0" smtClean="0"/>
              <a:t>2017, </a:t>
            </a:r>
            <a:r>
              <a:rPr lang="en-US" altLang="en-US" sz="2800" dirty="0"/>
              <a:t>early syphilis cases increased by </a:t>
            </a:r>
            <a:r>
              <a:rPr lang="en-US" altLang="en-US" sz="2800" dirty="0" smtClean="0"/>
              <a:t>9</a:t>
            </a:r>
            <a:r>
              <a:rPr lang="en-US" altLang="en-US" sz="2800" dirty="0"/>
              <a:t>%.  Men who have sex with men comprised </a:t>
            </a:r>
            <a:r>
              <a:rPr lang="en-US" altLang="en-US" sz="2800" dirty="0" smtClean="0"/>
              <a:t>83% </a:t>
            </a:r>
            <a:r>
              <a:rPr lang="en-US" altLang="en-US" sz="2800" dirty="0"/>
              <a:t>of all male cases in </a:t>
            </a:r>
            <a:r>
              <a:rPr lang="en-US" altLang="en-US" sz="2800" dirty="0" smtClean="0"/>
              <a:t>2017; </a:t>
            </a:r>
            <a:r>
              <a:rPr lang="en-US" altLang="en-US" sz="2800" dirty="0"/>
              <a:t>cases among women are continuing to </a:t>
            </a:r>
            <a:r>
              <a:rPr lang="en-US" altLang="en-US" sz="2800" dirty="0" smtClean="0"/>
              <a:t>rise.</a:t>
            </a:r>
            <a:endParaRPr lang="en-US" altLang="en-US" sz="2800" dirty="0"/>
          </a:p>
          <a:p>
            <a:pPr eaLnBrk="1" hangingPunct="1">
              <a:lnSpc>
                <a:spcPct val="70000"/>
              </a:lnSpc>
            </a:pPr>
            <a:endParaRPr lang="en-US" altLang="en-US" sz="2000" dirty="0"/>
          </a:p>
        </p:txBody>
      </p:sp>
      <p:pic>
        <p:nvPicPr>
          <p:cNvPr id="5" name="Audio 4"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30545965"/>
      </p:ext>
    </p:extLst>
  </p:cSld>
  <p:clrMapOvr>
    <a:masterClrMapping/>
  </p:clrMapOvr>
  <mc:AlternateContent xmlns:mc="http://schemas.openxmlformats.org/markup-compatibility/2006" xmlns:p14="http://schemas.microsoft.com/office/powerpoint/2010/main">
    <mc:Choice Requires="p14">
      <p:transition spd="slow" p14:dur="2000" advTm="55489"/>
    </mc:Choice>
    <mc:Fallback xmlns="">
      <p:transition spd="slow" advTm="5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sz="3300" dirty="0"/>
              <a:t>Future Updates to STD Reporting and Current Follow-Up</a:t>
            </a:r>
          </a:p>
        </p:txBody>
      </p:sp>
      <p:sp>
        <p:nvSpPr>
          <p:cNvPr id="63491" name="Content Placeholder 2"/>
          <p:cNvSpPr>
            <a:spLocks noGrp="1"/>
          </p:cNvSpPr>
          <p:nvPr>
            <p:ph idx="1"/>
          </p:nvPr>
        </p:nvSpPr>
        <p:spPr>
          <a:xfrm>
            <a:off x="647700" y="1738313"/>
            <a:ext cx="10953750" cy="4800600"/>
          </a:xfrm>
          <a:prstGeom prst="rect">
            <a:avLst/>
          </a:prstGeom>
        </p:spPr>
        <p:txBody>
          <a:bodyPr/>
          <a:lstStyle/>
          <a:p>
            <a:pPr>
              <a:defRPr/>
            </a:pPr>
            <a:r>
              <a:rPr lang="en-US" sz="2800" dirty="0"/>
              <a:t>New case report form to accommodate changes in treatment guidelines, requesting HIV testing status, and </a:t>
            </a:r>
            <a:r>
              <a:rPr lang="en-US" sz="2800" dirty="0" err="1"/>
              <a:t>PrEP</a:t>
            </a:r>
            <a:r>
              <a:rPr lang="en-US" sz="2800" dirty="0"/>
              <a:t> (Pre-Exposure Prophylaxis) usage.</a:t>
            </a:r>
          </a:p>
          <a:p>
            <a:pPr>
              <a:defRPr/>
            </a:pPr>
            <a:r>
              <a:rPr lang="en-US" sz="2800" dirty="0" smtClean="0"/>
              <a:t>The case report form can be filled out on a computer and printed or faxed into MDH</a:t>
            </a:r>
          </a:p>
          <a:p>
            <a:pPr>
              <a:defRPr/>
            </a:pPr>
            <a:r>
              <a:rPr lang="en-US" sz="2800" dirty="0" smtClean="0"/>
              <a:t>All cases co-infected with HIV (diagnosed in the last year)/Gonorrhea, HIV/Syphilis, and Early Syphilis will continue to be assigned to MDH Partner Services for follow-up</a:t>
            </a:r>
          </a:p>
          <a:p>
            <a:pPr>
              <a:defRPr/>
            </a:pPr>
            <a:r>
              <a:rPr lang="en-US" sz="2800" dirty="0" smtClean="0"/>
              <a:t>All </a:t>
            </a:r>
            <a:r>
              <a:rPr lang="en-US" sz="2800" dirty="0"/>
              <a:t>Gonorrhea cases continue to have the potential for being contacted by MDH for additional follow-up</a:t>
            </a:r>
          </a:p>
          <a:p>
            <a:pPr>
              <a:defRPr/>
            </a:pPr>
            <a:endParaRPr lang="en-US" sz="2400" dirty="0"/>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10348041"/>
      </p:ext>
    </p:extLst>
  </p:cSld>
  <p:clrMapOvr>
    <a:masterClrMapping/>
  </p:clrMapOvr>
  <mc:AlternateContent xmlns:mc="http://schemas.openxmlformats.org/markup-compatibility/2006" xmlns:p14="http://schemas.microsoft.com/office/powerpoint/2010/main">
    <mc:Choice Requires="p14">
      <p:transition spd="slow" p14:dur="2000" advTm="31345"/>
    </mc:Choice>
    <mc:Fallback xmlns="">
      <p:transition spd="slow" advTm="31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p:txBody>
          <a:bodyPr/>
          <a:lstStyle/>
          <a:p>
            <a:r>
              <a:rPr lang="en-US" dirty="0" smtClean="0"/>
              <a:t>Thank you</a:t>
            </a:r>
            <a:endParaRPr lang="en-US" dirty="0"/>
          </a:p>
        </p:txBody>
      </p:sp>
      <p:sp>
        <p:nvSpPr>
          <p:cNvPr id="12" name="Text Placeholder 7"/>
          <p:cNvSpPr>
            <a:spLocks noGrp="1"/>
          </p:cNvSpPr>
          <p:nvPr>
            <p:ph type="body" sz="quarter" idx="13"/>
          </p:nvPr>
        </p:nvSpPr>
        <p:spPr/>
        <p:txBody>
          <a:bodyPr/>
          <a:lstStyle/>
          <a:p>
            <a:r>
              <a:rPr lang="en-US" sz="2700" b="1" dirty="0" smtClean="0"/>
              <a:t>Laura Tourdot,</a:t>
            </a:r>
            <a:r>
              <a:rPr lang="en-US" sz="2700" b="1" dirty="0"/>
              <a:t> </a:t>
            </a:r>
            <a:r>
              <a:rPr lang="en-US" sz="2200" i="1" dirty="0" smtClean="0">
                <a:hlinkClick r:id="rId5"/>
              </a:rPr>
              <a:t>Laura.Tourdot@state.mn.us</a:t>
            </a:r>
            <a:r>
              <a:rPr lang="en-US" sz="2200" i="1" dirty="0" smtClean="0"/>
              <a:t>, </a:t>
            </a:r>
            <a:r>
              <a:rPr lang="en-US" sz="2200" dirty="0" smtClean="0"/>
              <a:t>651-201-3866</a:t>
            </a:r>
            <a:endParaRPr lang="en-US" sz="2200" dirty="0"/>
          </a:p>
          <a:p>
            <a:r>
              <a:rPr lang="en-US" sz="2700" b="1" dirty="0" smtClean="0"/>
              <a:t>Dawn Ginzl, </a:t>
            </a:r>
            <a:r>
              <a:rPr lang="en-US" sz="2200" i="1" dirty="0" smtClean="0">
                <a:hlinkClick r:id="rId6"/>
              </a:rPr>
              <a:t>Dawn.Ginzl@state.mn.us</a:t>
            </a:r>
            <a:r>
              <a:rPr lang="en-US" sz="2200" i="1" dirty="0" smtClean="0"/>
              <a:t>, </a:t>
            </a:r>
            <a:r>
              <a:rPr lang="en-US" sz="2200" dirty="0" smtClean="0"/>
              <a:t>651-201-4041</a:t>
            </a:r>
            <a:endParaRPr lang="en-US" sz="2700" b="1" dirty="0" smtClean="0"/>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01554680"/>
      </p:ext>
    </p:extLst>
  </p:cSld>
  <p:clrMapOvr>
    <a:masterClrMapping/>
  </p:clrMapOvr>
  <mc:AlternateContent xmlns:mc="http://schemas.openxmlformats.org/markup-compatibility/2006" xmlns:p14="http://schemas.microsoft.com/office/powerpoint/2010/main">
    <mc:Choice Requires="p14">
      <p:transition spd="slow" p14:dur="2000" advTm="10382"/>
    </mc:Choice>
    <mc:Fallback xmlns="">
      <p:transition spd="slow" advTm="1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Highlights from the Minnesota HIV Surveillance Report, 2017</a:t>
            </a:r>
            <a:endParaRPr lang="en-US"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Text Placeholder 1"/>
          <p:cNvSpPr>
            <a:spLocks noGrp="1"/>
          </p:cNvSpPr>
          <p:nvPr>
            <p:ph type="body" sz="quarter" idx="14"/>
          </p:nvPr>
        </p:nvSpPr>
        <p:spPr/>
        <p:txBody>
          <a:bodyPr>
            <a:normAutofit/>
          </a:bodyPr>
          <a:lstStyle/>
          <a:p>
            <a:r>
              <a:rPr lang="en-US" sz="1900" dirty="0"/>
              <a:t>HIV/AIDS Surveillance </a:t>
            </a:r>
            <a:r>
              <a:rPr lang="en-US" sz="1900" dirty="0" smtClean="0"/>
              <a:t>System</a:t>
            </a:r>
          </a:p>
          <a:p>
            <a:r>
              <a:rPr lang="en-US" dirty="0"/>
              <a:t>http://www.health.state.mn.us/divs/idepc/diseases/hiv/stats/index.html</a:t>
            </a:r>
          </a:p>
          <a:p>
            <a:endParaRPr lang="en-US" dirty="0"/>
          </a:p>
        </p:txBody>
      </p:sp>
      <p:sp>
        <p:nvSpPr>
          <p:cNvPr id="9" name="Slide Number Placeholder 8"/>
          <p:cNvSpPr>
            <a:spLocks noGrp="1"/>
          </p:cNvSpPr>
          <p:nvPr>
            <p:ph type="sldNum" sz="quarter" idx="16"/>
          </p:nvPr>
        </p:nvSpPr>
        <p:spPr/>
        <p:txBody>
          <a:bodyPr/>
          <a:lstStyle/>
          <a:p>
            <a:fld id="{48F63A3B-78C7-47BE-AE5E-E10140E04643}" type="slidenum">
              <a:rPr lang="en-US" smtClean="0"/>
              <a:pPr/>
              <a:t>39</a:t>
            </a:fld>
            <a:endParaRPr lang="en-US" dirty="0"/>
          </a:p>
        </p:txBody>
      </p:sp>
    </p:spTree>
    <p:extLst>
      <p:ext uri="{BB962C8B-B14F-4D97-AF65-F5344CB8AC3E}">
        <p14:creationId xmlns:p14="http://schemas.microsoft.com/office/powerpoint/2010/main" val="2145890091"/>
      </p:ext>
    </p:extLst>
  </p:cSld>
  <p:clrMapOvr>
    <a:masterClrMapping/>
  </p:clrMapOvr>
  <mc:AlternateContent xmlns:mc="http://schemas.openxmlformats.org/markup-compatibility/2006" xmlns:p14="http://schemas.microsoft.com/office/powerpoint/2010/main">
    <mc:Choice Requires="p14">
      <p:transition spd="slow" p14:dur="2000" advTm="54469"/>
    </mc:Choice>
    <mc:Fallback xmlns="">
      <p:transition spd="slow" advTm="5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pPr algn="ctr">
              <a:lnSpc>
                <a:spcPct val="100000"/>
              </a:lnSpc>
            </a:pPr>
            <a:r>
              <a:rPr lang="en-US" sz="3300" dirty="0" smtClean="0"/>
              <a:t>Highlights from the Minnesota STD Surveillance Report, 2017</a:t>
            </a:r>
            <a:endParaRPr lang="en-US" sz="3300" dirty="0"/>
          </a:p>
        </p:txBody>
      </p:sp>
      <p:sp>
        <p:nvSpPr>
          <p:cNvPr id="9" name="Text Placeholder 8"/>
          <p:cNvSpPr>
            <a:spLocks noGrp="1"/>
          </p:cNvSpPr>
          <p:nvPr>
            <p:ph type="body" sz="quarter" idx="14"/>
          </p:nvPr>
        </p:nvSpPr>
        <p:spPr>
          <a:xfrm>
            <a:off x="2802468" y="5644884"/>
            <a:ext cx="6587067" cy="711468"/>
          </a:xfrm>
        </p:spPr>
        <p:txBody>
          <a:bodyPr>
            <a:normAutofit/>
          </a:bodyPr>
          <a:lstStyle/>
          <a:p>
            <a:r>
              <a:rPr lang="en-US" sz="1800" dirty="0" smtClean="0"/>
              <a:t>STD </a:t>
            </a:r>
            <a:r>
              <a:rPr lang="en-US" sz="1800" dirty="0"/>
              <a:t>Surveillance System</a:t>
            </a:r>
          </a:p>
        </p:txBody>
      </p:sp>
      <p:sp>
        <p:nvSpPr>
          <p:cNvPr id="2" name="Slide Number Placeholder 1"/>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descr="audio button" title="audio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Rectangle 3"/>
          <p:cNvSpPr/>
          <p:nvPr/>
        </p:nvSpPr>
        <p:spPr>
          <a:xfrm>
            <a:off x="3718934" y="6320706"/>
            <a:ext cx="6096000" cy="276999"/>
          </a:xfrm>
          <a:prstGeom prst="rect">
            <a:avLst/>
          </a:prstGeom>
        </p:spPr>
        <p:txBody>
          <a:bodyPr>
            <a:spAutoFit/>
          </a:bodyPr>
          <a:lstStyle/>
          <a:p>
            <a:r>
              <a:rPr lang="en-US" sz="1200" dirty="0"/>
              <a:t>http://www.health.state.mn.us/divs/idepc/dtopics/stds/stats/index.html</a:t>
            </a:r>
          </a:p>
        </p:txBody>
      </p:sp>
    </p:spTree>
    <p:extLst>
      <p:ext uri="{BB962C8B-B14F-4D97-AF65-F5344CB8AC3E}">
        <p14:creationId xmlns:p14="http://schemas.microsoft.com/office/powerpoint/2010/main" val="3053587569"/>
      </p:ext>
    </p:extLst>
  </p:cSld>
  <p:clrMapOvr>
    <a:masterClrMapping/>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New HIV diagnoses in Minnesota, 2017</a:t>
            </a:r>
            <a:endParaRPr lang="en-US" dirty="0"/>
          </a:p>
        </p:txBody>
      </p:sp>
      <p:sp>
        <p:nvSpPr>
          <p:cNvPr id="5" name="Slide Number Placeholder 4"/>
          <p:cNvSpPr>
            <a:spLocks noGrp="1"/>
          </p:cNvSpPr>
          <p:nvPr>
            <p:ph type="sldNum" sz="quarter" idx="4294967295"/>
          </p:nvPr>
        </p:nvSpPr>
        <p:spPr>
          <a:xfrm>
            <a:off x="10729913" y="6356350"/>
            <a:ext cx="1462087" cy="365125"/>
          </a:xfrm>
        </p:spPr>
        <p:txBody>
          <a:bodyPr/>
          <a:lstStyle/>
          <a:p>
            <a:fld id="{48F63A3B-78C7-47BE-AE5E-E10140E04643}" type="slidenum">
              <a:rPr lang="en-US" smtClean="0"/>
              <a:t>40</a:t>
            </a:fld>
            <a:endParaRPr lang="en-US"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2564436"/>
      </p:ext>
    </p:extLst>
  </p:cSld>
  <p:clrMapOvr>
    <a:masterClrMapping/>
  </p:clrMapOvr>
  <mc:AlternateContent xmlns:mc="http://schemas.openxmlformats.org/markup-compatibility/2006" xmlns:p14="http://schemas.microsoft.com/office/powerpoint/2010/main">
    <mc:Choice Requires="p14">
      <p:transition spd="slow" p14:dur="2000" advTm="8374"/>
    </mc:Choice>
    <mc:Fallback xmlns="">
      <p:transition spd="slow" advTm="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ew HIV Disease Diagnoses, HIV (non-AIDS) and AIDS Cases by Year, 2006-2017" title="New HIV Disease Diagnoses, HIV (non-AIDS) and AIDS Cases by Year, 2006-2017"/>
          <p:cNvSpPr>
            <a:spLocks noGrp="1"/>
          </p:cNvSpPr>
          <p:nvPr>
            <p:ph type="title"/>
          </p:nvPr>
        </p:nvSpPr>
        <p:spPr/>
        <p:txBody>
          <a:bodyPr>
            <a:noAutofit/>
          </a:bodyPr>
          <a:lstStyle/>
          <a:p>
            <a:pPr>
              <a:lnSpc>
                <a:spcPct val="105000"/>
              </a:lnSpc>
            </a:pPr>
            <a:r>
              <a:rPr lang="en-US" altLang="en-US" sz="3300" dirty="0"/>
              <a:t>New HIV Disease Diagnoses, HIV (non-AIDS) </a:t>
            </a:r>
            <a:r>
              <a:rPr lang="en-US" altLang="en-US" sz="3300" dirty="0" smtClean="0"/>
              <a:t>and </a:t>
            </a:r>
            <a:br>
              <a:rPr lang="en-US" altLang="en-US" sz="3300" dirty="0" smtClean="0"/>
            </a:br>
            <a:r>
              <a:rPr lang="en-US" altLang="en-US" sz="3300" dirty="0" smtClean="0"/>
              <a:t>AIDS </a:t>
            </a:r>
            <a:r>
              <a:rPr lang="en-US" altLang="en-US" sz="3300" dirty="0"/>
              <a:t>Cases by Year, </a:t>
            </a:r>
            <a:r>
              <a:rPr lang="en-US" altLang="en-US" sz="3300" dirty="0" smtClean="0"/>
              <a:t>2007-2017</a:t>
            </a:r>
            <a:endParaRPr lang="en-US" altLang="en-US" sz="33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8" name="Object 1" descr="New HIV Disease Diagnoses, HIV (non-AIDS) and AIDS Cases by Year, 2006-2017" title="New HIV Disease Diagnoses, HIV (non-AIDS) and AIDS Cases by Year, 2006-2017"/>
          <p:cNvGraphicFramePr>
            <a:graphicFrameLocks noGrp="1" noChangeAspect="1"/>
          </p:cNvGraphicFramePr>
          <p:nvPr>
            <p:ph idx="1"/>
            <p:extLst/>
          </p:nvPr>
        </p:nvGraphicFramePr>
        <p:xfrm>
          <a:off x="1053721" y="1422413"/>
          <a:ext cx="10445677" cy="4322405"/>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Footer Placeholder 3"/>
          <p:cNvSpPr txBox="1">
            <a:spLocks/>
          </p:cNvSpPr>
          <p:nvPr/>
        </p:nvSpPr>
        <p:spPr>
          <a:xfrm>
            <a:off x="306509" y="5881343"/>
            <a:ext cx="11320670" cy="97665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smtClean="0">
                <a:solidFill>
                  <a:srgbClr val="003865"/>
                </a:solidFill>
                <a:latin typeface="Calibri"/>
              </a:rPr>
              <a:t>*Includes all new cases of HIV infection (both HIV (non-AIDS) and AIDS at first diagnosis) diagnosed within a given calendar year.</a:t>
            </a:r>
          </a:p>
          <a:p>
            <a:pPr>
              <a:defRPr/>
            </a:pPr>
            <a:r>
              <a:rPr lang="en-US" altLang="en-US" sz="1200" smtClean="0">
                <a:solidFill>
                  <a:srgbClr val="003865"/>
                </a:solidFill>
                <a:latin typeface="Calibri"/>
              </a:rPr>
              <a:t>^Includes all new cases of AIDS diagnosed within a given calendar year, including AIDS at first diagnosis^^ and AIDS ((progressed)^^^ previous diagnosis of HIV). </a:t>
            </a:r>
          </a:p>
          <a:p>
            <a:pPr>
              <a:defRPr/>
            </a:pPr>
            <a:r>
              <a:rPr lang="en-US" altLang="en-US" sz="1200" smtClean="0">
                <a:solidFill>
                  <a:srgbClr val="003865"/>
                </a:solidFill>
                <a:latin typeface="Calibri"/>
              </a:rPr>
              <a:t>This includes refugees in the HIV+ Resettlement Program, as well as, other refugee/immigrants  diagnosed with AIDS subsequent to their arrival in the United States.</a:t>
            </a:r>
            <a:endParaRPr lang="en-US" sz="1200" smtClean="0">
              <a:solidFill>
                <a:srgbClr val="003865"/>
              </a:solidFill>
              <a:latin typeface="Calibri"/>
            </a:endParaRPr>
          </a:p>
          <a:p>
            <a:pPr algn="ctr">
              <a:defRPr/>
            </a:pPr>
            <a:endParaRPr lang="en-US" altLang="en-US" sz="1200" dirty="0">
              <a:solidFill>
                <a:srgbClr val="000000"/>
              </a:solidFill>
              <a:latin typeface="Calibri"/>
            </a:endParaRPr>
          </a:p>
        </p:txBody>
      </p:sp>
    </p:spTree>
    <p:extLst>
      <p:ext uri="{BB962C8B-B14F-4D97-AF65-F5344CB8AC3E}">
        <p14:creationId xmlns:p14="http://schemas.microsoft.com/office/powerpoint/2010/main" val="3372955446"/>
      </p:ext>
    </p:extLst>
  </p:cSld>
  <p:clrMapOvr>
    <a:masterClrMapping/>
  </p:clrMapOvr>
  <mc:AlternateContent xmlns:mc="http://schemas.openxmlformats.org/markup-compatibility/2006" xmlns:p14="http://schemas.microsoft.com/office/powerpoint/2010/main">
    <mc:Choice Requires="p14">
      <p:transition spd="slow" p14:dur="2000" advTm="71941"/>
    </mc:Choice>
    <mc:Fallback xmlns="">
      <p:transition spd="slow" advTm="71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HIV Diagnoses* by County of Residence at Diagnosis, 2017" title="HIV Diagnoses* by County of Residence at Diagnosis, 2017"/>
          <p:cNvPicPr>
            <a:picLocks noGrp="1" noChangeAspect="1"/>
          </p:cNvPicPr>
          <p:nvPr>
            <p:ph idx="1"/>
          </p:nvPr>
        </p:nvPicPr>
        <p:blipFill rotWithShape="1">
          <a:blip r:embed="rId5" cstate="print">
            <a:clrChange>
              <a:clrFrom>
                <a:srgbClr val="F0F0F0"/>
              </a:clrFrom>
              <a:clrTo>
                <a:srgbClr val="F0F0F0">
                  <a:alpha val="0"/>
                </a:srgbClr>
              </a:clrTo>
            </a:clrChange>
            <a:extLst>
              <a:ext uri="{28A0092B-C50C-407E-A947-70E740481C1C}">
                <a14:useLocalDpi xmlns:a14="http://schemas.microsoft.com/office/drawing/2010/main" val="0"/>
              </a:ext>
            </a:extLst>
          </a:blip>
          <a:srcRect t="9499"/>
          <a:stretch/>
        </p:blipFill>
        <p:spPr>
          <a:xfrm>
            <a:off x="1888957" y="1335505"/>
            <a:ext cx="4918749" cy="5760771"/>
          </a:xfrm>
        </p:spPr>
      </p:pic>
      <p:sp>
        <p:nvSpPr>
          <p:cNvPr id="6" name="Title 5"/>
          <p:cNvSpPr>
            <a:spLocks noGrp="1"/>
          </p:cNvSpPr>
          <p:nvPr>
            <p:ph type="title"/>
          </p:nvPr>
        </p:nvSpPr>
        <p:spPr/>
        <p:txBody>
          <a:bodyPr>
            <a:normAutofit/>
          </a:bodyPr>
          <a:lstStyle/>
          <a:p>
            <a:r>
              <a:rPr lang="en-US" altLang="en-US" sz="3300" dirty="0" smtClean="0"/>
              <a:t>HIV </a:t>
            </a:r>
            <a:r>
              <a:rPr lang="en-US" altLang="en-US" sz="3300" dirty="0"/>
              <a:t>Diagnoses</a:t>
            </a:r>
            <a:r>
              <a:rPr lang="en-US" altLang="en-US" sz="3300" baseline="30000" dirty="0"/>
              <a:t>*</a:t>
            </a:r>
            <a:r>
              <a:rPr lang="en-US" altLang="en-US" sz="3300" dirty="0"/>
              <a:t> by County of </a:t>
            </a:r>
            <a:r>
              <a:rPr lang="en-US" altLang="en-US" sz="3300" dirty="0" smtClean="0"/>
              <a:t>Residence </a:t>
            </a:r>
            <a:r>
              <a:rPr lang="en-US" altLang="en-US" sz="3300" dirty="0"/>
              <a:t>at Diagnosis, </a:t>
            </a:r>
            <a:r>
              <a:rPr lang="en-US" altLang="en-US" sz="3300" dirty="0" smtClean="0"/>
              <a:t>2017</a:t>
            </a:r>
            <a:endParaRPr lang="en-US" sz="33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Rectangle 1"/>
          <p:cNvSpPr/>
          <p:nvPr/>
        </p:nvSpPr>
        <p:spPr>
          <a:xfrm>
            <a:off x="6881034" y="3127097"/>
            <a:ext cx="3265712" cy="24929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City of Minneapolis – </a:t>
            </a:r>
            <a:r>
              <a:rPr kumimoji="0" lang="en-US" sz="1800" b="0" i="0" u="none" strike="noStrike" kern="1200" cap="none" spc="0" normalizeH="0" baseline="0" noProof="0" dirty="0" smtClean="0">
                <a:ln>
                  <a:noFill/>
                </a:ln>
                <a:solidFill>
                  <a:srgbClr val="003865"/>
                </a:solidFill>
                <a:effectLst/>
                <a:uLnTx/>
                <a:uFillTx/>
                <a:latin typeface="Calibri"/>
                <a:ea typeface="+mn-ea"/>
                <a:cs typeface="Arial" panose="020B0604020202020204" pitchFamily="34" charset="0"/>
              </a:rPr>
              <a:t>83 (29%)</a:t>
            </a:r>
            <a:endPar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City of St. Paul – </a:t>
            </a:r>
            <a:r>
              <a:rPr kumimoji="0" lang="en-US" sz="1800" b="0" i="0" u="none" strike="noStrike" kern="1200" cap="none" spc="0" normalizeH="0" baseline="0" noProof="0" dirty="0" smtClean="0">
                <a:ln>
                  <a:noFill/>
                </a:ln>
                <a:solidFill>
                  <a:srgbClr val="003865"/>
                </a:solidFill>
                <a:effectLst/>
                <a:uLnTx/>
                <a:uFillTx/>
                <a:latin typeface="Calibri"/>
                <a:ea typeface="+mn-ea"/>
                <a:cs typeface="Arial" panose="020B0604020202020204" pitchFamily="34" charset="0"/>
              </a:rPr>
              <a:t>39 (14%)</a:t>
            </a:r>
            <a:endPar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Suburban</a:t>
            </a:r>
            <a:r>
              <a:rPr kumimoji="0" lang="en-US" sz="1800" b="0" i="0" u="none" strike="noStrike" kern="1200" cap="none" spc="0" normalizeH="0" baseline="30000" noProof="0" dirty="0">
                <a:ln>
                  <a:noFill/>
                </a:ln>
                <a:solidFill>
                  <a:srgbClr val="003865"/>
                </a:solidFill>
                <a:effectLst/>
                <a:uLnTx/>
                <a:uFillTx/>
                <a:latin typeface="Calibri"/>
                <a:ea typeface="+mn-ea"/>
                <a:cs typeface="Arial" panose="020B0604020202020204" pitchFamily="34" charset="0"/>
              </a:rPr>
              <a:t>#</a:t>
            </a:r>
            <a:r>
              <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 – </a:t>
            </a:r>
            <a:r>
              <a:rPr kumimoji="0" lang="en-US" sz="1800" b="0" i="0" u="none" strike="noStrike" kern="1200" cap="none" spc="0" normalizeH="0" baseline="0" noProof="0" dirty="0" smtClean="0">
                <a:ln>
                  <a:noFill/>
                </a:ln>
                <a:solidFill>
                  <a:srgbClr val="003865"/>
                </a:solidFill>
                <a:effectLst/>
                <a:uLnTx/>
                <a:uFillTx/>
                <a:latin typeface="Calibri"/>
                <a:ea typeface="+mn-ea"/>
                <a:cs typeface="Arial" panose="020B0604020202020204" pitchFamily="34" charset="0"/>
              </a:rPr>
              <a:t>107 (38%)</a:t>
            </a:r>
            <a:endPar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Greater Minnesota – </a:t>
            </a:r>
            <a:r>
              <a:rPr kumimoji="0" lang="en-US" sz="1800" b="0" i="0" u="none" strike="noStrike" kern="1200" cap="none" spc="0" normalizeH="0" baseline="0" noProof="0" dirty="0" smtClean="0">
                <a:ln>
                  <a:noFill/>
                </a:ln>
                <a:solidFill>
                  <a:srgbClr val="003865"/>
                </a:solidFill>
                <a:effectLst/>
                <a:uLnTx/>
                <a:uFillTx/>
                <a:latin typeface="Calibri"/>
                <a:ea typeface="+mn-ea"/>
                <a:cs typeface="Arial" panose="020B0604020202020204" pitchFamily="34" charset="0"/>
              </a:rPr>
              <a:t>55 (19%)</a:t>
            </a:r>
            <a:endPar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Total number = </a:t>
            </a:r>
            <a:r>
              <a:rPr kumimoji="0" lang="en-US" sz="1800" b="0" i="0" u="none" strike="noStrike" kern="1200" cap="none" spc="0" normalizeH="0" baseline="0" noProof="0" dirty="0" smtClean="0">
                <a:ln>
                  <a:noFill/>
                </a:ln>
                <a:solidFill>
                  <a:srgbClr val="003865"/>
                </a:solidFill>
                <a:effectLst/>
                <a:uLnTx/>
                <a:uFillTx/>
                <a:latin typeface="Calibri"/>
                <a:ea typeface="+mn-ea"/>
                <a:cs typeface="Arial" panose="020B0604020202020204" pitchFamily="34" charset="0"/>
              </a:rPr>
              <a:t>284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30000" noProof="0" dirty="0">
                <a:ln>
                  <a:noFill/>
                </a:ln>
                <a:solidFill>
                  <a:srgbClr val="003865"/>
                </a:solidFill>
                <a:effectLst/>
                <a:uLnTx/>
                <a:uFillTx/>
                <a:latin typeface="Calibri"/>
                <a:ea typeface="+mn-ea"/>
                <a:cs typeface="+mn-cs"/>
              </a:rPr>
              <a:t>*</a:t>
            </a:r>
            <a:r>
              <a:rPr kumimoji="0" lang="en-US" altLang="en-US" sz="1050" b="0" i="0" u="none" strike="noStrike" kern="1200" cap="none" spc="0" normalizeH="0" baseline="0" noProof="0" dirty="0">
                <a:ln>
                  <a:noFill/>
                </a:ln>
                <a:solidFill>
                  <a:srgbClr val="003865"/>
                </a:solidFill>
                <a:effectLst/>
                <a:uLnTx/>
                <a:uFillTx/>
                <a:latin typeface="Calibri"/>
                <a:ea typeface="+mn-ea"/>
                <a:cs typeface="+mn-cs"/>
              </a:rPr>
              <a:t>HIV or AIDS at first diagnosis</a:t>
            </a:r>
            <a:endParaRPr kumimoji="0" lang="en-US" sz="1050" b="0" i="0" u="none" strike="noStrike" kern="1200" cap="none" spc="0" normalizeH="0" baseline="3000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srgbClr val="003865"/>
                </a:solidFill>
                <a:effectLst/>
                <a:uLnTx/>
                <a:uFillTx/>
                <a:latin typeface="Calibri"/>
                <a:ea typeface="+mn-ea"/>
                <a:cs typeface="Arial" panose="020B0604020202020204" pitchFamily="34" charset="0"/>
              </a:rPr>
              <a:t> #</a:t>
            </a:r>
            <a:r>
              <a:rPr kumimoji="0" lang="en-US" sz="105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rPr>
              <a:t> 7-county metro area, excluding the cities of Minneapolis and St. Paul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865"/>
              </a:solidFill>
              <a:effectLst/>
              <a:uLnTx/>
              <a:uFillTx/>
              <a:latin typeface="Calibri"/>
              <a:ea typeface="+mn-ea"/>
              <a:cs typeface="Arial" panose="020B0604020202020204" pitchFamily="34" charset="0"/>
            </a:endParaRPr>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7939315"/>
      </p:ext>
    </p:extLst>
  </p:cSld>
  <p:clrMapOvr>
    <a:masterClrMapping/>
  </p:clrMapOvr>
  <mc:AlternateContent xmlns:mc="http://schemas.openxmlformats.org/markup-compatibility/2006" xmlns:p14="http://schemas.microsoft.com/office/powerpoint/2010/main">
    <mc:Choice Requires="p14">
      <p:transition spd="slow" p14:dur="2000" advTm="41668"/>
    </mc:Choice>
    <mc:Fallback xmlns="">
      <p:transition spd="slow" advTm="4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HIV Diagnoses* in Year 2017 and General Population in Minnesota by Race/Ethnicity HIV diagnosis" title="HIV Diagnoses* in Year 2017 and General Population in Minnesota by Race/Ethnicity HIV diagnosis"/>
          <p:cNvSpPr>
            <a:spLocks noGrp="1"/>
          </p:cNvSpPr>
          <p:nvPr>
            <p:ph type="title"/>
          </p:nvPr>
        </p:nvSpPr>
        <p:spPr/>
        <p:txBody>
          <a:bodyPr>
            <a:noAutofit/>
          </a:bodyPr>
          <a:lstStyle/>
          <a:p>
            <a:pPr algn="ctr">
              <a:lnSpc>
                <a:spcPct val="95000"/>
              </a:lnSpc>
              <a:defRPr/>
            </a:pPr>
            <a:r>
              <a:rPr lang="en-US" altLang="en-US" sz="3300" dirty="0"/>
              <a:t>HIV Diagnoses* in Year </a:t>
            </a:r>
            <a:r>
              <a:rPr lang="en-US" altLang="en-US" sz="3300" dirty="0" smtClean="0"/>
              <a:t>2017 </a:t>
            </a:r>
            <a:r>
              <a:rPr lang="en-US" altLang="en-US" sz="3300" dirty="0"/>
              <a:t>and General </a:t>
            </a:r>
            <a:r>
              <a:rPr lang="en-US" altLang="en-US" sz="3300" dirty="0" smtClean="0"/>
              <a:t>Population in Minnesota by Race/Ethnicity</a:t>
            </a:r>
            <a:endParaRPr lang="en-US" altLang="en-US" sz="3300" dirty="0"/>
          </a:p>
        </p:txBody>
      </p:sp>
      <p:graphicFrame>
        <p:nvGraphicFramePr>
          <p:cNvPr id="15" name="Object 4" descr="HIV Diagnoses* in Year 2017 and General Population in Minnesota by Race/Ethnicity HIV diagnosis" title="HIV Diagnoses* in Year 2017 and General Population in Minnesota by Race/Ethnicity HIV diagnsosis"/>
          <p:cNvGraphicFramePr>
            <a:graphicFrameLocks noGrp="1"/>
          </p:cNvGraphicFramePr>
          <p:nvPr>
            <p:ph sz="half" idx="1"/>
            <p:extLst/>
          </p:nvPr>
        </p:nvGraphicFramePr>
        <p:xfrm>
          <a:off x="838200" y="1593850"/>
          <a:ext cx="5181600" cy="45831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Object 3" descr="HIV Diagnoses* in Year 2017 and General Population in Minnesota by Race/Ethnicity population" title="HIV Diagnoses* in Year 2017 and General Population in Minnesota by Race/Ethnicity population"/>
          <p:cNvGraphicFramePr>
            <a:graphicFrameLocks noGrp="1"/>
          </p:cNvGraphicFramePr>
          <p:nvPr>
            <p:ph sz="half" idx="2"/>
            <p:extLst>
              <p:ext uri="{D42A27DB-BD31-4B8C-83A1-F6EECF244321}">
                <p14:modId xmlns:p14="http://schemas.microsoft.com/office/powerpoint/2010/main" val="83219954"/>
              </p:ext>
            </p:extLst>
          </p:nvPr>
        </p:nvGraphicFramePr>
        <p:xfrm>
          <a:off x="6299200" y="1593850"/>
          <a:ext cx="5181600" cy="4583113"/>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17"/>
          <p:cNvSpPr/>
          <p:nvPr/>
        </p:nvSpPr>
        <p:spPr>
          <a:xfrm>
            <a:off x="361544" y="6206045"/>
            <a:ext cx="10747443" cy="372410"/>
          </a:xfrm>
          <a:prstGeom prst="rect">
            <a:avLst/>
          </a:prstGeom>
        </p:spPr>
        <p:txBody>
          <a:bodyPr wrap="square">
            <a:spAutoFit/>
          </a:bodyPr>
          <a:lstStyle/>
          <a:p>
            <a:pPr lvl="0">
              <a:lnSpc>
                <a:spcPct val="40000"/>
              </a:lnSpc>
              <a:spcBef>
                <a:spcPts val="600"/>
              </a:spcBef>
              <a:defRPr/>
            </a:pPr>
            <a:r>
              <a:rPr lang="en-US" altLang="en-US" sz="1200" dirty="0">
                <a:solidFill>
                  <a:srgbClr val="003865"/>
                </a:solidFill>
              </a:rPr>
              <a:t>* HIV or AIDS at first diagnosis  (n = Number of persons)      </a:t>
            </a:r>
          </a:p>
          <a:p>
            <a:pPr lvl="0">
              <a:lnSpc>
                <a:spcPct val="70000"/>
              </a:lnSpc>
              <a:spcBef>
                <a:spcPts val="600"/>
              </a:spcBef>
              <a:defRPr/>
            </a:pPr>
            <a:r>
              <a:rPr lang="en-US" altLang="en-US" sz="1200" dirty="0" err="1">
                <a:solidFill>
                  <a:srgbClr val="003865"/>
                </a:solidFill>
              </a:rPr>
              <a:t>Amer</a:t>
            </a:r>
            <a:r>
              <a:rPr lang="en-US" altLang="en-US" sz="1200" dirty="0">
                <a:solidFill>
                  <a:srgbClr val="003865"/>
                </a:solidFill>
              </a:rPr>
              <a:t> </a:t>
            </a:r>
            <a:r>
              <a:rPr lang="en-US" altLang="en-US" sz="1200" dirty="0" err="1">
                <a:solidFill>
                  <a:srgbClr val="003865"/>
                </a:solidFill>
              </a:rPr>
              <a:t>Ind</a:t>
            </a:r>
            <a:r>
              <a:rPr lang="en-US" altLang="en-US" sz="1200" dirty="0">
                <a:solidFill>
                  <a:srgbClr val="003865"/>
                </a:solidFill>
              </a:rPr>
              <a:t> = American Indian , </a:t>
            </a:r>
            <a:r>
              <a:rPr lang="en-US" altLang="en-US" sz="1200" dirty="0" err="1">
                <a:solidFill>
                  <a:srgbClr val="003865"/>
                </a:solidFill>
              </a:rPr>
              <a:t>Afr</a:t>
            </a:r>
            <a:r>
              <a:rPr lang="en-US" altLang="en-US" sz="1200" dirty="0">
                <a:solidFill>
                  <a:srgbClr val="003865"/>
                </a:solidFill>
              </a:rPr>
              <a:t> </a:t>
            </a:r>
            <a:r>
              <a:rPr lang="en-US" altLang="en-US" sz="1200" dirty="0" err="1">
                <a:solidFill>
                  <a:srgbClr val="003865"/>
                </a:solidFill>
              </a:rPr>
              <a:t>Amer</a:t>
            </a:r>
            <a:r>
              <a:rPr lang="en-US" altLang="en-US" sz="1200" dirty="0">
                <a:solidFill>
                  <a:srgbClr val="003865"/>
                </a:solidFill>
              </a:rPr>
              <a:t> = African American (Black, not African-born persons) , and </a:t>
            </a:r>
            <a:r>
              <a:rPr lang="en-US" altLang="en-US" sz="1200" dirty="0" err="1">
                <a:solidFill>
                  <a:srgbClr val="003865"/>
                </a:solidFill>
              </a:rPr>
              <a:t>Afr</a:t>
            </a:r>
            <a:r>
              <a:rPr lang="en-US" altLang="en-US" sz="1200" dirty="0">
                <a:solidFill>
                  <a:srgbClr val="003865"/>
                </a:solidFill>
              </a:rPr>
              <a:t> born = African-born (Black, African-born persons)</a:t>
            </a:r>
            <a:endParaRPr lang="en-US" sz="1200" dirty="0">
              <a:solidFill>
                <a:srgbClr val="003865"/>
              </a:solidFil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2522070"/>
      </p:ext>
    </p:extLst>
  </p:cSld>
  <p:clrMapOvr>
    <a:masterClrMapping/>
  </p:clrMapOvr>
  <mc:AlternateContent xmlns:mc="http://schemas.openxmlformats.org/markup-compatibility/2006" xmlns:p14="http://schemas.microsoft.com/office/powerpoint/2010/main">
    <mc:Choice Requires="p14">
      <p:transition spd="slow" p14:dur="2000" advTm="58466"/>
    </mc:Choice>
    <mc:Fallback xmlns="">
      <p:transition spd="slow" advTm="5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Number of Cases and Rates (per 100,000 persons) of HIV Diagnoses* by Race/Ethnicity†&#10;Minnesota, 2017" title="Number of Cases and Rates (per 100,000 persons) of HIV Diagnoses* by Race/Ethnicity†"/>
          <p:cNvSpPr>
            <a:spLocks noGrp="1"/>
          </p:cNvSpPr>
          <p:nvPr>
            <p:ph type="title"/>
          </p:nvPr>
        </p:nvSpPr>
        <p:spPr>
          <a:xfrm>
            <a:off x="541421" y="143959"/>
            <a:ext cx="11109158" cy="914400"/>
          </a:xfrm>
        </p:spPr>
        <p:txBody>
          <a:bodyPr>
            <a:noAutofit/>
          </a:bodyPr>
          <a:lstStyle/>
          <a:p>
            <a:pPr>
              <a:lnSpc>
                <a:spcPct val="105000"/>
              </a:lnSpc>
            </a:pPr>
            <a:r>
              <a:rPr lang="en-US" sz="3300" dirty="0"/>
              <a:t>Number of Cases and Rates (per 100,000 persons) of </a:t>
            </a:r>
            <a:r>
              <a:rPr lang="en-US" sz="3300" dirty="0" smtClean="0"/>
              <a:t/>
            </a:r>
            <a:br>
              <a:rPr lang="en-US" sz="3300" dirty="0" smtClean="0"/>
            </a:br>
            <a:r>
              <a:rPr lang="en-US" sz="3300" dirty="0" smtClean="0"/>
              <a:t>HIV Diagnoses* </a:t>
            </a:r>
            <a:r>
              <a:rPr lang="en-US" sz="3300" dirty="0"/>
              <a:t>by </a:t>
            </a:r>
            <a:r>
              <a:rPr lang="en-US" sz="3300" dirty="0" smtClean="0"/>
              <a:t>Race/Ethnicity</a:t>
            </a:r>
            <a:r>
              <a:rPr lang="en-US" altLang="en-US" sz="3300" baseline="30000" dirty="0" smtClean="0"/>
              <a:t>† </a:t>
            </a:r>
            <a:r>
              <a:rPr lang="en-US" sz="3300" dirty="0" smtClean="0"/>
              <a:t>Minnesota, 2017</a:t>
            </a:r>
            <a:endParaRPr lang="en-US" altLang="en-US" sz="3300" dirty="0"/>
          </a:p>
        </p:txBody>
      </p:sp>
      <p:graphicFrame>
        <p:nvGraphicFramePr>
          <p:cNvPr id="3" name="Content Placeholder 2" descr="Number of Cases and Rates (per 100,000 persons) of HIV Diagnoses* by Race/Ethnicity†&#10;Minnesota, 2017" title="Number of Cases and Rates (per 100,000 persons) of HIV Diagnoses* by Race/Ethnicity†"/>
          <p:cNvGraphicFramePr>
            <a:graphicFrameLocks noGrp="1"/>
          </p:cNvGraphicFramePr>
          <p:nvPr>
            <p:ph idx="1"/>
            <p:extLst/>
          </p:nvPr>
        </p:nvGraphicFramePr>
        <p:xfrm>
          <a:off x="838200" y="1825625"/>
          <a:ext cx="10515600" cy="3400552"/>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963927448"/>
                    </a:ext>
                  </a:extLst>
                </a:gridCol>
                <a:gridCol w="2628900">
                  <a:extLst>
                    <a:ext uri="{9D8B030D-6E8A-4147-A177-3AD203B41FA5}">
                      <a16:colId xmlns:a16="http://schemas.microsoft.com/office/drawing/2014/main" val="1964845513"/>
                    </a:ext>
                  </a:extLst>
                </a:gridCol>
                <a:gridCol w="2628900">
                  <a:extLst>
                    <a:ext uri="{9D8B030D-6E8A-4147-A177-3AD203B41FA5}">
                      <a16:colId xmlns:a16="http://schemas.microsoft.com/office/drawing/2014/main" val="3686969458"/>
                    </a:ext>
                  </a:extLst>
                </a:gridCol>
                <a:gridCol w="2628900">
                  <a:extLst>
                    <a:ext uri="{9D8B030D-6E8A-4147-A177-3AD203B41FA5}">
                      <a16:colId xmlns:a16="http://schemas.microsoft.com/office/drawing/2014/main" val="4189166145"/>
                    </a:ext>
                  </a:extLst>
                </a:gridCol>
              </a:tblGrid>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Race/Ethnicity</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Cases</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Rate</a:t>
                      </a:r>
                    </a:p>
                  </a:txBody>
                  <a:tcPr anchor="ctr" horzOverflow="overflow"/>
                </a:tc>
                <a:extLst>
                  <a:ext uri="{0D108BD9-81ED-4DB2-BD59-A6C34878D82A}">
                    <a16:rowId xmlns:a16="http://schemas.microsoft.com/office/drawing/2014/main" val="653520051"/>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White, non-Hispanic</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98</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35%</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2.2</a:t>
                      </a:r>
                    </a:p>
                  </a:txBody>
                  <a:tcPr anchor="ctr" horzOverflow="overflow"/>
                </a:tc>
                <a:extLst>
                  <a:ext uri="{0D108BD9-81ED-4DB2-BD59-A6C34878D82A}">
                    <a16:rowId xmlns:a16="http://schemas.microsoft.com/office/drawing/2014/main" val="3894067678"/>
                  </a:ext>
                </a:extLst>
              </a:tr>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Black, African-American</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76</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27%</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46.6</a:t>
                      </a:r>
                    </a:p>
                  </a:txBody>
                  <a:tcPr anchor="ctr" horzOverflow="overflow"/>
                </a:tc>
                <a:extLst>
                  <a:ext uri="{0D108BD9-81ED-4DB2-BD59-A6C34878D82A}">
                    <a16:rowId xmlns:a16="http://schemas.microsoft.com/office/drawing/2014/main" val="781853052"/>
                  </a:ext>
                </a:extLst>
              </a:tr>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Black, African-born</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60</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21%</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defRPr/>
                      </a:pPr>
                      <a:r>
                        <a:rPr lang="en-US" altLang="en-US" sz="2000" b="0" i="0" baseline="0" dirty="0" smtClean="0">
                          <a:solidFill>
                            <a:schemeClr val="tx1"/>
                          </a:solidFill>
                          <a:latin typeface="+mn-lt"/>
                        </a:rPr>
                        <a:t>55.6</a:t>
                      </a:r>
                      <a:r>
                        <a:rPr lang="en-US" altLang="en-US" sz="1600" b="0" i="0" baseline="30000" dirty="0" smtClean="0">
                          <a:solidFill>
                            <a:schemeClr val="tx1"/>
                          </a:solidFill>
                          <a:latin typeface="+mn-lt"/>
                        </a:rPr>
                        <a:t>††</a:t>
                      </a:r>
                      <a:endParaRPr kumimoji="0" lang="en-US" sz="1600" b="0" i="0" u="none" strike="noStrike" cap="none" normalizeH="0" baseline="30000" dirty="0" smtClean="0">
                        <a:ln>
                          <a:noFill/>
                        </a:ln>
                        <a:solidFill>
                          <a:schemeClr val="tx1"/>
                        </a:solidFill>
                        <a:effectLst/>
                        <a:latin typeface="+mn-lt"/>
                      </a:endParaRPr>
                    </a:p>
                  </a:txBody>
                  <a:tcPr anchor="ctr" horzOverflow="overflow"/>
                </a:tc>
                <a:extLst>
                  <a:ext uri="{0D108BD9-81ED-4DB2-BD59-A6C34878D82A}">
                    <a16:rowId xmlns:a16="http://schemas.microsoft.com/office/drawing/2014/main" val="1638888812"/>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Hispanic</a:t>
                      </a:r>
                      <a:endParaRPr kumimoji="0" lang="en-US" sz="1800" b="1"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33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12%</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13.2</a:t>
                      </a:r>
                    </a:p>
                  </a:txBody>
                  <a:tcPr anchor="ctr" horzOverflow="overflow"/>
                </a:tc>
                <a:extLst>
                  <a:ext uri="{0D108BD9-81ED-4DB2-BD59-A6C34878D82A}">
                    <a16:rowId xmlns:a16="http://schemas.microsoft.com/office/drawing/2014/main" val="1243745901"/>
                  </a:ext>
                </a:extLst>
              </a:tr>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American Indian</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2</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 0.7%</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a:t>
                      </a:r>
                    </a:p>
                  </a:txBody>
                  <a:tcPr anchor="ctr" horzOverflow="overflow"/>
                </a:tc>
                <a:extLst>
                  <a:ext uri="{0D108BD9-81ED-4DB2-BD59-A6C34878D82A}">
                    <a16:rowId xmlns:a16="http://schemas.microsoft.com/office/drawing/2014/main" val="608233006"/>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Asian/Pacific Islander</a:t>
                      </a:r>
                      <a:endParaRPr kumimoji="0" lang="en-US" sz="1800" b="1"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8</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3.7</a:t>
                      </a:r>
                    </a:p>
                  </a:txBody>
                  <a:tcPr anchor="ctr" horzOverflow="overflow"/>
                </a:tc>
                <a:extLst>
                  <a:ext uri="{0D108BD9-81ED-4DB2-BD59-A6C34878D82A}">
                    <a16:rowId xmlns:a16="http://schemas.microsoft.com/office/drawing/2014/main" val="2397636905"/>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Other^</a:t>
                      </a:r>
                      <a:endParaRPr kumimoji="0" lang="en-US" sz="1800" b="1"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6</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2%</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6.0</a:t>
                      </a:r>
                    </a:p>
                  </a:txBody>
                  <a:tcPr anchor="ctr" horzOverflow="overflow"/>
                </a:tc>
                <a:extLst>
                  <a:ext uri="{0D108BD9-81ED-4DB2-BD59-A6C34878D82A}">
                    <a16:rowId xmlns:a16="http://schemas.microsoft.com/office/drawing/2014/main" val="695375527"/>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tx1"/>
                          </a:solidFill>
                          <a:effectLst/>
                          <a:latin typeface="+mn-lt"/>
                        </a:rPr>
                        <a:t>Total</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cs typeface="Arial" charset="0"/>
                        </a:rPr>
                        <a:t>283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100%</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5.3</a:t>
                      </a:r>
                    </a:p>
                  </a:txBody>
                  <a:tcPr anchor="ctr" horzOverflow="overflow"/>
                </a:tc>
                <a:extLst>
                  <a:ext uri="{0D108BD9-81ED-4DB2-BD59-A6C34878D82A}">
                    <a16:rowId xmlns:a16="http://schemas.microsoft.com/office/drawing/2014/main" val="2758453481"/>
                  </a:ext>
                </a:extLst>
              </a:tr>
            </a:tbl>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Footer Placeholder 3"/>
          <p:cNvSpPr txBox="1">
            <a:spLocks/>
          </p:cNvSpPr>
          <p:nvPr/>
        </p:nvSpPr>
        <p:spPr>
          <a:xfrm>
            <a:off x="264695" y="5475868"/>
            <a:ext cx="11442031" cy="102373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endParaRPr lang="en-US" sz="1200" smtClean="0">
              <a:solidFill>
                <a:srgbClr val="003865"/>
              </a:solidFill>
              <a:latin typeface="Calibri"/>
            </a:endParaRPr>
          </a:p>
          <a:p>
            <a:pPr>
              <a:lnSpc>
                <a:spcPct val="90000"/>
              </a:lnSpc>
              <a:spcBef>
                <a:spcPct val="50000"/>
              </a:spcBef>
              <a:defRPr/>
            </a:pPr>
            <a:r>
              <a:rPr lang="en-US" altLang="en-US" sz="1200" smtClean="0">
                <a:solidFill>
                  <a:srgbClr val="003865"/>
                </a:solidFill>
                <a:latin typeface="Calibri"/>
              </a:rPr>
              <a:t>* HIV or AIDS at first diagnosis; 2010 U.S. Census Data used for rate calculations.    </a:t>
            </a:r>
          </a:p>
          <a:p>
            <a:pPr>
              <a:defRPr/>
            </a:pPr>
            <a:r>
              <a:rPr lang="en-US" altLang="en-US" sz="1200" baseline="30000" smtClean="0">
                <a:solidFill>
                  <a:srgbClr val="003865"/>
                </a:solidFill>
                <a:latin typeface="Calibri"/>
              </a:rPr>
              <a:t>†</a:t>
            </a:r>
            <a:r>
              <a:rPr lang="en-US" altLang="en-US" sz="1200" smtClean="0">
                <a:solidFill>
                  <a:srgbClr val="003865"/>
                </a:solidFill>
                <a:latin typeface="Calibri"/>
              </a:rPr>
              <a:t> “African-born” refers to Blacks who reported an African country of birth; “African American” refers to all other Blacks</a:t>
            </a:r>
            <a:r>
              <a:rPr lang="en-US" altLang="en-US" sz="1200" i="1" smtClean="0">
                <a:solidFill>
                  <a:srgbClr val="003865"/>
                </a:solidFill>
                <a:latin typeface="Calibri"/>
              </a:rPr>
              <a:t>. </a:t>
            </a:r>
          </a:p>
          <a:p>
            <a:pPr>
              <a:defRPr/>
            </a:pPr>
            <a:r>
              <a:rPr lang="en-US" altLang="en-US" sz="1200" baseline="30000" smtClean="0">
                <a:solidFill>
                  <a:srgbClr val="003865"/>
                </a:solidFill>
                <a:latin typeface="Calibri"/>
              </a:rPr>
              <a:t>††</a:t>
            </a:r>
            <a:r>
              <a:rPr lang="en-US" sz="1200" smtClean="0">
                <a:solidFill>
                  <a:srgbClr val="003865"/>
                </a:solidFill>
                <a:latin typeface="Calibri"/>
              </a:rPr>
              <a:t> Estimate of 107,880  Source:  2010-2012 American Community Survey. Additional calculations by the State Demographic Center.</a:t>
            </a:r>
          </a:p>
          <a:p>
            <a:pPr>
              <a:defRPr/>
            </a:pPr>
            <a:r>
              <a:rPr lang="en-US" sz="1200" smtClean="0">
                <a:solidFill>
                  <a:srgbClr val="003865"/>
                </a:solidFill>
                <a:latin typeface="Calibri"/>
              </a:rPr>
              <a:t>    (Note: Rates for black, African-American and black, African-born are not comparable to previous years due to an increase in the estimate for black, African-born population.) </a:t>
            </a:r>
          </a:p>
          <a:p>
            <a:pPr>
              <a:defRPr/>
            </a:pPr>
            <a:r>
              <a:rPr lang="en-US" altLang="en-US" sz="1200" smtClean="0">
                <a:solidFill>
                  <a:srgbClr val="003865"/>
                </a:solidFill>
                <a:latin typeface="Calibri"/>
              </a:rPr>
              <a:t>^ Other = Multi-racial persons or persons with unknown or missing race</a:t>
            </a:r>
          </a:p>
          <a:p>
            <a:pPr>
              <a:defRPr/>
            </a:pPr>
            <a:r>
              <a:rPr lang="en-US" sz="1200" smtClean="0">
                <a:solidFill>
                  <a:srgbClr val="003865"/>
                </a:solidFill>
                <a:latin typeface="Calibri"/>
              </a:rPr>
              <a:t># Number of cases too small to calculate reliable rate</a:t>
            </a:r>
            <a:endParaRPr lang="en-US" sz="1200" dirty="0">
              <a:solidFill>
                <a:srgbClr val="003865"/>
              </a:solidFill>
              <a:latin typeface="Calibri"/>
            </a:endParaRPr>
          </a:p>
        </p:txBody>
      </p:sp>
    </p:spTree>
    <p:extLst>
      <p:ext uri="{BB962C8B-B14F-4D97-AF65-F5344CB8AC3E}">
        <p14:creationId xmlns:p14="http://schemas.microsoft.com/office/powerpoint/2010/main" val="1057223266"/>
      </p:ext>
    </p:extLst>
  </p:cSld>
  <p:clrMapOvr>
    <a:masterClrMapping/>
  </p:clrMapOvr>
  <mc:AlternateContent xmlns:mc="http://schemas.openxmlformats.org/markup-compatibility/2006" xmlns:p14="http://schemas.microsoft.com/office/powerpoint/2010/main">
    <mc:Choice Requires="p14">
      <p:transition spd="slow" p14:dur="2000" advTm="98446"/>
    </mc:Choice>
    <mc:Fallback xmlns="">
      <p:transition spd="slow" advTm="9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lnSpc>
                <a:spcPct val="85000"/>
              </a:lnSpc>
              <a:defRPr/>
            </a:pPr>
            <a:r>
              <a:rPr lang="en-US" altLang="en-US" sz="3300" dirty="0"/>
              <a:t>HIV Diagnoses* Diagnosed in Year </a:t>
            </a:r>
            <a:r>
              <a:rPr lang="en-US" altLang="en-US" sz="3300" dirty="0" smtClean="0"/>
              <a:t>2017</a:t>
            </a:r>
            <a:br>
              <a:rPr lang="en-US" altLang="en-US" sz="3300" dirty="0" smtClean="0"/>
            </a:br>
            <a:r>
              <a:rPr lang="en-US" altLang="en-US" sz="3300" dirty="0" smtClean="0"/>
              <a:t> </a:t>
            </a:r>
            <a:r>
              <a:rPr lang="en-US" altLang="en-US" sz="3300" dirty="0"/>
              <a:t>by Gender and Race/Ethnicity</a:t>
            </a:r>
          </a:p>
        </p:txBody>
      </p:sp>
      <p:graphicFrame>
        <p:nvGraphicFramePr>
          <p:cNvPr id="15" name="Object 2" descr="HIV Diagnoses* Diagnosed in Year 2017 by Gender and Race/Ethnicity males" title="HIV Diagnoses* Diagnosed in Year 2017 by Gender and Race/Ethnicity males"/>
          <p:cNvGraphicFramePr>
            <a:graphicFrameLocks noGrp="1"/>
          </p:cNvGraphicFramePr>
          <p:nvPr>
            <p:ph sz="half" idx="1"/>
            <p:extLst>
              <p:ext uri="{D42A27DB-BD31-4B8C-83A1-F6EECF244321}">
                <p14:modId xmlns:p14="http://schemas.microsoft.com/office/powerpoint/2010/main" val="3679252182"/>
              </p:ext>
            </p:extLst>
          </p:nvPr>
        </p:nvGraphicFramePr>
        <p:xfrm>
          <a:off x="838200" y="1593850"/>
          <a:ext cx="5181600" cy="45831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Object 20" descr="HIV Diagnoses* Diagnosed in Year 2017 by Gender and Race/Ethnicity females" title="HIV Diagnoses* Diagnosed in Year 2017 by Gender and Race/Ethnicity females"/>
          <p:cNvGraphicFramePr>
            <a:graphicFrameLocks noGrp="1"/>
          </p:cNvGraphicFramePr>
          <p:nvPr>
            <p:ph sz="half" idx="2"/>
            <p:extLst>
              <p:ext uri="{D42A27DB-BD31-4B8C-83A1-F6EECF244321}">
                <p14:modId xmlns:p14="http://schemas.microsoft.com/office/powerpoint/2010/main" val="2793119825"/>
              </p:ext>
            </p:extLst>
          </p:nvPr>
        </p:nvGraphicFramePr>
        <p:xfrm>
          <a:off x="6172200" y="1593850"/>
          <a:ext cx="5181600" cy="4583113"/>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p:cNvSpPr txBox="1"/>
          <p:nvPr/>
        </p:nvSpPr>
        <p:spPr>
          <a:xfrm>
            <a:off x="308043" y="6176963"/>
            <a:ext cx="10392383" cy="372410"/>
          </a:xfrm>
          <a:prstGeom prst="rect">
            <a:avLst/>
          </a:prstGeom>
          <a:noFill/>
        </p:spPr>
        <p:txBody>
          <a:bodyPr wrap="square" rtlCol="0">
            <a:spAutoFit/>
          </a:bodyPr>
          <a:lstStyle/>
          <a:p>
            <a:pPr lvl="0">
              <a:lnSpc>
                <a:spcPct val="40000"/>
              </a:lnSpc>
              <a:spcBef>
                <a:spcPts val="600"/>
              </a:spcBef>
              <a:defRPr/>
            </a:pPr>
            <a:r>
              <a:rPr lang="en-US" altLang="en-US" sz="1200" dirty="0">
                <a:solidFill>
                  <a:srgbClr val="003865"/>
                </a:solidFill>
              </a:rPr>
              <a:t>* HIV or AIDS at first diagnosis  (n = Number of persons)      </a:t>
            </a:r>
          </a:p>
          <a:p>
            <a:pPr lvl="0">
              <a:lnSpc>
                <a:spcPct val="70000"/>
              </a:lnSpc>
              <a:spcBef>
                <a:spcPts val="600"/>
              </a:spcBef>
              <a:defRPr/>
            </a:pPr>
            <a:r>
              <a:rPr lang="en-US" altLang="en-US" sz="1200" dirty="0" err="1">
                <a:solidFill>
                  <a:srgbClr val="003865"/>
                </a:solidFill>
              </a:rPr>
              <a:t>Amer</a:t>
            </a:r>
            <a:r>
              <a:rPr lang="en-US" altLang="en-US" sz="1200" dirty="0">
                <a:solidFill>
                  <a:srgbClr val="003865"/>
                </a:solidFill>
              </a:rPr>
              <a:t> </a:t>
            </a:r>
            <a:r>
              <a:rPr lang="en-US" altLang="en-US" sz="1200" dirty="0" err="1">
                <a:solidFill>
                  <a:srgbClr val="003865"/>
                </a:solidFill>
              </a:rPr>
              <a:t>Ind</a:t>
            </a:r>
            <a:r>
              <a:rPr lang="en-US" altLang="en-US" sz="1200" dirty="0">
                <a:solidFill>
                  <a:srgbClr val="003865"/>
                </a:solidFill>
              </a:rPr>
              <a:t> = American Indian , </a:t>
            </a:r>
            <a:r>
              <a:rPr lang="en-US" altLang="en-US" sz="1200" dirty="0" err="1">
                <a:solidFill>
                  <a:srgbClr val="003865"/>
                </a:solidFill>
              </a:rPr>
              <a:t>Afr</a:t>
            </a:r>
            <a:r>
              <a:rPr lang="en-US" altLang="en-US" sz="1200" dirty="0">
                <a:solidFill>
                  <a:srgbClr val="003865"/>
                </a:solidFill>
              </a:rPr>
              <a:t> </a:t>
            </a:r>
            <a:r>
              <a:rPr lang="en-US" altLang="en-US" sz="1200" dirty="0" err="1">
                <a:solidFill>
                  <a:srgbClr val="003865"/>
                </a:solidFill>
              </a:rPr>
              <a:t>Amer</a:t>
            </a:r>
            <a:r>
              <a:rPr lang="en-US" altLang="en-US" sz="1200" dirty="0">
                <a:solidFill>
                  <a:srgbClr val="003865"/>
                </a:solidFill>
              </a:rPr>
              <a:t> = African American (Black, not African-born persons) , and </a:t>
            </a:r>
            <a:r>
              <a:rPr lang="en-US" altLang="en-US" sz="1200" dirty="0" err="1">
                <a:solidFill>
                  <a:srgbClr val="003865"/>
                </a:solidFill>
              </a:rPr>
              <a:t>Afr</a:t>
            </a:r>
            <a:r>
              <a:rPr lang="en-US" altLang="en-US" sz="1200" dirty="0">
                <a:solidFill>
                  <a:srgbClr val="003865"/>
                </a:solidFill>
              </a:rPr>
              <a:t> born = African-born (Black, African-born persons)</a:t>
            </a:r>
            <a:endParaRPr lang="en-US" sz="1200" dirty="0">
              <a:solidFill>
                <a:srgbClr val="003865"/>
              </a:solidFill>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99782267"/>
      </p:ext>
    </p:extLst>
  </p:cSld>
  <p:clrMapOvr>
    <a:masterClrMapping/>
  </p:clrMapOvr>
  <mc:AlternateContent xmlns:mc="http://schemas.openxmlformats.org/markup-compatibility/2006" xmlns:p14="http://schemas.microsoft.com/office/powerpoint/2010/main">
    <mc:Choice Requires="p14">
      <p:transition spd="slow" p14:dur="2000" advTm="55947"/>
    </mc:Choice>
    <mc:Fallback xmlns="">
      <p:transition spd="slow" advTm="5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6885" y="152400"/>
            <a:ext cx="11526252" cy="914400"/>
          </a:xfrm>
        </p:spPr>
        <p:txBody>
          <a:bodyPr>
            <a:noAutofit/>
          </a:bodyPr>
          <a:lstStyle/>
          <a:p>
            <a:pPr>
              <a:lnSpc>
                <a:spcPct val="105000"/>
              </a:lnSpc>
            </a:pPr>
            <a:r>
              <a:rPr lang="en-US" sz="3300" dirty="0"/>
              <a:t>Number of Cases of Adult and Adolescent HIV Diagnoses** by Gender Identity and Risk</a:t>
            </a:r>
            <a:r>
              <a:rPr lang="en-US" altLang="en-US" sz="3300" baseline="30000" dirty="0" smtClean="0"/>
              <a:t>†</a:t>
            </a:r>
            <a:r>
              <a:rPr lang="en-US" sz="3300" dirty="0" smtClean="0"/>
              <a:t> Minnesota</a:t>
            </a:r>
            <a:r>
              <a:rPr lang="en-US" sz="3300" dirty="0"/>
              <a:t>, </a:t>
            </a:r>
            <a:r>
              <a:rPr lang="en-US" sz="3300" dirty="0" smtClean="0"/>
              <a:t>2017</a:t>
            </a:r>
            <a:endParaRPr lang="en-US" altLang="en-US" sz="33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3" name="Content Placeholder 2" descr="Number of Cases of Adult and Adolescent HIV Diagnoses** by Gender Identity and Risk†&#10; Minnesota, 2017" title="Number of Cases of Adult and Adolescent HIV Diagnoses** by Gender Identity and Risk†"/>
          <p:cNvGraphicFramePr>
            <a:graphicFrameLocks noGrp="1"/>
          </p:cNvGraphicFramePr>
          <p:nvPr>
            <p:ph idx="1"/>
            <p:extLst/>
          </p:nvPr>
        </p:nvGraphicFramePr>
        <p:xfrm>
          <a:off x="838200" y="1825625"/>
          <a:ext cx="10515600" cy="3400552"/>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260766274"/>
                    </a:ext>
                  </a:extLst>
                </a:gridCol>
                <a:gridCol w="2628900">
                  <a:extLst>
                    <a:ext uri="{9D8B030D-6E8A-4147-A177-3AD203B41FA5}">
                      <a16:colId xmlns:a16="http://schemas.microsoft.com/office/drawing/2014/main" val="2069119843"/>
                    </a:ext>
                  </a:extLst>
                </a:gridCol>
                <a:gridCol w="2628900">
                  <a:extLst>
                    <a:ext uri="{9D8B030D-6E8A-4147-A177-3AD203B41FA5}">
                      <a16:colId xmlns:a16="http://schemas.microsoft.com/office/drawing/2014/main" val="779602748"/>
                    </a:ext>
                  </a:extLst>
                </a:gridCol>
                <a:gridCol w="2628900">
                  <a:extLst>
                    <a:ext uri="{9D8B030D-6E8A-4147-A177-3AD203B41FA5}">
                      <a16:colId xmlns:a16="http://schemas.microsoft.com/office/drawing/2014/main" val="4004729485"/>
                    </a:ext>
                  </a:extLst>
                </a:gridCol>
              </a:tblGrid>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Gender/Risk</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Cases</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bg1"/>
                          </a:solidFill>
                          <a:effectLst/>
                          <a:latin typeface="+mn-lt"/>
                        </a:rPr>
                        <a:t>Rate</a:t>
                      </a:r>
                    </a:p>
                  </a:txBody>
                  <a:tcPr anchor="ctr" horzOverflow="overflow"/>
                </a:tc>
                <a:extLst>
                  <a:ext uri="{0D108BD9-81ED-4DB2-BD59-A6C34878D82A}">
                    <a16:rowId xmlns:a16="http://schemas.microsoft.com/office/drawing/2014/main" val="13679772"/>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Men (Total)</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(204)</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72%</a:t>
                      </a:r>
                      <a:endParaRPr kumimoji="0" lang="en-US" sz="2000" b="0" i="0" u="none" strike="noStrike" cap="none" normalizeH="0" baseline="0" dirty="0" smtClean="0">
                        <a:ln>
                          <a:noFill/>
                        </a:ln>
                        <a:solidFill>
                          <a:schemeClr val="tx1"/>
                        </a:solidFill>
                        <a:effectLst/>
                        <a:latin typeface="+mn-lt"/>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7.8</a:t>
                      </a:r>
                    </a:p>
                  </a:txBody>
                  <a:tcPr anchor="ctr" horzOverflow="overflow"/>
                </a:tc>
                <a:extLst>
                  <a:ext uri="{0D108BD9-81ED-4DB2-BD59-A6C34878D82A}">
                    <a16:rowId xmlns:a16="http://schemas.microsoft.com/office/drawing/2014/main" val="1714337135"/>
                  </a:ext>
                </a:extLst>
              </a:tr>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     MSM</a:t>
                      </a:r>
                      <a:r>
                        <a:rPr lang="en-US" altLang="en-US" sz="1800" b="1" i="0" baseline="30000" dirty="0" smtClean="0">
                          <a:solidFill>
                            <a:schemeClr val="tx1"/>
                          </a:solidFill>
                          <a:latin typeface="+mn-lt"/>
                        </a:rPr>
                        <a:t>†</a:t>
                      </a:r>
                      <a:endParaRPr kumimoji="0" lang="en-US" sz="1800" b="1" i="0" u="none" strike="noStrike" cap="none" normalizeH="0" baseline="0" dirty="0" smtClean="0">
                        <a:ln>
                          <a:noFill/>
                        </a:ln>
                        <a:solidFill>
                          <a:schemeClr val="tx1"/>
                        </a:solidFill>
                        <a:effectLst/>
                        <a:latin typeface="+mn-lt"/>
                        <a:cs typeface="Arial" charset="0"/>
                      </a:endParaRP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136</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(67%)</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150.0</a:t>
                      </a:r>
                    </a:p>
                  </a:txBody>
                  <a:tcPr anchor="ctr" horzOverflow="overflow"/>
                </a:tc>
                <a:extLst>
                  <a:ext uri="{0D108BD9-81ED-4DB2-BD59-A6C34878D82A}">
                    <a16:rowId xmlns:a16="http://schemas.microsoft.com/office/drawing/2014/main" val="3447268192"/>
                  </a:ext>
                </a:extLst>
              </a:tr>
              <a:tr h="370840">
                <a:tc>
                  <a:txBody>
                    <a:bodyPr/>
                    <a:lstStyle/>
                    <a:p>
                      <a:pPr marL="0" marR="0" lvl="0" indent="0" algn="l"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cs typeface="Arial" charset="0"/>
                        </a:rPr>
                        <a:t>     Non-MSM</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68</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(33%)</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2.7</a:t>
                      </a:r>
                    </a:p>
                  </a:txBody>
                  <a:tcPr anchor="ctr" horzOverflow="overflow"/>
                </a:tc>
                <a:extLst>
                  <a:ext uri="{0D108BD9-81ED-4DB2-BD59-A6C34878D82A}">
                    <a16:rowId xmlns:a16="http://schemas.microsoft.com/office/drawing/2014/main" val="537735986"/>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Women</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70</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25%</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2.6</a:t>
                      </a:r>
                    </a:p>
                  </a:txBody>
                  <a:tcPr anchor="ctr" horzOverflow="overflow"/>
                </a:tc>
                <a:extLst>
                  <a:ext uri="{0D108BD9-81ED-4DB2-BD59-A6C34878D82A}">
                    <a16:rowId xmlns:a16="http://schemas.microsoft.com/office/drawing/2014/main" val="2870133554"/>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Transgender ^ (Total)</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x</a:t>
                      </a:r>
                    </a:p>
                  </a:txBody>
                  <a:tcPr anchor="ctr" horzOverflow="overflow"/>
                </a:tc>
                <a:extLst>
                  <a:ext uri="{0D108BD9-81ED-4DB2-BD59-A6C34878D82A}">
                    <a16:rowId xmlns:a16="http://schemas.microsoft.com/office/drawing/2014/main" val="742548235"/>
                  </a:ext>
                </a:extLst>
              </a:tr>
              <a:tr h="370840">
                <a:tc>
                  <a:txBody>
                    <a:bodyPr/>
                    <a:lstStyle/>
                    <a:p>
                      <a:pPr marL="257175" marR="0" lvl="1"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Male to Female</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6</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(67%)</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x</a:t>
                      </a:r>
                    </a:p>
                  </a:txBody>
                  <a:tcPr anchor="ctr" horzOverflow="overflow"/>
                </a:tc>
                <a:extLst>
                  <a:ext uri="{0D108BD9-81ED-4DB2-BD59-A6C34878D82A}">
                    <a16:rowId xmlns:a16="http://schemas.microsoft.com/office/drawing/2014/main" val="2515079626"/>
                  </a:ext>
                </a:extLst>
              </a:tr>
              <a:tr h="370840">
                <a:tc>
                  <a:txBody>
                    <a:bodyPr/>
                    <a:lstStyle/>
                    <a:p>
                      <a:pPr marL="257175" marR="0" lvl="1"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1800" b="1" i="0" u="none" strike="noStrike" cap="none" normalizeH="0" baseline="0" dirty="0" smtClean="0">
                          <a:ln>
                            <a:noFill/>
                          </a:ln>
                          <a:solidFill>
                            <a:schemeClr val="tx1"/>
                          </a:solidFill>
                          <a:effectLst/>
                          <a:latin typeface="+mn-lt"/>
                        </a:rPr>
                        <a:t>Female to Male</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cs typeface="Arial" charset="0"/>
                        </a:rPr>
                        <a:t>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(33%)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x</a:t>
                      </a:r>
                    </a:p>
                  </a:txBody>
                  <a:tcPr anchor="ctr" horzOverflow="overflow"/>
                </a:tc>
                <a:extLst>
                  <a:ext uri="{0D108BD9-81ED-4DB2-BD59-A6C34878D82A}">
                    <a16:rowId xmlns:a16="http://schemas.microsoft.com/office/drawing/2014/main" val="1889046190"/>
                  </a:ext>
                </a:extLst>
              </a:tr>
              <a:tr h="370840">
                <a:tc>
                  <a:txBody>
                    <a:bodyPr/>
                    <a:lstStyle/>
                    <a:p>
                      <a:pPr marL="0" marR="0" lvl="0" indent="0" algn="l"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400" b="1" i="0" u="none" strike="noStrike" cap="none" normalizeH="0" baseline="0" dirty="0" smtClean="0">
                          <a:ln>
                            <a:noFill/>
                          </a:ln>
                          <a:solidFill>
                            <a:schemeClr val="tx1"/>
                          </a:solidFill>
                          <a:effectLst/>
                          <a:latin typeface="+mn-lt"/>
                        </a:rPr>
                        <a:t>Total</a:t>
                      </a:r>
                    </a:p>
                  </a:txBody>
                  <a:tcPr anchor="ctr" horzOverflow="overflow"/>
                </a:tc>
                <a:tc>
                  <a:txBody>
                    <a:bodyPr/>
                    <a:lstStyle/>
                    <a:p>
                      <a:pPr marL="0" marR="0" lvl="0" indent="0" algn="ctr" defTabSz="914400" rtl="0" eaLnBrk="1" fontAlgn="b"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cs typeface="Arial" charset="0"/>
                        </a:rPr>
                        <a:t>283</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100%</a:t>
                      </a:r>
                    </a:p>
                  </a:txBody>
                  <a:tcPr anchor="ctr" horzOverflow="overflow"/>
                </a:tc>
                <a:tc>
                  <a:txBody>
                    <a:bodyPr/>
                    <a:lstStyle/>
                    <a:p>
                      <a:pPr marL="0" marR="0" lvl="0" indent="0" algn="ctr" defTabSz="914400" rtl="0" eaLnBrk="1" fontAlgn="base" latinLnBrk="0" hangingPunct="1">
                        <a:lnSpc>
                          <a:spcPct val="85000"/>
                        </a:lnSpc>
                        <a:spcBef>
                          <a:spcPct val="0"/>
                        </a:spcBef>
                        <a:spcAft>
                          <a:spcPct val="25000"/>
                        </a:spcAft>
                        <a:buClr>
                          <a:schemeClr val="tx1"/>
                        </a:buClr>
                        <a:buSzPct val="70000"/>
                        <a:buFont typeface="Wingdings" pitchFamily="2" charset="2"/>
                        <a:buNone/>
                        <a:tabLst/>
                      </a:pPr>
                      <a:r>
                        <a:rPr kumimoji="0" lang="en-US" sz="2000" b="1" i="0" u="none" strike="noStrike" cap="none" normalizeH="0" baseline="0" dirty="0" smtClean="0">
                          <a:ln>
                            <a:noFill/>
                          </a:ln>
                          <a:solidFill>
                            <a:schemeClr val="tx1"/>
                          </a:solidFill>
                          <a:effectLst/>
                          <a:latin typeface="+mn-lt"/>
                        </a:rPr>
                        <a:t>5.3</a:t>
                      </a:r>
                    </a:p>
                  </a:txBody>
                  <a:tcPr anchor="ctr" horzOverflow="overflow"/>
                </a:tc>
                <a:extLst>
                  <a:ext uri="{0D108BD9-81ED-4DB2-BD59-A6C34878D82A}">
                    <a16:rowId xmlns:a16="http://schemas.microsoft.com/office/drawing/2014/main" val="3746382485"/>
                  </a:ext>
                </a:extLst>
              </a:tr>
            </a:tbl>
          </a:graphicData>
        </a:graphic>
      </p:graphicFrame>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Footer Placeholder 3"/>
          <p:cNvSpPr txBox="1">
            <a:spLocks/>
          </p:cNvSpPr>
          <p:nvPr/>
        </p:nvSpPr>
        <p:spPr>
          <a:xfrm>
            <a:off x="457201" y="5787190"/>
            <a:ext cx="10533064" cy="759524"/>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defRPr/>
            </a:pPr>
            <a:r>
              <a:rPr lang="en-US" altLang="en-US" sz="1200" smtClean="0">
                <a:solidFill>
                  <a:srgbClr val="003865"/>
                </a:solidFill>
                <a:latin typeface="Calibri"/>
              </a:rPr>
              <a:t>**HIV or AIDS at first diagnosis over the age of 13</a:t>
            </a:r>
          </a:p>
          <a:p>
            <a:pPr>
              <a:lnSpc>
                <a:spcPct val="80000"/>
              </a:lnSpc>
              <a:defRPr/>
            </a:pPr>
            <a:r>
              <a:rPr lang="en-US" altLang="en-US" sz="1200" baseline="30000" smtClean="0">
                <a:solidFill>
                  <a:srgbClr val="003865"/>
                </a:solidFill>
                <a:latin typeface="Calibri"/>
              </a:rPr>
              <a:t>†</a:t>
            </a:r>
            <a:r>
              <a:rPr lang="en-US" altLang="en-US" sz="1200" smtClean="0">
                <a:solidFill>
                  <a:srgbClr val="003865"/>
                </a:solidFill>
                <a:latin typeface="Calibri"/>
              </a:rPr>
              <a:t> “MSM” refers to both MSM and MSM/IDU.  Estimate of 90,663</a:t>
            </a:r>
          </a:p>
          <a:p>
            <a:pPr>
              <a:lnSpc>
                <a:spcPct val="80000"/>
              </a:lnSpc>
              <a:defRPr/>
            </a:pPr>
            <a:r>
              <a:rPr lang="en-US" altLang="en-US" sz="1200" smtClean="0">
                <a:solidFill>
                  <a:srgbClr val="003865"/>
                </a:solidFill>
                <a:latin typeface="Calibri"/>
              </a:rPr>
              <a:t>^ No current transgender estimate available</a:t>
            </a:r>
          </a:p>
          <a:p>
            <a:pPr algn="ctr">
              <a:defRPr/>
            </a:pPr>
            <a:endParaRPr lang="en-US" altLang="en-US" sz="1200" dirty="0">
              <a:solidFill>
                <a:srgbClr val="000000"/>
              </a:solidFill>
              <a:latin typeface="Calibri"/>
            </a:endParaRPr>
          </a:p>
        </p:txBody>
      </p:sp>
    </p:spTree>
    <p:extLst>
      <p:ext uri="{BB962C8B-B14F-4D97-AF65-F5344CB8AC3E}">
        <p14:creationId xmlns:p14="http://schemas.microsoft.com/office/powerpoint/2010/main" val="2212299354"/>
      </p:ext>
    </p:extLst>
  </p:cSld>
  <p:clrMapOvr>
    <a:masterClrMapping/>
  </p:clrMapOvr>
  <mc:AlternateContent xmlns:mc="http://schemas.openxmlformats.org/markup-compatibility/2006" xmlns:p14="http://schemas.microsoft.com/office/powerpoint/2010/main">
    <mc:Choice Requires="p14">
      <p:transition spd="slow" p14:dur="2000" advTm="83453"/>
    </mc:Choice>
    <mc:Fallback xmlns="">
      <p:transition spd="slow" advTm="8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nSpc>
                <a:spcPct val="105000"/>
              </a:lnSpc>
            </a:pPr>
            <a:r>
              <a:rPr lang="en-US" altLang="en-US" sz="3200" dirty="0"/>
              <a:t>Age at HIV Diagnosis* by Sex at Birth, Minnesota, </a:t>
            </a:r>
            <a:r>
              <a:rPr lang="en-US" altLang="en-US" sz="3200" dirty="0" smtClean="0"/>
              <a:t>2017</a:t>
            </a:r>
            <a:endParaRPr lang="en-US" altLang="en-US" sz="32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7" name="Content Placeholder 6" descr="Age at HIV Diagnosis* by Sex at Birth, Minnesota, 2017" title="Age at HIV Diagnosis* by Sex at Birth, Minnesota, 2017"/>
          <p:cNvGraphicFramePr>
            <a:graphicFrameLocks noGrp="1"/>
          </p:cNvGraphicFramePr>
          <p:nvPr>
            <p:ph idx="1"/>
            <p:extLst/>
          </p:nvPr>
        </p:nvGraphicFramePr>
        <p:xfrm>
          <a:off x="927463" y="1567207"/>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Footer Placeholder 3"/>
          <p:cNvSpPr txBox="1">
            <a:spLocks/>
          </p:cNvSpPr>
          <p:nvPr/>
        </p:nvSpPr>
        <p:spPr>
          <a:xfrm>
            <a:off x="288758" y="6257036"/>
            <a:ext cx="11154305" cy="19862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smtClean="0">
                <a:solidFill>
                  <a:srgbClr val="003865"/>
                </a:solidFill>
                <a:latin typeface="Calibri"/>
              </a:rPr>
              <a:t>*HIV or AIDS at first diagnosis</a:t>
            </a:r>
            <a:endParaRPr lang="en-US" altLang="en-US" sz="1200" dirty="0" smtClean="0">
              <a:solidFill>
                <a:srgbClr val="003865"/>
              </a:solidFill>
              <a:latin typeface="Calibri"/>
            </a:endParaRPr>
          </a:p>
        </p:txBody>
      </p:sp>
    </p:spTree>
    <p:extLst>
      <p:ext uri="{BB962C8B-B14F-4D97-AF65-F5344CB8AC3E}">
        <p14:creationId xmlns:p14="http://schemas.microsoft.com/office/powerpoint/2010/main" val="1188513147"/>
      </p:ext>
    </p:extLst>
  </p:cSld>
  <p:clrMapOvr>
    <a:masterClrMapping/>
  </p:clrMapOvr>
  <mc:AlternateContent xmlns:mc="http://schemas.openxmlformats.org/markup-compatibility/2006" xmlns:p14="http://schemas.microsoft.com/office/powerpoint/2010/main">
    <mc:Choice Requires="p14">
      <p:transition spd="slow" p14:dur="2000" advTm="27076"/>
    </mc:Choice>
    <mc:Fallback xmlns="">
      <p:transition spd="slow" advTm="2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152400"/>
            <a:ext cx="11145253" cy="914400"/>
          </a:xfrm>
        </p:spPr>
        <p:txBody>
          <a:bodyPr>
            <a:noAutofit/>
          </a:bodyPr>
          <a:lstStyle/>
          <a:p>
            <a:pPr>
              <a:lnSpc>
                <a:spcPct val="105000"/>
              </a:lnSpc>
            </a:pPr>
            <a:r>
              <a:rPr lang="en-US" altLang="en-US" sz="3300" dirty="0"/>
              <a:t>HIV Diagnoses* among Foreign-Born Persons</a:t>
            </a:r>
            <a:r>
              <a:rPr lang="en-US" altLang="en-US" sz="3300" baseline="30000" dirty="0"/>
              <a:t>†</a:t>
            </a:r>
            <a:r>
              <a:rPr lang="en-US" altLang="en-US" sz="3300" dirty="0"/>
              <a:t> in Minnesota by Year and Region of </a:t>
            </a:r>
            <a:r>
              <a:rPr lang="en-US" altLang="en-US" sz="3300" dirty="0" smtClean="0"/>
              <a:t>Birth 2007 </a:t>
            </a:r>
            <a:r>
              <a:rPr lang="en-US" altLang="en-US" sz="3300" dirty="0"/>
              <a:t>- </a:t>
            </a:r>
            <a:r>
              <a:rPr lang="en-US" altLang="en-US" sz="3300" dirty="0" smtClean="0"/>
              <a:t>2017</a:t>
            </a:r>
            <a:endParaRPr lang="en-US" altLang="en-US" sz="33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7" name="Object 2" descr="HIV Diagnoses* among Foreign-Born Persons† in Minnesota by Year and Region of Birth, 2007 - 2017" title="HIV Diagnoses* among Foreign-Born Persons† in Minnesota by Year and Region of Birth, 2007 - 2017"/>
          <p:cNvGraphicFramePr>
            <a:graphicFrameLocks noGrp="1" noChangeAspect="1"/>
          </p:cNvGraphicFramePr>
          <p:nvPr>
            <p:ph idx="1"/>
            <p:extLst>
              <p:ext uri="{D42A27DB-BD31-4B8C-83A1-F6EECF244321}">
                <p14:modId xmlns:p14="http://schemas.microsoft.com/office/powerpoint/2010/main" val="1257951784"/>
              </p:ext>
            </p:extLst>
          </p:nvPr>
        </p:nvGraphicFramePr>
        <p:xfrm>
          <a:off x="838200" y="1853991"/>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Footer Placeholder 3"/>
          <p:cNvSpPr txBox="1">
            <a:spLocks/>
          </p:cNvSpPr>
          <p:nvPr/>
        </p:nvSpPr>
        <p:spPr>
          <a:xfrm>
            <a:off x="280219" y="5720180"/>
            <a:ext cx="11326762" cy="109573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endParaRPr lang="en-US" sz="1200" smtClean="0">
              <a:solidFill>
                <a:srgbClr val="003865"/>
              </a:solidFill>
              <a:latin typeface="Calibri"/>
            </a:endParaRPr>
          </a:p>
          <a:p>
            <a:pPr>
              <a:defRPr/>
            </a:pPr>
            <a:r>
              <a:rPr lang="en-US" altLang="en-US" sz="1200" smtClean="0">
                <a:solidFill>
                  <a:srgbClr val="003865"/>
                </a:solidFill>
                <a:latin typeface="Calibri"/>
              </a:rPr>
              <a:t>* HIV or AIDS at first diagnosis</a:t>
            </a:r>
          </a:p>
          <a:p>
            <a:pPr>
              <a:spcAft>
                <a:spcPct val="10000"/>
              </a:spcAft>
              <a:defRPr/>
            </a:pPr>
            <a:r>
              <a:rPr lang="en-US" altLang="en-US" sz="1200" baseline="30000" smtClean="0">
                <a:solidFill>
                  <a:srgbClr val="003865"/>
                </a:solidFill>
                <a:latin typeface="Calibri"/>
              </a:rPr>
              <a:t>† </a:t>
            </a:r>
            <a:r>
              <a:rPr lang="en-US" altLang="en-US" sz="1200" smtClean="0">
                <a:solidFill>
                  <a:srgbClr val="003865"/>
                </a:solidFill>
                <a:latin typeface="Calibri"/>
              </a:rPr>
              <a:t>Excludes persons arriving to Minnesota through the HIV+ Refugee Resettlement Program, as well as other refugee/immigrants with an HIV diagnosis prior to arrival in Minnesota.</a:t>
            </a:r>
          </a:p>
          <a:p>
            <a:pPr>
              <a:defRPr/>
            </a:pPr>
            <a:r>
              <a:rPr lang="en-US" altLang="en-US" sz="1200" baseline="30000" smtClean="0">
                <a:solidFill>
                  <a:srgbClr val="003865"/>
                </a:solidFill>
                <a:latin typeface="Calibri"/>
              </a:rPr>
              <a:t># </a:t>
            </a:r>
            <a:r>
              <a:rPr lang="en-US" altLang="en-US" sz="1200" smtClean="0">
                <a:solidFill>
                  <a:srgbClr val="003865"/>
                </a:solidFill>
                <a:latin typeface="Calibri"/>
              </a:rPr>
              <a:t>Latin America/Car includes Mexico and all Central, South American, and Caribbean countries.</a:t>
            </a:r>
          </a:p>
          <a:p>
            <a:pPr algn="ctr">
              <a:defRPr/>
            </a:pPr>
            <a:endParaRPr lang="en-US" altLang="en-US" sz="1200" dirty="0">
              <a:solidFill>
                <a:srgbClr val="000000"/>
              </a:solidFill>
              <a:latin typeface="Calibri"/>
            </a:endParaRPr>
          </a:p>
        </p:txBody>
      </p:sp>
    </p:spTree>
    <p:extLst>
      <p:ext uri="{BB962C8B-B14F-4D97-AF65-F5344CB8AC3E}">
        <p14:creationId xmlns:p14="http://schemas.microsoft.com/office/powerpoint/2010/main" val="1657210275"/>
      </p:ext>
    </p:extLst>
  </p:cSld>
  <p:clrMapOvr>
    <a:masterClrMapping/>
  </p:clrMapOvr>
  <mc:AlternateContent xmlns:mc="http://schemas.openxmlformats.org/markup-compatibility/2006" xmlns:p14="http://schemas.microsoft.com/office/powerpoint/2010/main">
    <mc:Choice Requires="p14">
      <p:transition spd="slow" p14:dur="2000" advTm="96436"/>
    </mc:Choice>
    <mc:Fallback xmlns="">
      <p:transition spd="slow" advTm="9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Time of Progression to AIDS for HIV Diagnoses in Minnesota*,2007 - 2017†" title="Time of Progression to AIDS for HIV Diagnoses in Minnesota*,2007 - 2017†"/>
          <p:cNvSpPr>
            <a:spLocks noGrp="1"/>
          </p:cNvSpPr>
          <p:nvPr>
            <p:ph type="title"/>
          </p:nvPr>
        </p:nvSpPr>
        <p:spPr/>
        <p:txBody>
          <a:bodyPr>
            <a:noAutofit/>
          </a:bodyPr>
          <a:lstStyle/>
          <a:p>
            <a:pPr>
              <a:lnSpc>
                <a:spcPct val="105000"/>
              </a:lnSpc>
            </a:pPr>
            <a:r>
              <a:rPr lang="en-US" altLang="en-US" dirty="0">
                <a:latin typeface="+mn-lt"/>
              </a:rPr>
              <a:t>Time of Progression to AIDS for HIV Diagnoses in </a:t>
            </a:r>
            <a:r>
              <a:rPr lang="en-US" altLang="en-US" dirty="0" smtClean="0">
                <a:latin typeface="+mn-lt"/>
              </a:rPr>
              <a:t>Minnesota* 2007 </a:t>
            </a:r>
            <a:r>
              <a:rPr lang="en-US" altLang="en-US" dirty="0">
                <a:latin typeface="+mn-lt"/>
              </a:rPr>
              <a:t>- </a:t>
            </a:r>
            <a:r>
              <a:rPr lang="en-US" altLang="en-US" dirty="0" smtClean="0">
                <a:latin typeface="+mn-lt"/>
              </a:rPr>
              <a:t>2017</a:t>
            </a:r>
            <a:r>
              <a:rPr lang="en-US" altLang="en-US" baseline="30000" dirty="0" smtClean="0">
                <a:latin typeface="+mn-lt"/>
              </a:rPr>
              <a:t>†</a:t>
            </a:r>
            <a:endParaRPr lang="en-US" altLang="en-US" dirty="0">
              <a:latin typeface="+mn-lt"/>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9" name="Object 2" descr="Time of Progression to AIDS for HIV Diagnoses in Minnesota*&#10;2007 - 2017†" title="Time of Progression to AIDS for HIV Diagnoses in Minnesota*"/>
          <p:cNvGraphicFramePr>
            <a:graphicFrameLocks noGrp="1" noChangeAspect="1"/>
          </p:cNvGraphicFramePr>
          <p:nvPr>
            <p:ph idx="1"/>
            <p:extLst/>
          </p:nvPr>
        </p:nvGraphicFramePr>
        <p:xfrm>
          <a:off x="838200" y="1559789"/>
          <a:ext cx="10515600" cy="4351338"/>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p:cNvSpPr txBox="1"/>
          <p:nvPr/>
        </p:nvSpPr>
        <p:spPr>
          <a:xfrm>
            <a:off x="7596931" y="2554565"/>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3865"/>
                </a:solidFill>
                <a:effectLst/>
                <a:uLnTx/>
                <a:uFillTx/>
                <a:latin typeface="Calibri"/>
                <a:ea typeface="+mn-ea"/>
                <a:cs typeface="+mn-cs"/>
              </a:rPr>
              <a:t>27.7%^</a:t>
            </a:r>
            <a:endParaRPr kumimoji="0" lang="en-US" sz="11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1" name="TextBox 1"/>
          <p:cNvSpPr txBox="1"/>
          <p:nvPr/>
        </p:nvSpPr>
        <p:spPr>
          <a:xfrm>
            <a:off x="8432666" y="2648987"/>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3865"/>
                </a:solidFill>
                <a:effectLst/>
                <a:uLnTx/>
                <a:uFillTx/>
                <a:latin typeface="Calibri"/>
                <a:ea typeface="+mn-ea"/>
                <a:cs typeface="+mn-cs"/>
              </a:rPr>
              <a:t>27.8%^</a:t>
            </a:r>
            <a:endParaRPr kumimoji="0" lang="en-US" sz="11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2" name="TextBox 1"/>
          <p:cNvSpPr txBox="1"/>
          <p:nvPr/>
        </p:nvSpPr>
        <p:spPr>
          <a:xfrm>
            <a:off x="9264966" y="2674044"/>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3865"/>
                </a:solidFill>
                <a:effectLst/>
                <a:uLnTx/>
                <a:uFillTx/>
                <a:latin typeface="Calibri"/>
                <a:ea typeface="+mn-ea"/>
                <a:cs typeface="+mn-cs"/>
              </a:rPr>
              <a:t>23.5%^</a:t>
            </a:r>
            <a:endParaRPr kumimoji="0" lang="en-US" sz="11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3" name="TextBox 1"/>
          <p:cNvSpPr txBox="1"/>
          <p:nvPr/>
        </p:nvSpPr>
        <p:spPr>
          <a:xfrm>
            <a:off x="10097266" y="2783165"/>
            <a:ext cx="626166" cy="2683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rgbClr val="003865"/>
                </a:solidFill>
                <a:effectLst/>
                <a:uLnTx/>
                <a:uFillTx/>
                <a:latin typeface="Calibri"/>
                <a:ea typeface="+mn-ea"/>
                <a:cs typeface="+mn-cs"/>
              </a:rPr>
              <a:t>27.8%^</a:t>
            </a:r>
            <a:endParaRPr kumimoji="0" lang="en-US" sz="11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4" name="Footer Placeholder 3"/>
          <p:cNvSpPr txBox="1">
            <a:spLocks/>
          </p:cNvSpPr>
          <p:nvPr/>
        </p:nvSpPr>
        <p:spPr>
          <a:xfrm>
            <a:off x="446658" y="5609863"/>
            <a:ext cx="11298684" cy="109573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smtClean="0">
                <a:solidFill>
                  <a:srgbClr val="003865"/>
                </a:solidFill>
                <a:latin typeface="Calibri"/>
              </a:rPr>
              <a:t>*Numbers include AIDS at 1</a:t>
            </a:r>
            <a:r>
              <a:rPr lang="en-US" altLang="en-US" sz="1200" baseline="30000" smtClean="0">
                <a:solidFill>
                  <a:srgbClr val="003865"/>
                </a:solidFill>
                <a:latin typeface="Calibri"/>
              </a:rPr>
              <a:t>st</a:t>
            </a:r>
            <a:r>
              <a:rPr lang="en-US" altLang="en-US" sz="1200" smtClean="0">
                <a:solidFill>
                  <a:srgbClr val="003865"/>
                </a:solidFill>
                <a:latin typeface="Calibri"/>
              </a:rPr>
              <a:t> report but exclude persons arriving to Minnesota through the HIV+ Refugee Resettlement Program, as well as other refugee/immigrants with an HIV diagnosis prior to arrival in Minnesota.</a:t>
            </a:r>
          </a:p>
          <a:p>
            <a:pPr>
              <a:defRPr/>
            </a:pPr>
            <a:r>
              <a:rPr lang="en-US" altLang="en-US" sz="1200" smtClean="0">
                <a:solidFill>
                  <a:srgbClr val="003865"/>
                </a:solidFill>
                <a:latin typeface="Calibri"/>
              </a:rPr>
              <a:t>^ Percent of cases progressing to AIDS within one year of initial diagnosis with HIV </a:t>
            </a:r>
          </a:p>
          <a:p>
            <a:pPr>
              <a:defRPr/>
            </a:pPr>
            <a:r>
              <a:rPr lang="en-US" altLang="en-US" sz="1200" baseline="30000" smtClean="0">
                <a:solidFill>
                  <a:srgbClr val="003865"/>
                </a:solidFill>
                <a:latin typeface="Calibri"/>
              </a:rPr>
              <a:t>† </a:t>
            </a:r>
            <a:r>
              <a:rPr lang="en-US" altLang="en-US" sz="1200" smtClean="0">
                <a:solidFill>
                  <a:srgbClr val="003865"/>
                </a:solidFill>
                <a:latin typeface="Calibri"/>
              </a:rPr>
              <a:t>Numbers/Percent for cases diagnosed in 2017 only represents cases progressing to AIDS through March 20, 2018.</a:t>
            </a:r>
            <a:endParaRPr lang="en-US" altLang="en-US" sz="1200" dirty="0">
              <a:solidFill>
                <a:srgbClr val="000000"/>
              </a:solidFill>
              <a:latin typeface="Calibri"/>
            </a:endParaRPr>
          </a:p>
        </p:txBody>
      </p:sp>
    </p:spTree>
    <p:extLst>
      <p:ext uri="{BB962C8B-B14F-4D97-AF65-F5344CB8AC3E}">
        <p14:creationId xmlns:p14="http://schemas.microsoft.com/office/powerpoint/2010/main" val="1126432306"/>
      </p:ext>
    </p:extLst>
  </p:cSld>
  <p:clrMapOvr>
    <a:masterClrMapping/>
  </p:clrMapOvr>
  <mc:AlternateContent xmlns:mc="http://schemas.openxmlformats.org/markup-compatibility/2006" xmlns:p14="http://schemas.microsoft.com/office/powerpoint/2010/main">
    <mc:Choice Requires="p14">
      <p:transition spd="slow" p14:dur="2000" advTm="50161"/>
    </mc:Choice>
    <mc:Fallback xmlns="">
      <p:transition spd="slow" advTm="5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ltLang="en-US" sz="3200" dirty="0"/>
              <a:t>STDs in Minnesota</a:t>
            </a:r>
            <a:br>
              <a:rPr lang="en-US" altLang="en-US" sz="3200" dirty="0"/>
            </a:br>
            <a:r>
              <a:rPr lang="en-US" altLang="en-US" sz="3200" dirty="0"/>
              <a:t>Rate per 100,000 by Year of Diagnosis, </a:t>
            </a:r>
            <a:r>
              <a:rPr lang="en-US" altLang="en-US" sz="3200" dirty="0" smtClean="0"/>
              <a:t>2007-2017</a:t>
            </a:r>
            <a:endParaRPr lang="en-US" sz="2800" dirty="0"/>
          </a:p>
        </p:txBody>
      </p:sp>
      <p:graphicFrame>
        <p:nvGraphicFramePr>
          <p:cNvPr id="8" name="Object 2" descr="STDs in Minnesota&#10;Rate per 100,000 by Year of Diagnosis, 2007-2017" title="STDs in Minnesota"/>
          <p:cNvGraphicFramePr>
            <a:graphicFrameLocks noGrp="1" noChangeAspect="1"/>
          </p:cNvGraphicFramePr>
          <p:nvPr>
            <p:ph idx="1"/>
            <p:extLst/>
          </p:nvPr>
        </p:nvGraphicFramePr>
        <p:xfrm>
          <a:off x="838200" y="1565011"/>
          <a:ext cx="10515600" cy="4530989"/>
        </p:xfrm>
        <a:graphic>
          <a:graphicData uri="http://schemas.openxmlformats.org/drawingml/2006/chart">
            <c:chart xmlns:c="http://schemas.openxmlformats.org/drawingml/2006/chart" xmlns:r="http://schemas.openxmlformats.org/officeDocument/2006/relationships" r:id="rId5"/>
          </a:graphicData>
        </a:graphic>
      </p:graphicFrame>
      <p:sp>
        <p:nvSpPr>
          <p:cNvPr id="13317" name="Text Box 5"/>
          <p:cNvSpPr txBox="1">
            <a:spLocks noChangeArrowheads="1"/>
          </p:cNvSpPr>
          <p:nvPr/>
        </p:nvSpPr>
        <p:spPr bwMode="auto">
          <a:xfrm>
            <a:off x="1037771" y="6126163"/>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a:ea typeface="+mn-ea"/>
                <a:cs typeface="+mn-cs"/>
              </a:rPr>
              <a:t>* P&amp;S = Primary and Secondary</a:t>
            </a: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36644937"/>
      </p:ext>
    </p:extLst>
  </p:cSld>
  <p:clrMapOvr>
    <a:masterClrMapping/>
  </p:clrMapOvr>
  <p:transition advTm="341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nSpc>
                <a:spcPct val="105000"/>
              </a:lnSpc>
            </a:pPr>
            <a:r>
              <a:rPr lang="en-US" altLang="en-US" dirty="0"/>
              <a:t>Births to HIV-Infected Women and Number of </a:t>
            </a:r>
            <a:r>
              <a:rPr lang="en-US" altLang="en-US" dirty="0" smtClean="0"/>
              <a:t>Perinatal </a:t>
            </a:r>
            <a:r>
              <a:rPr lang="en-US" altLang="en-US" dirty="0"/>
              <a:t>Acquired HIV Infections* by </a:t>
            </a:r>
            <a:r>
              <a:rPr lang="en-US" altLang="en-US" dirty="0" smtClean="0"/>
              <a:t>Year of </a:t>
            </a:r>
            <a:r>
              <a:rPr lang="en-US" altLang="en-US" dirty="0"/>
              <a:t>Birth, </a:t>
            </a:r>
            <a:r>
              <a:rPr lang="en-US" altLang="en-US" dirty="0" smtClean="0"/>
              <a:t>2007- 2017</a:t>
            </a:r>
            <a:endParaRPr lang="en-US" alt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7" name="Object 2" descr="Births to HIV-Infected Women and Number of Perinatal Acquired HIV Infections* by Year of Birth, 2007- 2017" title="Births to HIV-Infected Women and Number of Perinatal Acquired HIV Infections* by Year of Birth, 2007- 2017"/>
          <p:cNvGraphicFramePr>
            <a:graphicFrameLocks noGrp="1" noChangeAspect="1"/>
          </p:cNvGraphicFramePr>
          <p:nvPr>
            <p:ph idx="1"/>
            <p:extLst>
              <p:ext uri="{D42A27DB-BD31-4B8C-83A1-F6EECF244321}">
                <p14:modId xmlns:p14="http://schemas.microsoft.com/office/powerpoint/2010/main" val="661658235"/>
              </p:ext>
            </p:extLst>
          </p:nvPr>
        </p:nvGraphicFramePr>
        <p:xfrm>
          <a:off x="435665" y="1650061"/>
          <a:ext cx="10918135"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Footer Placeholder 3"/>
          <p:cNvSpPr txBox="1">
            <a:spLocks/>
          </p:cNvSpPr>
          <p:nvPr/>
        </p:nvSpPr>
        <p:spPr>
          <a:xfrm>
            <a:off x="435665" y="5646448"/>
            <a:ext cx="11320670" cy="97665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smtClean="0">
                <a:solidFill>
                  <a:srgbClr val="003865"/>
                </a:solidFill>
                <a:latin typeface="Calibri"/>
              </a:rPr>
              <a:t>* HIV or AIDS at first diagnosis for a child exposed to HIV during mother’s pregnancy, at birth, and/or during breastfeeding.</a:t>
            </a:r>
            <a:endParaRPr lang="en-US" sz="1200" dirty="0" smtClean="0">
              <a:solidFill>
                <a:srgbClr val="003865"/>
              </a:solidFill>
              <a:latin typeface="Calibri"/>
            </a:endParaRPr>
          </a:p>
        </p:txBody>
      </p:sp>
    </p:spTree>
    <p:extLst>
      <p:ext uri="{BB962C8B-B14F-4D97-AF65-F5344CB8AC3E}">
        <p14:creationId xmlns:p14="http://schemas.microsoft.com/office/powerpoint/2010/main" val="3173633819"/>
      </p:ext>
    </p:extLst>
  </p:cSld>
  <p:clrMapOvr>
    <a:masterClrMapping/>
  </p:clrMapOvr>
  <mc:AlternateContent xmlns:mc="http://schemas.openxmlformats.org/markup-compatibility/2006" xmlns:p14="http://schemas.microsoft.com/office/powerpoint/2010/main">
    <mc:Choice Requires="p14">
      <p:transition spd="slow" p14:dur="2000" advTm="77682"/>
    </mc:Choice>
    <mc:Fallback xmlns="">
      <p:transition spd="slow" advTm="77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People Living with HIV/AIDS in Minnesota</a:t>
            </a:r>
            <a:endParaRPr lang="en-US" dirty="0"/>
          </a:p>
        </p:txBody>
      </p:sp>
      <p:sp>
        <p:nvSpPr>
          <p:cNvPr id="5" name="Slide Number Placeholder 4"/>
          <p:cNvSpPr>
            <a:spLocks noGrp="1"/>
          </p:cNvSpPr>
          <p:nvPr>
            <p:ph type="sldNum" sz="quarter" idx="4294967295"/>
          </p:nvPr>
        </p:nvSpPr>
        <p:spPr>
          <a:xfrm>
            <a:off x="10729913" y="6356350"/>
            <a:ext cx="1462087" cy="365125"/>
          </a:xfrm>
        </p:spPr>
        <p:txBody>
          <a:bodyPr/>
          <a:lstStyle/>
          <a:p>
            <a:fld id="{48F63A3B-78C7-47BE-AE5E-E10140E04643}" type="slidenum">
              <a:rPr lang="en-US" smtClean="0"/>
              <a:t>51</a:t>
            </a:fld>
            <a:endParaRPr lang="en-US"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4329668"/>
      </p:ext>
    </p:extLst>
  </p:cSld>
  <p:clrMapOvr>
    <a:masterClrMapping/>
  </p:clrMapOvr>
  <mc:AlternateContent xmlns:mc="http://schemas.openxmlformats.org/markup-compatibility/2006" xmlns:p14="http://schemas.microsoft.com/office/powerpoint/2010/main">
    <mc:Choice Requires="p14">
      <p:transition spd="slow" p14:dur="2000" advTm="25721"/>
    </mc:Choice>
    <mc:Fallback xmlns="">
      <p:transition spd="slow" advTm="2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Estimated Number of Persons Living with HIV/AIDS in Minnesota</a:t>
            </a:r>
            <a:endParaRPr lang="en-US" sz="2800" dirty="0"/>
          </a:p>
        </p:txBody>
      </p:sp>
      <p:sp>
        <p:nvSpPr>
          <p:cNvPr id="3" name="Content Placeholder 2"/>
          <p:cNvSpPr>
            <a:spLocks noGrp="1"/>
          </p:cNvSpPr>
          <p:nvPr>
            <p:ph idx="1"/>
          </p:nvPr>
        </p:nvSpPr>
        <p:spPr>
          <a:xfrm>
            <a:off x="838200" y="1825625"/>
            <a:ext cx="10515600" cy="3996677"/>
          </a:xfrm>
        </p:spPr>
        <p:txBody>
          <a:bodyPr/>
          <a:lstStyle/>
          <a:p>
            <a:r>
              <a:rPr lang="en-US" dirty="0" smtClean="0"/>
              <a:t>As of December 31, 2017 </a:t>
            </a:r>
            <a:r>
              <a:rPr lang="en-US" b="1" dirty="0" smtClean="0"/>
              <a:t>8,789* </a:t>
            </a:r>
            <a:r>
              <a:rPr lang="en-US" dirty="0" smtClean="0"/>
              <a:t>persons are assumed alive and living in Minnesota with HIV/AIDS. This includes:</a:t>
            </a:r>
          </a:p>
          <a:p>
            <a:pPr lvl="1"/>
            <a:r>
              <a:rPr lang="en-US" dirty="0" smtClean="0"/>
              <a:t>4,751 (54%) living with HIV infection (non-AIDS)</a:t>
            </a:r>
          </a:p>
          <a:p>
            <a:pPr lvl="1"/>
            <a:r>
              <a:rPr lang="en-US" dirty="0" smtClean="0"/>
              <a:t>4,038 (46%) living with AIDS </a:t>
            </a:r>
          </a:p>
          <a:p>
            <a:r>
              <a:rPr lang="en-US" dirty="0" smtClean="0"/>
              <a:t>This number includes </a:t>
            </a:r>
            <a:r>
              <a:rPr lang="en-US" b="1" dirty="0" smtClean="0"/>
              <a:t>2,219</a:t>
            </a:r>
            <a:r>
              <a:rPr lang="en-US" dirty="0" smtClean="0"/>
              <a:t> persons who were first reported with HIV or AIDS elsewhere and subsequently moved to Minnesota</a:t>
            </a:r>
          </a:p>
          <a:p>
            <a:r>
              <a:rPr lang="en-US" dirty="0" smtClean="0"/>
              <a:t>This number excludes </a:t>
            </a:r>
            <a:r>
              <a:rPr lang="en-US" b="1" dirty="0" smtClean="0"/>
              <a:t>1,449</a:t>
            </a:r>
            <a:r>
              <a:rPr lang="en-US" dirty="0" smtClean="0"/>
              <a:t> persons who were first reported with HIV or AIDS in Minnesota and subsequently moved out of the state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52</a:t>
            </a:fld>
            <a:endParaRPr lang="en-US"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5697924"/>
      </p:ext>
    </p:extLst>
  </p:cSld>
  <p:clrMapOvr>
    <a:masterClrMapping/>
  </p:clrMapOvr>
  <mc:AlternateContent xmlns:mc="http://schemas.openxmlformats.org/markup-compatibility/2006" xmlns:p14="http://schemas.microsoft.com/office/powerpoint/2010/main">
    <mc:Choice Requires="p14">
      <p:transition spd="slow" p14:dur="2000" advTm="46729"/>
    </mc:Choice>
    <mc:Fallback xmlns="">
      <p:transition spd="slow" advTm="46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300" dirty="0" smtClean="0"/>
              <a:t>Foreign Born Persons Living with HIV/AIDS in Minnesota by Region of Birth, 2007-2017</a:t>
            </a:r>
            <a:endParaRPr lang="en-US" sz="3300" dirty="0"/>
          </a:p>
        </p:txBody>
      </p:sp>
      <p:sp>
        <p:nvSpPr>
          <p:cNvPr id="5" name="Slide Number Placeholder 4"/>
          <p:cNvSpPr>
            <a:spLocks noGrp="1"/>
          </p:cNvSpPr>
          <p:nvPr>
            <p:ph type="sldNum" sz="quarter" idx="12"/>
          </p:nvPr>
        </p:nvSpPr>
        <p:spPr/>
        <p:txBody>
          <a:bodyPr/>
          <a:lstStyle/>
          <a:p>
            <a:fld id="{48F63A3B-78C7-47BE-AE5E-E10140E04643}" type="slidenum">
              <a:rPr lang="en-US" smtClean="0"/>
              <a:t>53</a:t>
            </a:fld>
            <a:endParaRPr lang="en-US" dirty="0"/>
          </a:p>
        </p:txBody>
      </p:sp>
      <p:graphicFrame>
        <p:nvGraphicFramePr>
          <p:cNvPr id="25" name="Content Placeholder 24" descr="Foreign Born Persons Living with HIV/AIDS in Minnesota by Region of Birth, 2007-2017" title="Foreign Born Persons Living with HIV/AIDS in Minnesota by Region of Birth, 2007-2017"/>
          <p:cNvGraphicFramePr>
            <a:graphicFrameLocks noGrp="1"/>
          </p:cNvGraphicFramePr>
          <p:nvPr>
            <p:ph idx="1"/>
            <p:extLst/>
          </p:nvPr>
        </p:nvGraphicFramePr>
        <p:xfrm>
          <a:off x="838200" y="1582932"/>
          <a:ext cx="10515600" cy="4351338"/>
        </p:xfrm>
        <a:graphic>
          <a:graphicData uri="http://schemas.openxmlformats.org/drawingml/2006/chart">
            <c:chart xmlns:c="http://schemas.openxmlformats.org/drawingml/2006/chart" xmlns:r="http://schemas.openxmlformats.org/officeDocument/2006/relationships" r:id="rId5"/>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Footer Placeholder 3"/>
          <p:cNvSpPr txBox="1">
            <a:spLocks/>
          </p:cNvSpPr>
          <p:nvPr/>
        </p:nvSpPr>
        <p:spPr>
          <a:xfrm>
            <a:off x="366252" y="6120581"/>
            <a:ext cx="10515600" cy="7872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*This number includes persons who reported Minnesota as their current state of residence, regardless of residence at time of diagnosis. It also includes state prisoners and refugees arriving through the HIV+ Refugee Resettlement Program, as well as HIV+ refugees/immigrants arriving through other programs.</a:t>
            </a:r>
          </a:p>
        </p:txBody>
      </p:sp>
    </p:spTree>
    <p:extLst>
      <p:ext uri="{BB962C8B-B14F-4D97-AF65-F5344CB8AC3E}">
        <p14:creationId xmlns:p14="http://schemas.microsoft.com/office/powerpoint/2010/main" val="1867273222"/>
      </p:ext>
    </p:extLst>
  </p:cSld>
  <p:clrMapOvr>
    <a:masterClrMapping/>
  </p:clrMapOvr>
  <mc:AlternateContent xmlns:mc="http://schemas.openxmlformats.org/markup-compatibility/2006" xmlns:p14="http://schemas.microsoft.com/office/powerpoint/2010/main">
    <mc:Choice Requires="p14">
      <p:transition spd="slow" p14:dur="2000" advTm="60734"/>
    </mc:Choice>
    <mc:Fallback xmlns="">
      <p:transition spd="slow" advTm="60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Data2Care Activities</a:t>
            </a:r>
            <a:endParaRPr lang="en-US"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p:cNvSpPr>
            <a:spLocks noGrp="1"/>
          </p:cNvSpPr>
          <p:nvPr>
            <p:ph type="sldNum" sz="quarter" idx="16"/>
          </p:nvPr>
        </p:nvSpPr>
        <p:spPr/>
        <p:txBody>
          <a:bodyPr/>
          <a:lstStyle/>
          <a:p>
            <a:fld id="{48F63A3B-78C7-47BE-AE5E-E10140E04643}" type="slidenum">
              <a:rPr lang="en-US" smtClean="0"/>
              <a:pPr/>
              <a:t>54</a:t>
            </a:fld>
            <a:endParaRPr lang="en-US" dirty="0"/>
          </a:p>
        </p:txBody>
      </p:sp>
    </p:spTree>
    <p:extLst>
      <p:ext uri="{BB962C8B-B14F-4D97-AF65-F5344CB8AC3E}">
        <p14:creationId xmlns:p14="http://schemas.microsoft.com/office/powerpoint/2010/main" val="3958661257"/>
      </p:ext>
    </p:extLst>
  </p:cSld>
  <p:clrMapOvr>
    <a:masterClrMapping/>
  </p:clrMapOvr>
  <mc:AlternateContent xmlns:mc="http://schemas.openxmlformats.org/markup-compatibility/2006" xmlns:p14="http://schemas.microsoft.com/office/powerpoint/2010/main">
    <mc:Choice Requires="p14">
      <p:transition spd="slow" p14:dur="2000" advTm="29086"/>
    </mc:Choice>
    <mc:Fallback xmlns="">
      <p:transition spd="slow" advTm="2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causes a Care Link Investigation?</a:t>
            </a:r>
            <a:endParaRPr lang="en-US" dirty="0"/>
          </a:p>
        </p:txBody>
      </p:sp>
      <p:graphicFrame>
        <p:nvGraphicFramePr>
          <p:cNvPr id="7" name="Content Placeholder 6" descr="What causes a Care Link Investigation?" title="What causes a Care Link Investigation?"/>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fld id="{48F63A3B-78C7-47BE-AE5E-E10140E04643}" type="slidenum">
              <a:rPr lang="en-US" smtClean="0"/>
              <a:t>55</a:t>
            </a:fld>
            <a:endParaRPr lang="en-US" dirty="0"/>
          </a:p>
        </p:txBody>
      </p:sp>
    </p:spTree>
    <p:extLst>
      <p:ext uri="{BB962C8B-B14F-4D97-AF65-F5344CB8AC3E}">
        <p14:creationId xmlns:p14="http://schemas.microsoft.com/office/powerpoint/2010/main" val="1622213940"/>
      </p:ext>
    </p:extLst>
  </p:cSld>
  <p:clrMapOvr>
    <a:masterClrMapping/>
  </p:clrMapOvr>
  <mc:AlternateContent xmlns:mc="http://schemas.openxmlformats.org/markup-compatibility/2006" xmlns:p14="http://schemas.microsoft.com/office/powerpoint/2010/main">
    <mc:Choice Requires="p14">
      <p:transition spd="slow" p14:dur="2000" advTm="37985"/>
    </mc:Choice>
    <mc:Fallback xmlns="">
      <p:transition spd="slow" advTm="3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MDH Care Link Services Program</a:t>
            </a:r>
            <a:endParaRPr lang="en-US" dirty="0"/>
          </a:p>
        </p:txBody>
      </p:sp>
      <p:sp>
        <p:nvSpPr>
          <p:cNvPr id="3" name="Content Placeholder 2"/>
          <p:cNvSpPr>
            <a:spLocks noGrp="1"/>
          </p:cNvSpPr>
          <p:nvPr>
            <p:ph idx="1"/>
          </p:nvPr>
        </p:nvSpPr>
        <p:spPr/>
        <p:txBody>
          <a:bodyPr>
            <a:normAutofit/>
          </a:bodyPr>
          <a:lstStyle/>
          <a:p>
            <a:pPr marL="0" indent="0">
              <a:buNone/>
            </a:pPr>
            <a:r>
              <a:rPr lang="en-US" sz="1900" dirty="0" smtClean="0"/>
              <a:t>The Care Link Services (CLS) program conducts activities to facilitate linkage or re-engagement to medical care and other services for HIV positive persons who may be in need of these services and who reside in Minnesota outside of Hennepin County. </a:t>
            </a:r>
            <a:endParaRPr lang="en-US" sz="1900" dirty="0"/>
          </a:p>
          <a:p>
            <a:r>
              <a:rPr lang="en-US" sz="1900" dirty="0" smtClean="0"/>
              <a:t>The CLS team consists of:</a:t>
            </a:r>
            <a:endParaRPr lang="en-US" sz="1900" dirty="0"/>
          </a:p>
          <a:p>
            <a:pPr lvl="1"/>
            <a:r>
              <a:rPr lang="en-US" sz="1900" dirty="0" smtClean="0"/>
              <a:t>Supervisors: Marcie Babcock and Brian Kendrick</a:t>
            </a:r>
          </a:p>
          <a:p>
            <a:pPr lvl="1"/>
            <a:r>
              <a:rPr lang="en-US" sz="1900" dirty="0" smtClean="0"/>
              <a:t>Lead CLS Disease Intervention Specialist (DIS): George Kraus</a:t>
            </a:r>
          </a:p>
          <a:p>
            <a:pPr lvl="1"/>
            <a:r>
              <a:rPr lang="en-US" sz="1900" dirty="0" smtClean="0"/>
              <a:t>CLS DIS: Anna Bosch</a:t>
            </a:r>
            <a:r>
              <a:rPr lang="en-US" sz="1900" dirty="0"/>
              <a:t>, </a:t>
            </a:r>
            <a:r>
              <a:rPr lang="en-US" sz="1900" dirty="0" smtClean="0"/>
              <a:t>Mady Ekue-Hettah</a:t>
            </a:r>
            <a:r>
              <a:rPr lang="en-US" sz="1900" dirty="0"/>
              <a:t>, </a:t>
            </a:r>
            <a:r>
              <a:rPr lang="en-US" sz="1900" dirty="0" smtClean="0"/>
              <a:t>Jose Ramirez</a:t>
            </a:r>
            <a:endParaRPr lang="en-US" sz="1900" dirty="0"/>
          </a:p>
          <a:p>
            <a:r>
              <a:rPr lang="en-US" sz="1900" dirty="0" smtClean="0"/>
              <a:t>For information contact George Kraus, </a:t>
            </a:r>
            <a:r>
              <a:rPr lang="en-US" sz="1900" dirty="0" smtClean="0">
                <a:hlinkClick r:id="rId5"/>
              </a:rPr>
              <a:t>George.Kraus@state.mn.us</a:t>
            </a:r>
            <a:r>
              <a:rPr lang="en-US" sz="1900" dirty="0" smtClean="0"/>
              <a:t> or </a:t>
            </a:r>
            <a:r>
              <a:rPr lang="en-US" sz="1900" dirty="0"/>
              <a:t>651-201-4010  </a:t>
            </a:r>
            <a:endParaRPr lang="en-US" sz="1900" dirty="0" smtClean="0"/>
          </a:p>
          <a:p>
            <a:r>
              <a:rPr lang="en-US" sz="1900" dirty="0" smtClean="0"/>
              <a:t>Hennepin County residents are serviced by the Red Door Data2Care program. For information contact Scott Bilodeau </a:t>
            </a:r>
            <a:r>
              <a:rPr lang="en-US" sz="1900" u="sng" dirty="0">
                <a:hlinkClick r:id="rId6"/>
              </a:rPr>
              <a:t>scott.bilodeau@hennepin.us</a:t>
            </a:r>
            <a:r>
              <a:rPr lang="en-US" sz="1900" dirty="0"/>
              <a:t> </a:t>
            </a:r>
            <a:r>
              <a:rPr lang="en-US" sz="1900" dirty="0" smtClean="0"/>
              <a:t>or </a:t>
            </a:r>
            <a:r>
              <a:rPr lang="en-US" sz="1900" dirty="0"/>
              <a:t>612-596-7905</a:t>
            </a:r>
          </a:p>
          <a:p>
            <a:endParaRPr lang="en-US"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fld id="{48F63A3B-78C7-47BE-AE5E-E10140E04643}" type="slidenum">
              <a:rPr lang="en-US" smtClean="0"/>
              <a:t>56</a:t>
            </a:fld>
            <a:endParaRPr lang="en-US" dirty="0"/>
          </a:p>
        </p:txBody>
      </p:sp>
    </p:spTree>
    <p:extLst>
      <p:ext uri="{BB962C8B-B14F-4D97-AF65-F5344CB8AC3E}">
        <p14:creationId xmlns:p14="http://schemas.microsoft.com/office/powerpoint/2010/main" val="2715024446"/>
      </p:ext>
    </p:extLst>
  </p:cSld>
  <p:clrMapOvr>
    <a:masterClrMapping/>
  </p:clrMapOvr>
  <mc:AlternateContent xmlns:mc="http://schemas.openxmlformats.org/markup-compatibility/2006" xmlns:p14="http://schemas.microsoft.com/office/powerpoint/2010/main">
    <mc:Choice Requires="p14">
      <p:transition spd="slow" p14:dur="2000" advTm="50803"/>
    </mc:Choice>
    <mc:Fallback xmlns="">
      <p:transition spd="slow" advTm="5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Conclusions</a:t>
            </a:r>
            <a:endParaRPr lang="en-US" dirty="0"/>
          </a:p>
        </p:txBody>
      </p:sp>
      <p:sp>
        <p:nvSpPr>
          <p:cNvPr id="3" name="Content Placeholder 2"/>
          <p:cNvSpPr>
            <a:spLocks noGrp="1"/>
          </p:cNvSpPr>
          <p:nvPr>
            <p:ph idx="1"/>
          </p:nvPr>
        </p:nvSpPr>
        <p:spPr>
          <a:xfrm>
            <a:off x="633919" y="1744662"/>
            <a:ext cx="10796081" cy="4351338"/>
          </a:xfrm>
        </p:spPr>
        <p:txBody>
          <a:bodyPr>
            <a:noAutofit/>
          </a:bodyPr>
          <a:lstStyle/>
          <a:p>
            <a:r>
              <a:rPr lang="en-US" sz="2300" dirty="0" smtClean="0"/>
              <a:t>Total HIV diagnoses for 2017 slightly lower than 2016</a:t>
            </a:r>
          </a:p>
          <a:p>
            <a:r>
              <a:rPr lang="en-US" sz="2300" dirty="0" smtClean="0"/>
              <a:t>Men who have sex with </a:t>
            </a:r>
            <a:r>
              <a:rPr lang="en-US" sz="2300" dirty="0" smtClean="0"/>
              <a:t>men </a:t>
            </a:r>
            <a:r>
              <a:rPr lang="en-US" sz="2300" dirty="0" smtClean="0"/>
              <a:t>continue to have high rates of new HIV infections </a:t>
            </a:r>
          </a:p>
          <a:p>
            <a:r>
              <a:rPr lang="en-US" sz="2300" dirty="0" smtClean="0"/>
              <a:t>More than half of newly reported HIV infections were among communities of color</a:t>
            </a:r>
          </a:p>
          <a:p>
            <a:r>
              <a:rPr lang="en-US" sz="2300" dirty="0" smtClean="0"/>
              <a:t>More than one-third of newly reported HIV infections were under 30 years of age</a:t>
            </a:r>
          </a:p>
          <a:p>
            <a:r>
              <a:rPr lang="en-US" sz="2300" dirty="0" smtClean="0"/>
              <a:t>There is a continuing pattern of increased HIV infection among injection drug users (IDU)</a:t>
            </a:r>
          </a:p>
          <a:p>
            <a:r>
              <a:rPr lang="en-US" sz="2300" dirty="0" smtClean="0"/>
              <a:t>HIV prevalence increased by 235 during 2017, some as a result of Data2Care activities</a:t>
            </a:r>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fld id="{48F63A3B-78C7-47BE-AE5E-E10140E04643}" type="slidenum">
              <a:rPr lang="en-US" smtClean="0"/>
              <a:t>57</a:t>
            </a:fld>
            <a:endParaRPr lang="en-US" dirty="0"/>
          </a:p>
        </p:txBody>
      </p:sp>
    </p:spTree>
    <p:extLst>
      <p:ext uri="{BB962C8B-B14F-4D97-AF65-F5344CB8AC3E}">
        <p14:creationId xmlns:p14="http://schemas.microsoft.com/office/powerpoint/2010/main" val="2050362812"/>
      </p:ext>
    </p:extLst>
  </p:cSld>
  <p:clrMapOvr>
    <a:masterClrMapping/>
  </p:clrMapOvr>
  <mc:AlternateContent xmlns:mc="http://schemas.openxmlformats.org/markup-compatibility/2006" xmlns:p14="http://schemas.microsoft.com/office/powerpoint/2010/main">
    <mc:Choice Requires="p14">
      <p:transition spd="slow" p14:dur="2000" advTm="80392"/>
    </mc:Choice>
    <mc:Fallback xmlns="">
      <p:transition spd="slow" advTm="80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smtClean="0"/>
              <a:t>Thank you!</a:t>
            </a:r>
            <a:endParaRPr lang="en-US" dirty="0"/>
          </a:p>
        </p:txBody>
      </p:sp>
      <p:sp>
        <p:nvSpPr>
          <p:cNvPr id="12" name="Text Placeholder 7"/>
          <p:cNvSpPr>
            <a:spLocks noGrp="1"/>
          </p:cNvSpPr>
          <p:nvPr>
            <p:ph type="body" sz="quarter" idx="13"/>
          </p:nvPr>
        </p:nvSpPr>
        <p:spPr>
          <a:xfrm>
            <a:off x="838200" y="3521123"/>
            <a:ext cx="10515600" cy="2681374"/>
          </a:xfrm>
        </p:spPr>
        <p:txBody>
          <a:bodyPr/>
          <a:lstStyle/>
          <a:p>
            <a:r>
              <a:rPr lang="en-US" sz="2700" b="1" dirty="0" smtClean="0"/>
              <a:t>Cheryl Barber and Jared Shenk, HIV Epidemiologists</a:t>
            </a:r>
          </a:p>
          <a:p>
            <a:r>
              <a:rPr lang="en-US" sz="2200" i="1" dirty="0" smtClean="0"/>
              <a:t>Cheryl.Barber@state.mn.us</a:t>
            </a:r>
          </a:p>
          <a:p>
            <a:r>
              <a:rPr lang="en-US" sz="2200" i="1" dirty="0" smtClean="0"/>
              <a:t>Jared.Shenk@state.mn.us</a:t>
            </a:r>
            <a:endParaRPr lang="en-US" sz="2200" i="1" dirty="0"/>
          </a:p>
        </p:txBody>
      </p:sp>
      <p:sp>
        <p:nvSpPr>
          <p:cNvPr id="6" name="Slide Number Placeholder 5"/>
          <p:cNvSpPr>
            <a:spLocks noGrp="1"/>
          </p:cNvSpPr>
          <p:nvPr>
            <p:ph type="sldNum" sz="quarter" idx="11"/>
          </p:nvPr>
        </p:nvSpPr>
        <p:spPr/>
        <p:txBody>
          <a:bodyPr/>
          <a:lstStyle/>
          <a:p>
            <a:fld id="{48F63A3B-78C7-47BE-AE5E-E10140E04643}" type="slidenum">
              <a:rPr lang="en-US" smtClean="0"/>
              <a:pPr/>
              <a:t>58</a:t>
            </a:fld>
            <a:endParaRPr lang="en-US" dirty="0"/>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7234808"/>
      </p:ext>
    </p:extLst>
  </p:cSld>
  <p:clrMapOvr>
    <a:masterClrMapping/>
  </p:clrMapOvr>
  <mc:AlternateContent xmlns:mc="http://schemas.openxmlformats.org/markup-compatibility/2006" xmlns:p14="http://schemas.microsoft.com/office/powerpoint/2010/main">
    <mc:Choice Requires="p14">
      <p:transition spd="slow" p14:dur="2000" advTm="19656"/>
    </mc:Choice>
    <mc:Fallback xmlns="">
      <p:transition spd="slow" advTm="1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nSpc>
                <a:spcPct val="100000"/>
              </a:lnSpc>
            </a:pPr>
            <a:r>
              <a:rPr lang="en-US" dirty="0"/>
              <a:t>Highlights from the </a:t>
            </a:r>
            <a:r>
              <a:rPr lang="en-US" dirty="0" smtClean="0"/>
              <a:t>Hepatitis Surveillance </a:t>
            </a:r>
            <a:r>
              <a:rPr lang="en-US" dirty="0"/>
              <a:t>Report, </a:t>
            </a:r>
            <a:r>
              <a:rPr lang="en-US" dirty="0" smtClean="0"/>
              <a:t>2017</a:t>
            </a:r>
            <a:endParaRPr lang="en-US" dirty="0"/>
          </a:p>
        </p:txBody>
      </p:sp>
      <p:sp>
        <p:nvSpPr>
          <p:cNvPr id="9" name="Text Placeholder 8"/>
          <p:cNvSpPr>
            <a:spLocks noGrp="1"/>
          </p:cNvSpPr>
          <p:nvPr>
            <p:ph type="body" sz="quarter" idx="14"/>
          </p:nvPr>
        </p:nvSpPr>
        <p:spPr/>
        <p:txBody>
          <a:bodyPr>
            <a:normAutofit lnSpcReduction="10000"/>
          </a:bodyPr>
          <a:lstStyle/>
          <a:p>
            <a:r>
              <a:rPr lang="en-US" sz="1800" dirty="0" smtClean="0"/>
              <a:t>Hepatitis </a:t>
            </a:r>
            <a:r>
              <a:rPr lang="en-US" sz="1800" dirty="0"/>
              <a:t>Surveillance </a:t>
            </a:r>
            <a:r>
              <a:rPr lang="en-US" sz="1800" dirty="0" smtClean="0"/>
              <a:t>System</a:t>
            </a:r>
          </a:p>
          <a:p>
            <a:endParaRPr lang="en-US" dirty="0"/>
          </a:p>
          <a:p>
            <a:r>
              <a:rPr lang="en-US" sz="1200" dirty="0"/>
              <a:t>http://www.health.state.mn.us/divs/idepc/diseases/hepc/stats/index.html</a:t>
            </a: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Slide Number Placeholder 2"/>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06866090"/>
      </p:ext>
    </p:extLst>
  </p:cSld>
  <p:clrMapOvr>
    <a:masterClrMapping/>
  </p:clrMapOvr>
  <mc:AlternateContent xmlns:mc="http://schemas.openxmlformats.org/markup-compatibility/2006" xmlns:p14="http://schemas.microsoft.com/office/powerpoint/2010/main">
    <mc:Choice Requires="p14">
      <p:transition spd="slow" p14:dur="2000" advTm="14697"/>
    </mc:Choice>
    <mc:Fallback xmlns="">
      <p:transition spd="slow" advTm="1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altLang="en-US" sz="3300" dirty="0"/>
              <a:t>STDs in Minnesota:</a:t>
            </a:r>
            <a:br>
              <a:rPr lang="en-US" altLang="en-US" sz="3300" dirty="0"/>
            </a:br>
            <a:r>
              <a:rPr lang="en-US" altLang="en-US" sz="3300" dirty="0"/>
              <a:t>Number of Cases Reported in 2017</a:t>
            </a:r>
            <a:endParaRPr lang="en-US" sz="3300" dirty="0"/>
          </a:p>
        </p:txBody>
      </p:sp>
      <p:sp>
        <p:nvSpPr>
          <p:cNvPr id="14340" name="Rectangle 3"/>
          <p:cNvSpPr>
            <a:spLocks noGrp="1" noChangeArrowheads="1"/>
          </p:cNvSpPr>
          <p:nvPr>
            <p:ph idx="1"/>
          </p:nvPr>
        </p:nvSpPr>
        <p:spPr>
          <a:prstGeom prst="rect">
            <a:avLst/>
          </a:prstGeom>
        </p:spPr>
        <p:txBody>
          <a:bodyPr/>
          <a:lstStyle/>
          <a:p>
            <a:r>
              <a:rPr lang="en-US" altLang="en-US" sz="2800" dirty="0"/>
              <a:t>Total of 30,981 STD cases reported to MDH in 2017:</a:t>
            </a:r>
          </a:p>
          <a:p>
            <a:pPr lvl="1"/>
            <a:r>
              <a:rPr lang="en-US" altLang="en-US" sz="2800" dirty="0"/>
              <a:t> 23,528 Chlamydia cases</a:t>
            </a:r>
          </a:p>
          <a:p>
            <a:pPr lvl="1"/>
            <a:r>
              <a:rPr lang="en-US" altLang="en-US" sz="2800" dirty="0"/>
              <a:t> 6,519 Gonorrhea cases</a:t>
            </a:r>
          </a:p>
          <a:p>
            <a:pPr lvl="1"/>
            <a:r>
              <a:rPr lang="en-US" altLang="en-US" sz="2800" dirty="0"/>
              <a:t> 934 Syphilis cases (all stages)</a:t>
            </a:r>
          </a:p>
          <a:p>
            <a:pPr lvl="1"/>
            <a:r>
              <a:rPr lang="en-US" altLang="en-US" sz="2800" dirty="0"/>
              <a:t> 0 </a:t>
            </a:r>
            <a:r>
              <a:rPr lang="en-US" altLang="en-US" sz="2800" dirty="0" err="1"/>
              <a:t>Chancroid</a:t>
            </a:r>
            <a:r>
              <a:rPr lang="en-US" altLang="en-US" sz="2800" dirty="0"/>
              <a:t> cases</a:t>
            </a:r>
          </a:p>
          <a:p>
            <a:pPr eaLnBrk="1" hangingPunct="1"/>
            <a:endParaRPr lang="en-US" altLang="en-US" sz="30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1533149"/>
      </p:ext>
    </p:extLst>
  </p:cSld>
  <p:clrMapOvr>
    <a:masterClrMapping/>
  </p:clrMapOvr>
  <mc:AlternateContent xmlns:mc="http://schemas.openxmlformats.org/markup-compatibility/2006" xmlns:p14="http://schemas.microsoft.com/office/powerpoint/2010/main">
    <mc:Choice Requires="p14">
      <p:transition spd="slow" p14:dur="2000" advTm="25923"/>
    </mc:Choice>
    <mc:Fallback xmlns="">
      <p:transition spd="slow" advTm="2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Introduction</a:t>
            </a:r>
          </a:p>
        </p:txBody>
      </p:sp>
      <p:sp>
        <p:nvSpPr>
          <p:cNvPr id="3" name="Content Placeholder 2"/>
          <p:cNvSpPr>
            <a:spLocks noGrp="1"/>
          </p:cNvSpPr>
          <p:nvPr>
            <p:ph idx="1"/>
          </p:nvPr>
        </p:nvSpPr>
        <p:spPr/>
        <p:txBody>
          <a:bodyPr>
            <a:noAutofit/>
          </a:bodyPr>
          <a:lstStyle/>
          <a:p>
            <a:r>
              <a:rPr lang="en-US" sz="1600" dirty="0"/>
              <a:t>Data in this presentation are current through </a:t>
            </a:r>
            <a:r>
              <a:rPr lang="en-US" sz="1600" dirty="0" smtClean="0"/>
              <a:t>2017</a:t>
            </a:r>
            <a:endParaRPr lang="en-US" sz="1600" dirty="0"/>
          </a:p>
          <a:p>
            <a:r>
              <a:rPr lang="en-US" sz="1600" dirty="0" smtClean="0"/>
              <a:t>Definitions:</a:t>
            </a:r>
          </a:p>
          <a:p>
            <a:pPr lvl="1"/>
            <a:r>
              <a:rPr lang="en-US" sz="1600" dirty="0" smtClean="0"/>
              <a:t>Acute </a:t>
            </a:r>
            <a:r>
              <a:rPr lang="en-US" sz="1600" dirty="0"/>
              <a:t>case:</a:t>
            </a:r>
          </a:p>
          <a:p>
            <a:pPr lvl="2"/>
            <a:r>
              <a:rPr lang="en-US" sz="1600" dirty="0"/>
              <a:t>Infected within the last six months</a:t>
            </a:r>
          </a:p>
          <a:p>
            <a:pPr lvl="2"/>
            <a:r>
              <a:rPr lang="en-US" sz="1600" dirty="0"/>
              <a:t>Symptomatic OR negative test in six months before diagnosis</a:t>
            </a:r>
          </a:p>
          <a:p>
            <a:pPr lvl="1"/>
            <a:r>
              <a:rPr lang="en-US" sz="1600" dirty="0"/>
              <a:t>Chronic case:</a:t>
            </a:r>
          </a:p>
          <a:p>
            <a:pPr lvl="2"/>
            <a:r>
              <a:rPr lang="en-US" sz="1600" dirty="0"/>
              <a:t>Infected for over six months</a:t>
            </a:r>
          </a:p>
          <a:p>
            <a:pPr lvl="2"/>
            <a:r>
              <a:rPr lang="en-US" sz="1600" dirty="0"/>
              <a:t>Asymptomatic or symptomatic</a:t>
            </a:r>
          </a:p>
          <a:p>
            <a:pPr lvl="1"/>
            <a:r>
              <a:rPr lang="en-US" sz="1600" dirty="0"/>
              <a:t>Resolved cases:</a:t>
            </a:r>
          </a:p>
          <a:p>
            <a:pPr lvl="2"/>
            <a:r>
              <a:rPr lang="en-US" sz="1600" dirty="0"/>
              <a:t>No evidence of current infection</a:t>
            </a:r>
          </a:p>
          <a:p>
            <a:pPr lvl="2"/>
            <a:r>
              <a:rPr lang="en-US" sz="1600" dirty="0"/>
              <a:t>Evidence of past infection</a:t>
            </a:r>
          </a:p>
          <a:p>
            <a:endParaRPr lang="en-US" sz="1600"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02180751"/>
      </p:ext>
    </p:extLst>
  </p:cSld>
  <p:clrMapOvr>
    <a:masterClrMapping/>
  </p:clrMapOvr>
  <mc:AlternateContent xmlns:mc="http://schemas.openxmlformats.org/markup-compatibility/2006" xmlns:p14="http://schemas.microsoft.com/office/powerpoint/2010/main">
    <mc:Choice Requires="p14">
      <p:transition spd="slow" p14:dur="2000" advTm="45942"/>
    </mc:Choice>
    <mc:Fallback xmlns="">
      <p:transition spd="slow" advTm="4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Data limitations</a:t>
            </a:r>
          </a:p>
        </p:txBody>
      </p:sp>
      <p:sp>
        <p:nvSpPr>
          <p:cNvPr id="3" name="Content Placeholder 2"/>
          <p:cNvSpPr>
            <a:spLocks noGrp="1"/>
          </p:cNvSpPr>
          <p:nvPr>
            <p:ph idx="1"/>
          </p:nvPr>
        </p:nvSpPr>
        <p:spPr/>
        <p:txBody>
          <a:bodyPr>
            <a:normAutofit fontScale="92500" lnSpcReduction="20000"/>
          </a:bodyPr>
          <a:lstStyle/>
          <a:p>
            <a:r>
              <a:rPr lang="en-US" dirty="0"/>
              <a:t>The slides rely on data from HCV and HBV cases diagnosed through </a:t>
            </a:r>
            <a:r>
              <a:rPr lang="en-US" dirty="0" smtClean="0"/>
              <a:t>2017 </a:t>
            </a:r>
            <a:r>
              <a:rPr lang="en-US" dirty="0"/>
              <a:t>and reported to the Minnesota Department of Health (MDH) Hepatitis Surveillance System.</a:t>
            </a:r>
          </a:p>
          <a:p>
            <a:endParaRPr lang="en-US" dirty="0"/>
          </a:p>
          <a:p>
            <a:r>
              <a:rPr lang="en-US" dirty="0"/>
              <a:t>Some limitations of surveillance data:</a:t>
            </a:r>
          </a:p>
          <a:p>
            <a:pPr lvl="1"/>
            <a:r>
              <a:rPr lang="en-US" dirty="0"/>
              <a:t>Data do not include hepatitis-infected persons who have not been tested </a:t>
            </a:r>
          </a:p>
          <a:p>
            <a:pPr lvl="1"/>
            <a:r>
              <a:rPr lang="en-US" dirty="0"/>
              <a:t>Data do not include persons whose positive test results have not been reported to the MDH</a:t>
            </a:r>
          </a:p>
          <a:p>
            <a:endParaRPr lang="en-US" dirty="0"/>
          </a:p>
          <a:p>
            <a:r>
              <a:rPr lang="en-US" dirty="0"/>
              <a:t>Persons are assumed to be alive unless the MDH has knowledge of their death</a:t>
            </a:r>
            <a:r>
              <a:rPr lang="en-US" dirty="0" smtClean="0"/>
              <a:t>. Most recent match with Minnesota death records was in 2016.</a:t>
            </a:r>
            <a:endParaRPr lang="en-US" dirty="0"/>
          </a:p>
          <a:p>
            <a:endParaRPr lang="en-US" dirty="0"/>
          </a:p>
          <a:p>
            <a:r>
              <a:rPr lang="en-US" dirty="0"/>
              <a:t>Persons whose most recently reported state of residence was Minnesota are assumed to be currently residing in Minnesota unless the MDH has knowledge of their relocation. </a:t>
            </a:r>
          </a:p>
        </p:txBody>
      </p:sp>
      <p:pic>
        <p:nvPicPr>
          <p:cNvPr id="5" name="Audio 4"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27202625"/>
      </p:ext>
    </p:extLst>
  </p:cSld>
  <p:clrMapOvr>
    <a:masterClrMapping/>
  </p:clrMapOvr>
  <mc:AlternateContent xmlns:mc="http://schemas.openxmlformats.org/markup-compatibility/2006" xmlns:p14="http://schemas.microsoft.com/office/powerpoint/2010/main">
    <mc:Choice Requires="p14">
      <p:transition spd="slow" p14:dur="2000" advTm="43734"/>
    </mc:Choice>
    <mc:Fallback xmlns="">
      <p:transition spd="slow" advTm="4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Acute Viral Hepatitis</a:t>
            </a:r>
          </a:p>
        </p:txBody>
      </p:sp>
      <p:sp>
        <p:nvSpPr>
          <p:cNvPr id="3" name="Content Placeholder 2"/>
          <p:cNvSpPr>
            <a:spLocks noGrp="1"/>
          </p:cNvSpPr>
          <p:nvPr>
            <p:ph idx="1"/>
          </p:nvPr>
        </p:nvSpPr>
        <p:spPr/>
        <p:txBody>
          <a:bodyPr>
            <a:normAutofit/>
          </a:bodyPr>
          <a:lstStyle/>
          <a:p>
            <a:r>
              <a:rPr lang="en-US" sz="2400" dirty="0"/>
              <a:t>Acute case:</a:t>
            </a:r>
          </a:p>
          <a:p>
            <a:pPr lvl="1"/>
            <a:r>
              <a:rPr lang="en-US" sz="2400" dirty="0"/>
              <a:t>Infected within the last six months</a:t>
            </a:r>
          </a:p>
          <a:p>
            <a:pPr lvl="1"/>
            <a:r>
              <a:rPr lang="en-US" sz="2400" dirty="0"/>
              <a:t>Symptomatic OR negative test within 6 months before diagnosis</a:t>
            </a:r>
          </a:p>
          <a:p>
            <a:endParaRPr lang="en-US" sz="2400"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1699189"/>
      </p:ext>
    </p:extLst>
  </p:cSld>
  <p:clrMapOvr>
    <a:masterClrMapping/>
  </p:clrMapOvr>
  <mc:AlternateContent xmlns:mc="http://schemas.openxmlformats.org/markup-compatibility/2006" xmlns:p14="http://schemas.microsoft.com/office/powerpoint/2010/main">
    <mc:Choice Requires="p14">
      <p:transition spd="slow" p14:dur="2000" advTm="7816"/>
    </mc:Choice>
    <mc:Fallback xmlns="">
      <p:transition spd="slow" advTm="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300" dirty="0"/>
              <a:t>Reported rate per 100,000 population of acute viral hepatitis</a:t>
            </a:r>
            <a:br>
              <a:rPr lang="en-US" sz="3300" dirty="0"/>
            </a:br>
            <a:r>
              <a:rPr lang="en-US" sz="3300" dirty="0"/>
              <a:t>United States, 1998-2015</a:t>
            </a: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Content Placeholder 9" descr="Reported rate per 100,000 population of acute viral hepatitis&#10;United States, 1998-2015" title="Reported rate per 100,000 population of acute viral hepatitis"/>
          <p:cNvPicPr>
            <a:picLocks noGrp="1" noChangeAspect="1"/>
          </p:cNvPicPr>
          <p:nvPr>
            <p:ph idx="1"/>
          </p:nvPr>
        </p:nvPicPr>
        <p:blipFill>
          <a:blip r:embed="rId6"/>
          <a:stretch>
            <a:fillRect/>
          </a:stretch>
        </p:blipFill>
        <p:spPr>
          <a:xfrm>
            <a:off x="839657" y="1825625"/>
            <a:ext cx="10512686" cy="4351338"/>
          </a:xfrm>
          <a:prstGeom prst="rect">
            <a:avLst/>
          </a:prstGeom>
        </p:spPr>
      </p:pic>
      <p:sp>
        <p:nvSpPr>
          <p:cNvPr id="11" name="Date Placeholder 4"/>
          <p:cNvSpPr>
            <a:spLocks noGrp="1"/>
          </p:cNvSpPr>
          <p:nvPr>
            <p:ph type="dt" sz="half" idx="10"/>
          </p:nvPr>
        </p:nvSpPr>
        <p:spPr>
          <a:xfrm>
            <a:off x="239117" y="6369609"/>
            <a:ext cx="5397701" cy="365125"/>
          </a:xfrm>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001" b="0" i="0" u="none" strike="noStrike" kern="1200" cap="none" spc="0" normalizeH="0" baseline="0" noProof="0" dirty="0">
                <a:ln>
                  <a:noFill/>
                </a:ln>
                <a:solidFill>
                  <a:srgbClr val="003865"/>
                </a:solidFill>
                <a:effectLst/>
                <a:uLnTx/>
                <a:uFillTx/>
                <a:latin typeface="Calibri"/>
                <a:ea typeface="+mn-ea"/>
                <a:cs typeface="+mn-cs"/>
              </a:rPr>
              <a:t>Data Source: Viral Hepatitis Statistics &amp; Surveillance at www.cdc.gov/hepatitis/Statistics/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1"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27298829"/>
      </p:ext>
    </p:extLst>
  </p:cSld>
  <p:clrMapOvr>
    <a:masterClrMapping/>
  </p:clrMapOvr>
  <mc:AlternateContent xmlns:mc="http://schemas.openxmlformats.org/markup-compatibility/2006" xmlns:p14="http://schemas.microsoft.com/office/powerpoint/2010/main">
    <mc:Choice Requires="p14">
      <p:transition spd="slow" p14:dur="2000" advTm="37804"/>
    </mc:Choice>
    <mc:Fallback xmlns="">
      <p:transition spd="slow" advTm="3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umber of Acute* Cases per year Minnesota&#10;1998-2017" title="Number of Acute* Cases per year Minnesota"/>
          <p:cNvSpPr>
            <a:spLocks noGrp="1"/>
          </p:cNvSpPr>
          <p:nvPr>
            <p:ph type="title"/>
          </p:nvPr>
        </p:nvSpPr>
        <p:spPr/>
        <p:txBody>
          <a:bodyPr>
            <a:noAutofit/>
          </a:bodyPr>
          <a:lstStyle/>
          <a:p>
            <a:pPr algn="ctr"/>
            <a:r>
              <a:rPr lang="en-US" sz="3300" dirty="0"/>
              <a:t>Number of Acute* Cases per year </a:t>
            </a:r>
            <a:r>
              <a:rPr lang="en-US" sz="3300" dirty="0" smtClean="0"/>
              <a:t>Minnesota</a:t>
            </a:r>
            <a:r>
              <a:rPr lang="en-US" sz="3300" dirty="0"/>
              <a:t/>
            </a:r>
            <a:br>
              <a:rPr lang="en-US" sz="3300" dirty="0"/>
            </a:br>
            <a:r>
              <a:rPr lang="en-US" sz="3300" dirty="0" smtClean="0"/>
              <a:t>1998-2017</a:t>
            </a:r>
            <a:endParaRPr lang="en-US" sz="3300" dirty="0"/>
          </a:p>
        </p:txBody>
      </p:sp>
      <p:sp>
        <p:nvSpPr>
          <p:cNvPr id="5" name="TextBox 4"/>
          <p:cNvSpPr txBox="1"/>
          <p:nvPr/>
        </p:nvSpPr>
        <p:spPr>
          <a:xfrm>
            <a:off x="213173" y="6334523"/>
            <a:ext cx="3838575" cy="5234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003865"/>
                </a:solidFill>
                <a:effectLst/>
                <a:uLnTx/>
                <a:uFillTx/>
                <a:latin typeface="Calibri"/>
                <a:ea typeface="+mn-ea"/>
                <a:cs typeface="+mn-cs"/>
              </a:rPr>
              <a:t>*Acute cases include </a:t>
            </a:r>
            <a:r>
              <a:rPr kumimoji="0" lang="en-US" sz="1001" b="0" i="0" u="none" strike="noStrike" kern="1200" cap="none" spc="0" normalizeH="0" baseline="0" noProof="0" dirty="0" err="1">
                <a:ln>
                  <a:noFill/>
                </a:ln>
                <a:solidFill>
                  <a:srgbClr val="003865"/>
                </a:solidFill>
                <a:effectLst/>
                <a:uLnTx/>
                <a:uFillTx/>
                <a:latin typeface="Calibri"/>
                <a:ea typeface="+mn-ea"/>
                <a:cs typeface="+mn-cs"/>
              </a:rPr>
              <a:t>seroconverters</a:t>
            </a:r>
            <a:r>
              <a:rPr kumimoji="0" lang="en-US" sz="1001" b="0" i="0" u="none" strike="noStrike" kern="1200" cap="none" spc="0" normalizeH="0" baseline="0" noProof="0" dirty="0">
                <a:ln>
                  <a:noFill/>
                </a:ln>
                <a:solidFill>
                  <a:srgbClr val="003865"/>
                </a:solidFill>
                <a:effectLst/>
                <a:uLnTx/>
                <a:uFillTx/>
                <a:latin typeface="Calibri"/>
                <a:ea typeface="+mn-ea"/>
                <a:cs typeface="+mn-cs"/>
              </a:rPr>
              <a:t> for all  years for HBV and HCV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1" name="Content Placeholder 10" descr="Number of Acute* Cases per year Minnesota&#10;1998-2017" title="Number of Acute* Cases per year Minnesota"/>
          <p:cNvPicPr>
            <a:picLocks noGrp="1" noChangeAspect="1"/>
          </p:cNvPicPr>
          <p:nvPr>
            <p:ph idx="1"/>
          </p:nvPr>
        </p:nvPicPr>
        <p:blipFill>
          <a:blip r:embed="rId6"/>
          <a:stretch>
            <a:fillRect/>
          </a:stretch>
        </p:blipFill>
        <p:spPr>
          <a:xfrm>
            <a:off x="839657" y="1825625"/>
            <a:ext cx="10512686" cy="4351338"/>
          </a:xfrm>
          <a:prstGeom prst="rect">
            <a:avLst/>
          </a:prstGeom>
        </p:spPr>
      </p:pic>
    </p:spTree>
    <p:extLst>
      <p:ext uri="{BB962C8B-B14F-4D97-AF65-F5344CB8AC3E}">
        <p14:creationId xmlns:p14="http://schemas.microsoft.com/office/powerpoint/2010/main" val="2753878336"/>
      </p:ext>
    </p:extLst>
  </p:cSld>
  <p:clrMapOvr>
    <a:masterClrMapping/>
  </p:clrMapOvr>
  <mc:AlternateContent xmlns:mc="http://schemas.openxmlformats.org/markup-compatibility/2006" xmlns:p14="http://schemas.microsoft.com/office/powerpoint/2010/main">
    <mc:Choice Requires="p14">
      <p:transition spd="slow" p14:dur="2000" advTm="35888"/>
    </mc:Choice>
    <mc:Fallback xmlns="">
      <p:transition spd="slow" advTm="3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3600" dirty="0"/>
              <a:t>Chronic Viral Hepatitis</a:t>
            </a:r>
          </a:p>
        </p:txBody>
      </p:sp>
      <p:sp>
        <p:nvSpPr>
          <p:cNvPr id="3" name="Slide Number Placeholder 2"/>
          <p:cNvSpPr>
            <a:spLocks noGrp="1"/>
          </p:cNvSpPr>
          <p:nvPr>
            <p:ph type="sldNum" sz="quarter" idx="4294967295"/>
          </p:nvPr>
        </p:nvSpPr>
        <p:spPr>
          <a:xfrm>
            <a:off x="10729913" y="6356350"/>
            <a:ext cx="14620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475367"/>
      </p:ext>
    </p:extLst>
  </p:cSld>
  <p:clrMapOvr>
    <a:masterClrMapping/>
  </p:clrMapOvr>
  <mc:AlternateContent xmlns:mc="http://schemas.openxmlformats.org/markup-compatibility/2006" xmlns:p14="http://schemas.microsoft.com/office/powerpoint/2010/main">
    <mc:Choice Requires="p14">
      <p:transition spd="slow" p14:dur="2000" advTm="3877"/>
    </mc:Choice>
    <mc:Fallback xmlns="">
      <p:transition spd="slow" advTm="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Overview of HCV in Minnesota</a:t>
            </a:r>
          </a:p>
        </p:txBody>
      </p:sp>
      <p:sp>
        <p:nvSpPr>
          <p:cNvPr id="3" name="Content Placeholder 2"/>
          <p:cNvSpPr>
            <a:spLocks noGrp="1"/>
          </p:cNvSpPr>
          <p:nvPr>
            <p:ph idx="1"/>
          </p:nvPr>
        </p:nvSpPr>
        <p:spPr/>
        <p:txBody>
          <a:bodyPr>
            <a:normAutofit/>
          </a:bodyPr>
          <a:lstStyle/>
          <a:p>
            <a:pPr marL="0" indent="0">
              <a:buNone/>
            </a:pPr>
            <a:r>
              <a:rPr lang="en-US" sz="2400" dirty="0"/>
              <a:t>A hepatitis C case is defined as current </a:t>
            </a:r>
            <a:r>
              <a:rPr lang="en-US" sz="2400" dirty="0" smtClean="0"/>
              <a:t>infection </a:t>
            </a:r>
            <a:r>
              <a:rPr lang="en-US" sz="2400" dirty="0"/>
              <a:t>with hepatitis C and includes:</a:t>
            </a:r>
          </a:p>
          <a:p>
            <a:r>
              <a:rPr lang="en-US" sz="2400" dirty="0" smtClean="0"/>
              <a:t>Chronic </a:t>
            </a:r>
            <a:r>
              <a:rPr lang="en-US" sz="2400" dirty="0"/>
              <a:t>cases:</a:t>
            </a:r>
          </a:p>
          <a:p>
            <a:pPr lvl="1"/>
            <a:r>
              <a:rPr lang="en-US" sz="2400" dirty="0" smtClean="0"/>
              <a:t>Probable – anti-HCV + alone</a:t>
            </a:r>
          </a:p>
          <a:p>
            <a:pPr lvl="1"/>
            <a:r>
              <a:rPr lang="en-US" sz="2400" dirty="0" smtClean="0"/>
              <a:t>Confirmed – HCV RNA +</a:t>
            </a:r>
            <a:endParaRPr lang="en-US" sz="2400" dirty="0"/>
          </a:p>
          <a:p>
            <a:endParaRPr lang="en-US" sz="2400" dirty="0"/>
          </a:p>
        </p:txBody>
      </p:sp>
      <p:pic>
        <p:nvPicPr>
          <p:cNvPr id="5" name="Audio 4"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44840195"/>
      </p:ext>
    </p:extLst>
  </p:cSld>
  <p:clrMapOvr>
    <a:masterClrMapping/>
  </p:clrMapOvr>
  <mc:AlternateContent xmlns:mc="http://schemas.openxmlformats.org/markup-compatibility/2006" xmlns:p14="http://schemas.microsoft.com/office/powerpoint/2010/main">
    <mc:Choice Requires="p14">
      <p:transition spd="slow" p14:dur="2000" advTm="15534"/>
    </mc:Choice>
    <mc:Fallback xmlns="">
      <p:transition spd="slow" advTm="15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smtClean="0"/>
              <a:t>Changes in Case Counting, 2016</a:t>
            </a:r>
            <a:endParaRPr lang="en-US" sz="3300" dirty="0"/>
          </a:p>
        </p:txBody>
      </p:sp>
      <p:sp>
        <p:nvSpPr>
          <p:cNvPr id="3" name="Content Placeholder 2"/>
          <p:cNvSpPr>
            <a:spLocks noGrp="1"/>
          </p:cNvSpPr>
          <p:nvPr>
            <p:ph idx="1"/>
          </p:nvPr>
        </p:nvSpPr>
        <p:spPr/>
        <p:txBody>
          <a:bodyPr>
            <a:normAutofit/>
          </a:bodyPr>
          <a:lstStyle/>
          <a:p>
            <a:r>
              <a:rPr lang="en-US" sz="2400" dirty="0" smtClean="0"/>
              <a:t>Removed resolved infections from case counts</a:t>
            </a:r>
          </a:p>
          <a:p>
            <a:r>
              <a:rPr lang="en-US" sz="2400" dirty="0" smtClean="0"/>
              <a:t>Completed match with death registry for 1997 through 2016</a:t>
            </a:r>
            <a:endParaRPr lang="en-US" sz="2400"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52092900"/>
      </p:ext>
    </p:extLst>
  </p:cSld>
  <p:clrMapOvr>
    <a:masterClrMapping/>
  </p:clrMapOvr>
  <mc:AlternateContent xmlns:mc="http://schemas.openxmlformats.org/markup-compatibility/2006" xmlns:p14="http://schemas.microsoft.com/office/powerpoint/2010/main">
    <mc:Choice Requires="p14">
      <p:transition spd="slow" p14:dur="2000" advTm="17721"/>
    </mc:Choice>
    <mc:Fallback xmlns="">
      <p:transition spd="slow" advTm="1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300" dirty="0"/>
              <a:t>Reported Number of </a:t>
            </a:r>
            <a:r>
              <a:rPr lang="en-US" sz="3300" dirty="0" smtClean="0"/>
              <a:t>Persons Living </a:t>
            </a:r>
            <a:r>
              <a:rPr lang="en-US" sz="3300" dirty="0"/>
              <a:t>with HCV in MN</a:t>
            </a:r>
          </a:p>
        </p:txBody>
      </p:sp>
      <p:sp>
        <p:nvSpPr>
          <p:cNvPr id="3" name="Content Placeholder 2"/>
          <p:cNvSpPr>
            <a:spLocks noGrp="1"/>
          </p:cNvSpPr>
          <p:nvPr>
            <p:ph idx="1"/>
          </p:nvPr>
        </p:nvSpPr>
        <p:spPr/>
        <p:txBody>
          <a:bodyPr>
            <a:normAutofit/>
          </a:bodyPr>
          <a:lstStyle/>
          <a:p>
            <a:r>
              <a:rPr lang="en-US" sz="2400" dirty="0"/>
              <a:t>As of December 31, </a:t>
            </a:r>
            <a:r>
              <a:rPr lang="en-US" sz="2400" dirty="0" smtClean="0"/>
              <a:t>2017, 34,720* </a:t>
            </a:r>
            <a:r>
              <a:rPr lang="en-US" sz="2400" dirty="0"/>
              <a:t>persons are assumed alive and living in MN with HCV</a:t>
            </a:r>
          </a:p>
          <a:p>
            <a:endParaRPr lang="en-US" sz="2400" dirty="0"/>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p:cNvSpPr txBox="1"/>
          <p:nvPr/>
        </p:nvSpPr>
        <p:spPr>
          <a:xfrm>
            <a:off x="533081" y="5966808"/>
            <a:ext cx="7143751" cy="738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Note: Includes all acute, chronic, probable chronic, and resolved </a:t>
            </a:r>
            <a:r>
              <a:rPr kumimoji="0" lang="en-US" sz="1200" b="0" i="0" u="none" strike="noStrike" kern="1200" cap="none" spc="0" normalizeH="0" baseline="0" noProof="0" dirty="0" smtClean="0">
                <a:ln>
                  <a:noFill/>
                </a:ln>
                <a:solidFill>
                  <a:srgbClr val="003865"/>
                </a:solidFill>
                <a:effectLst/>
                <a:uLnTx/>
                <a:uFillTx/>
                <a:latin typeface="Calibri"/>
                <a:ea typeface="+mn-ea"/>
                <a:cs typeface="+mn-cs"/>
              </a:rPr>
              <a:t>cases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*Includes persons with unknown city of </a:t>
            </a:r>
            <a:r>
              <a:rPr kumimoji="0" lang="en-US" sz="1200" b="0" i="0" u="none" strike="noStrike" kern="1200" cap="none" spc="0" normalizeH="0" baseline="0" noProof="0" dirty="0" smtClean="0">
                <a:ln>
                  <a:noFill/>
                </a:ln>
                <a:solidFill>
                  <a:srgbClr val="003865"/>
                </a:solidFill>
                <a:effectLst/>
                <a:uLnTx/>
                <a:uFillTx/>
                <a:latin typeface="Calibri"/>
                <a:ea typeface="+mn-ea"/>
                <a:cs typeface="+mn-cs"/>
              </a:rPr>
              <a:t>residence.</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1180896064"/>
      </p:ext>
    </p:extLst>
  </p:cSld>
  <p:clrMapOvr>
    <a:masterClrMapping/>
  </p:clrMapOvr>
  <mc:AlternateContent xmlns:mc="http://schemas.openxmlformats.org/markup-compatibility/2006" xmlns:p14="http://schemas.microsoft.com/office/powerpoint/2010/main">
    <mc:Choice Requires="p14">
      <p:transition spd="slow" p14:dur="2000" advTm="38564"/>
    </mc:Choice>
    <mc:Fallback xmlns="">
      <p:transition spd="slow" advTm="3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700" dirty="0"/>
              <a:t>Persons Living with HCV in MN by Current Residence, </a:t>
            </a:r>
            <a:r>
              <a:rPr lang="en-US" sz="3700" dirty="0" smtClean="0"/>
              <a:t>2017</a:t>
            </a:r>
            <a:endParaRPr lang="en-US" dirty="0"/>
          </a:p>
        </p:txBody>
      </p:sp>
      <p:sp>
        <p:nvSpPr>
          <p:cNvPr id="5" name="TextBox 4"/>
          <p:cNvSpPr txBox="1"/>
          <p:nvPr/>
        </p:nvSpPr>
        <p:spPr>
          <a:xfrm>
            <a:off x="315138" y="6059269"/>
            <a:ext cx="82010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Suburban = Seven-county metro area including Anoka, Carver, Dakota, Hennepin (except Minneapolis), Ramsey (except St. Paul), Scott, and Washington counties including those in Hennepin County or Ramsey County with unknown city.  Greater MN = All other Minnesota counties, outside the seven-county metro area</a:t>
            </a:r>
            <a:r>
              <a:rPr kumimoji="0" lang="en-US" altLang="en-US" sz="1200" b="0" i="0" u="none" strike="noStrike" kern="1200" cap="none" spc="0" normalizeH="0" baseline="0" noProof="0" dirty="0" smtClean="0">
                <a:ln>
                  <a:noFill/>
                </a:ln>
                <a:solidFill>
                  <a:srgbClr val="003865"/>
                </a:solidFill>
                <a:effectLst/>
                <a:uLnTx/>
                <a:uFillTx/>
                <a:latin typeface="Calibri"/>
                <a:ea typeface="+mn-ea"/>
                <a:cs typeface="+mn-cs"/>
              </a:rPr>
              <a:t>.</a:t>
            </a:r>
            <a:endParaRPr kumimoji="0" lang="en-US" altLang="en-US" sz="1200" b="0" i="0" u="none" strike="noStrike" kern="1200" cap="none" spc="0" normalizeH="0" baseline="0" noProof="0" dirty="0">
              <a:ln>
                <a:noFill/>
              </a:ln>
              <a:solidFill>
                <a:srgbClr val="003865"/>
              </a:solidFill>
              <a:effectLst/>
              <a:uLnTx/>
              <a:uFillTx/>
              <a:latin typeface="Calibri"/>
              <a:ea typeface="+mn-ea"/>
              <a:cs typeface="+mn-cs"/>
            </a:endParaRPr>
          </a:p>
        </p:txBody>
      </p:sp>
      <p:sp>
        <p:nvSpPr>
          <p:cNvPr id="11" name="TextBox 10"/>
          <p:cNvSpPr txBox="1"/>
          <p:nvPr/>
        </p:nvSpPr>
        <p:spPr>
          <a:xfrm>
            <a:off x="218099" y="1569077"/>
            <a:ext cx="4448493" cy="8006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1" b="0" i="0" u="none" strike="noStrike" kern="1200" cap="none" spc="0" normalizeH="0" baseline="0" noProof="0" dirty="0">
                <a:ln>
                  <a:noFill/>
                </a:ln>
                <a:solidFill>
                  <a:srgbClr val="003865"/>
                </a:solidFill>
                <a:effectLst/>
                <a:uLnTx/>
                <a:uFillTx/>
                <a:latin typeface="Calibri"/>
                <a:ea typeface="+mn-ea"/>
                <a:cs typeface="+mn-cs"/>
              </a:rPr>
              <a:t>Total number with residence information = </a:t>
            </a:r>
            <a:r>
              <a:rPr kumimoji="0" lang="en-US" altLang="en-US" sz="1401" b="0" i="0" u="none" strike="noStrike" kern="1200" cap="none" spc="0" normalizeH="0" baseline="0" noProof="0" dirty="0" smtClean="0">
                <a:ln>
                  <a:noFill/>
                </a:ln>
                <a:solidFill>
                  <a:srgbClr val="003865"/>
                </a:solidFill>
                <a:effectLst/>
                <a:uLnTx/>
                <a:uFillTx/>
                <a:latin typeface="Calibri"/>
                <a:ea typeface="+mn-ea"/>
                <a:cs typeface="+mn-cs"/>
              </a:rPr>
              <a:t>33,897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1" b="0" i="0" u="none" strike="noStrike" kern="1200" cap="none" spc="0" normalizeH="0" baseline="0" noProof="0" dirty="0" smtClean="0">
                <a:ln>
                  <a:noFill/>
                </a:ln>
                <a:solidFill>
                  <a:srgbClr val="003865"/>
                </a:solidFill>
                <a:effectLst/>
                <a:uLnTx/>
                <a:uFillTx/>
                <a:latin typeface="Calibri"/>
                <a:ea typeface="+mn-ea"/>
                <a:cs typeface="+mn-cs"/>
              </a:rPr>
              <a:t>(823 </a:t>
            </a:r>
            <a:r>
              <a:rPr kumimoji="0" lang="en-US" sz="1401" b="0" i="0" u="none" strike="noStrike" kern="1200" cap="none" spc="0" normalizeH="0" baseline="0" noProof="0" dirty="0">
                <a:ln>
                  <a:noFill/>
                </a:ln>
                <a:solidFill>
                  <a:srgbClr val="003865"/>
                </a:solidFill>
                <a:effectLst/>
                <a:uLnTx/>
                <a:uFillTx/>
                <a:latin typeface="Calibri"/>
                <a:ea typeface="+mn-ea"/>
                <a:cs typeface="+mn-cs"/>
              </a:rPr>
              <a:t>missing residence </a:t>
            </a:r>
            <a:r>
              <a:rPr kumimoji="0" lang="en-US" sz="1401" b="0" i="0" u="none" strike="noStrike" kern="1200" cap="none" spc="0" normalizeH="0" baseline="0" noProof="0" dirty="0" smtClean="0">
                <a:ln>
                  <a:noFill/>
                </a:ln>
                <a:solidFill>
                  <a:srgbClr val="003865"/>
                </a:solidFill>
                <a:effectLst/>
                <a:uLnTx/>
                <a:uFillTx/>
                <a:latin typeface="Calibri"/>
                <a:ea typeface="+mn-ea"/>
                <a:cs typeface="+mn-cs"/>
              </a:rPr>
              <a:t>information)</a:t>
            </a:r>
            <a:endParaRPr kumimoji="0" lang="en-US" sz="1401" b="0" i="0" u="none" strike="noStrike" kern="1200" cap="none" spc="0" normalizeH="0" baseline="0" noProof="0" dirty="0">
              <a:ln>
                <a:noFill/>
              </a:ln>
              <a:solidFill>
                <a:srgbClr val="003865"/>
              </a:solidFill>
              <a:effectLst/>
              <a:uLnTx/>
              <a:uFillTx/>
              <a:latin typeface="Calibri"/>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Content Placeholder 8" descr="Persons Living with HCV in MN by Current Residence, 2017" title="Persons Living with HCV in MN by Current Residence, 2017"/>
          <p:cNvPicPr>
            <a:picLocks noGrp="1" noChangeAspect="1"/>
          </p:cNvPicPr>
          <p:nvPr>
            <p:ph idx="1"/>
          </p:nvPr>
        </p:nvPicPr>
        <p:blipFill>
          <a:blip r:embed="rId6"/>
          <a:stretch>
            <a:fillRect/>
          </a:stretch>
        </p:blipFill>
        <p:spPr>
          <a:xfrm>
            <a:off x="839657" y="1825625"/>
            <a:ext cx="10512686" cy="4351338"/>
          </a:xfrm>
          <a:prstGeom prst="rect">
            <a:avLst/>
          </a:prstGeom>
        </p:spPr>
      </p:pic>
    </p:spTree>
    <p:extLst>
      <p:ext uri="{BB962C8B-B14F-4D97-AF65-F5344CB8AC3E}">
        <p14:creationId xmlns:p14="http://schemas.microsoft.com/office/powerpoint/2010/main" val="1358799142"/>
      </p:ext>
    </p:extLst>
  </p:cSld>
  <p:clrMapOvr>
    <a:masterClrMapping/>
  </p:clrMapOvr>
  <mc:AlternateContent xmlns:mc="http://schemas.openxmlformats.org/markup-compatibility/2006" xmlns:p14="http://schemas.microsoft.com/office/powerpoint/2010/main">
    <mc:Choice Requires="p14">
      <p:transition spd="slow" p14:dur="2000" advTm="26441"/>
    </mc:Choice>
    <mc:Fallback xmlns="">
      <p:transition spd="slow" advTm="2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300" dirty="0" smtClean="0"/>
              <a:t>Syphilis</a:t>
            </a:r>
            <a:endParaRPr lang="en-US" sz="3300" dirty="0"/>
          </a:p>
        </p:txBody>
      </p:sp>
      <p:sp>
        <p:nvSpPr>
          <p:cNvPr id="4" name="Text Placeholder 8"/>
          <p:cNvSpPr>
            <a:spLocks noGrp="1"/>
          </p:cNvSpPr>
          <p:nvPr>
            <p:ph type="body" sz="quarter" idx="14"/>
          </p:nvPr>
        </p:nvSpPr>
        <p:spPr>
          <a:xfrm>
            <a:off x="2802468" y="5644884"/>
            <a:ext cx="6587067" cy="903062"/>
          </a:xfrm>
        </p:spPr>
        <p:txBody>
          <a:bodyPr>
            <a:normAutofit/>
          </a:bodyPr>
          <a:lstStyle/>
          <a:p>
            <a:r>
              <a:rPr lang="en-US" sz="1400" dirty="0"/>
              <a:t>Minnesota Department of Health STD Surveillance System</a:t>
            </a: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4681453"/>
      </p:ext>
    </p:extLst>
  </p:cSld>
  <p:clrMapOvr>
    <a:masterClrMapping/>
  </p:clrMapOvr>
  <mc:AlternateContent xmlns:mc="http://schemas.openxmlformats.org/markup-compatibility/2006" xmlns:p14="http://schemas.microsoft.com/office/powerpoint/2010/main">
    <mc:Choice Requires="p14">
      <p:transition spd="slow" p14:dur="2000" advTm="6927"/>
    </mc:Choice>
    <mc:Fallback xmlns="">
      <p:transition spd="slow" advTm="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Persons Living with HCV in MN by Age, 2017</a:t>
            </a: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8" name="Content Placeholder 7" descr="Persons Living with HCV in MN by Age, 2017" title="Persons Living with HCV in MN by Age, 2017"/>
          <p:cNvPicPr>
            <a:picLocks noGrp="1" noChangeAspect="1"/>
          </p:cNvPicPr>
          <p:nvPr>
            <p:ph idx="1"/>
          </p:nvPr>
        </p:nvPicPr>
        <p:blipFill>
          <a:blip r:embed="rId6"/>
          <a:stretch>
            <a:fillRect/>
          </a:stretch>
        </p:blipFill>
        <p:spPr>
          <a:xfrm>
            <a:off x="842704" y="1825625"/>
            <a:ext cx="10506592" cy="4351338"/>
          </a:xfrm>
          <a:prstGeom prst="rect">
            <a:avLst/>
          </a:prstGeom>
        </p:spPr>
      </p:pic>
    </p:spTree>
    <p:extLst>
      <p:ext uri="{BB962C8B-B14F-4D97-AF65-F5344CB8AC3E}">
        <p14:creationId xmlns:p14="http://schemas.microsoft.com/office/powerpoint/2010/main" val="2601967228"/>
      </p:ext>
    </p:extLst>
  </p:cSld>
  <p:clrMapOvr>
    <a:masterClrMapping/>
  </p:clrMapOvr>
  <mc:AlternateContent xmlns:mc="http://schemas.openxmlformats.org/markup-compatibility/2006" xmlns:p14="http://schemas.microsoft.com/office/powerpoint/2010/main">
    <mc:Choice Requires="p14">
      <p:transition spd="slow" p14:dur="2000" advTm="21955"/>
    </mc:Choice>
    <mc:Fallback xmlns="">
      <p:transition spd="slow" advTm="2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300" dirty="0"/>
              <a:t>New Reports of HCV in Minnesota by Age Group, 2017</a:t>
            </a:r>
          </a:p>
        </p:txBody>
      </p:sp>
      <p:pic>
        <p:nvPicPr>
          <p:cNvPr id="2" name="Picture 1" descr="New Reports of HCV in Minnesota by Age Group, 2017" title="New Reports of HCV in Minnesota by Age Group, 2017"/>
          <p:cNvPicPr>
            <a:picLocks noChangeAspect="1"/>
          </p:cNvPicPr>
          <p:nvPr/>
        </p:nvPicPr>
        <p:blipFill>
          <a:blip r:embed="rId5"/>
          <a:stretch>
            <a:fillRect/>
          </a:stretch>
        </p:blipFill>
        <p:spPr>
          <a:xfrm>
            <a:off x="1974747" y="1427412"/>
            <a:ext cx="8242506" cy="5163760"/>
          </a:xfrm>
          <a:prstGeom prst="rect">
            <a:avLst/>
          </a:prstGeom>
        </p:spPr>
      </p:pic>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58546149"/>
      </p:ext>
    </p:extLst>
  </p:cSld>
  <p:clrMapOvr>
    <a:masterClrMapping/>
  </p:clrMapOvr>
  <mc:AlternateContent xmlns:mc="http://schemas.openxmlformats.org/markup-compatibility/2006" xmlns:p14="http://schemas.microsoft.com/office/powerpoint/2010/main">
    <mc:Choice Requires="p14">
      <p:transition spd="slow" p14:dur="2000" advTm="83771"/>
    </mc:Choice>
    <mc:Fallback xmlns="">
      <p:transition spd="slow" advTm="8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ersons Living with HCV in MN &#10;by Gender*, 2017" title="Persons Living with HCV in MN "/>
          <p:cNvSpPr>
            <a:spLocks noGrp="1"/>
          </p:cNvSpPr>
          <p:nvPr>
            <p:ph type="title"/>
          </p:nvPr>
        </p:nvSpPr>
        <p:spPr/>
        <p:txBody>
          <a:bodyPr>
            <a:normAutofit fontScale="90000"/>
          </a:bodyPr>
          <a:lstStyle/>
          <a:p>
            <a:pPr algn="ctr"/>
            <a:r>
              <a:rPr lang="en-US" sz="3600" dirty="0"/>
              <a:t>Persons Living with HCV in MN </a:t>
            </a:r>
            <a:br>
              <a:rPr lang="en-US" sz="3600" dirty="0"/>
            </a:br>
            <a:r>
              <a:rPr lang="en-US" sz="3600" dirty="0"/>
              <a:t>by Gender*, 2017</a:t>
            </a:r>
          </a:p>
        </p:txBody>
      </p:sp>
      <p:sp>
        <p:nvSpPr>
          <p:cNvPr id="5" name="TextBox 4"/>
          <p:cNvSpPr txBox="1"/>
          <p:nvPr/>
        </p:nvSpPr>
        <p:spPr>
          <a:xfrm>
            <a:off x="264077" y="6381662"/>
            <a:ext cx="3276601" cy="5541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*Includes anonymous methadone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Content Placeholder 8" descr="Persons Living with HCV in MN &#10;by Gender*, 2017" title="Persons Living with HCV in MN "/>
          <p:cNvPicPr>
            <a:picLocks noGrp="1" noChangeAspect="1"/>
          </p:cNvPicPr>
          <p:nvPr>
            <p:ph idx="1"/>
          </p:nvPr>
        </p:nvPicPr>
        <p:blipFill>
          <a:blip r:embed="rId6"/>
          <a:stretch>
            <a:fillRect/>
          </a:stretch>
        </p:blipFill>
        <p:spPr>
          <a:xfrm>
            <a:off x="929536" y="1825625"/>
            <a:ext cx="10332928" cy="4351338"/>
          </a:xfrm>
          <a:prstGeom prst="rect">
            <a:avLst/>
          </a:prstGeom>
        </p:spPr>
      </p:pic>
    </p:spTree>
    <p:extLst>
      <p:ext uri="{BB962C8B-B14F-4D97-AF65-F5344CB8AC3E}">
        <p14:creationId xmlns:p14="http://schemas.microsoft.com/office/powerpoint/2010/main" val="952245484"/>
      </p:ext>
    </p:extLst>
  </p:cSld>
  <p:clrMapOvr>
    <a:masterClrMapping/>
  </p:clrMapOvr>
  <mc:AlternateContent xmlns:mc="http://schemas.openxmlformats.org/markup-compatibility/2006" xmlns:p14="http://schemas.microsoft.com/office/powerpoint/2010/main">
    <mc:Choice Requires="p14">
      <p:transition spd="slow" p14:dur="2000" advTm="19392"/>
    </mc:Choice>
    <mc:Fallback xmlns="">
      <p:transition spd="slow" advTm="1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Persons Living with Chronic HCV in Minnesota by Race, 2017</a:t>
            </a:r>
          </a:p>
        </p:txBody>
      </p:sp>
      <p:sp>
        <p:nvSpPr>
          <p:cNvPr id="4" name="TextBox 3"/>
          <p:cNvSpPr txBox="1"/>
          <p:nvPr/>
        </p:nvSpPr>
        <p:spPr>
          <a:xfrm>
            <a:off x="84084" y="6134106"/>
            <a:ext cx="9907654" cy="941925"/>
          </a:xfrm>
          <a:prstGeom prst="rect">
            <a:avLst/>
          </a:prstGeom>
          <a:noFill/>
        </p:spPr>
        <p:txBody>
          <a:bodyPr wrap="square" rtlCol="0">
            <a:spAutoFit/>
          </a:body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err="1">
                <a:ln>
                  <a:noFill/>
                </a:ln>
                <a:solidFill>
                  <a:srgbClr val="003865"/>
                </a:solidFill>
                <a:effectLst/>
                <a:uLnTx/>
                <a:uFillTx/>
                <a:latin typeface="Calibri"/>
                <a:ea typeface="+mn-ea"/>
                <a:cs typeface="+mn-cs"/>
              </a:rPr>
              <a:t>Afr</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a:t>
            </a:r>
            <a:r>
              <a:rPr kumimoji="0" lang="en-US" altLang="en-US" sz="1200" b="0" i="0" u="none" strike="noStrike" kern="1200" cap="none" spc="0" normalizeH="0" baseline="0" noProof="0" dirty="0" err="1">
                <a:ln>
                  <a:noFill/>
                </a:ln>
                <a:solidFill>
                  <a:srgbClr val="003865"/>
                </a:solidFill>
                <a:effectLst/>
                <a:uLnTx/>
                <a:uFillTx/>
                <a:latin typeface="Calibri"/>
                <a:ea typeface="+mn-ea"/>
                <a:cs typeface="+mn-cs"/>
              </a:rPr>
              <a:t>Amer</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 African American /Black      Asian=Asian or Pacific Islander</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err="1">
                <a:ln>
                  <a:noFill/>
                </a:ln>
                <a:solidFill>
                  <a:srgbClr val="003865"/>
                </a:solidFill>
                <a:effectLst/>
                <a:uLnTx/>
                <a:uFillTx/>
                <a:latin typeface="Calibri"/>
                <a:ea typeface="+mn-ea"/>
                <a:cs typeface="+mn-cs"/>
              </a:rPr>
              <a:t>Amer</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a:t>
            </a:r>
            <a:r>
              <a:rPr kumimoji="0" lang="en-US" altLang="en-US" sz="1200" b="0" i="0" u="none" strike="noStrike" kern="1200" cap="none" spc="0" normalizeH="0" baseline="0" noProof="0" dirty="0" err="1">
                <a:ln>
                  <a:noFill/>
                </a:ln>
                <a:solidFill>
                  <a:srgbClr val="003865"/>
                </a:solidFill>
                <a:effectLst/>
                <a:uLnTx/>
                <a:uFillTx/>
                <a:latin typeface="Calibri"/>
                <a:ea typeface="+mn-ea"/>
                <a:cs typeface="+mn-cs"/>
              </a:rPr>
              <a:t>Ind</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 American Indian</a:t>
            </a: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Other = Multi-racial persons or persons with other race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9" name="Content Placeholder 8" descr="Persons Living with Chronic HCV in Minnesota by Race, 2017" title="Persons Living with Chronic HCV in Minnesota by Race, 2017"/>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72034557"/>
      </p:ext>
    </p:extLst>
  </p:cSld>
  <p:clrMapOvr>
    <a:masterClrMapping/>
  </p:clrMapOvr>
  <mc:AlternateContent xmlns:mc="http://schemas.openxmlformats.org/markup-compatibility/2006" xmlns:p14="http://schemas.microsoft.com/office/powerpoint/2010/main">
    <mc:Choice Requires="p14">
      <p:transition spd="slow" p14:dur="2000" advTm="13227"/>
    </mc:Choice>
    <mc:Fallback xmlns="">
      <p:transition spd="slow" advTm="1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ersons Living with HCV in Minnesota by Race rates (per 100,000 persons*), 2017" title="Persons Living with HCV in Minnesota by Race"/>
          <p:cNvSpPr>
            <a:spLocks noGrp="1"/>
          </p:cNvSpPr>
          <p:nvPr>
            <p:ph type="title"/>
          </p:nvPr>
        </p:nvSpPr>
        <p:spPr/>
        <p:txBody>
          <a:bodyPr>
            <a:noAutofit/>
          </a:bodyPr>
          <a:lstStyle/>
          <a:p>
            <a:pPr algn="ctr"/>
            <a:r>
              <a:rPr lang="en-US" sz="3300" dirty="0"/>
              <a:t>Persons Living with HCV in Minnesota by Race</a:t>
            </a:r>
            <a:br>
              <a:rPr lang="en-US" sz="3300" dirty="0"/>
            </a:br>
            <a:r>
              <a:rPr lang="en-US" sz="3300" dirty="0"/>
              <a:t>rates (per 100,000 persons*), 2017</a:t>
            </a:r>
          </a:p>
        </p:txBody>
      </p:sp>
      <p:sp>
        <p:nvSpPr>
          <p:cNvPr id="5" name="TextBox 4"/>
          <p:cNvSpPr txBox="1"/>
          <p:nvPr/>
        </p:nvSpPr>
        <p:spPr>
          <a:xfrm>
            <a:off x="73572" y="6176963"/>
            <a:ext cx="10267132" cy="64645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1" b="0" i="0" u="none" strike="noStrike" kern="1200" cap="none" spc="0" normalizeH="0" baseline="0" noProof="0" dirty="0">
                <a:ln>
                  <a:noFill/>
                </a:ln>
                <a:solidFill>
                  <a:srgbClr val="003865"/>
                </a:solidFill>
                <a:effectLst/>
                <a:uLnTx/>
                <a:uFillTx/>
                <a:latin typeface="Calibri"/>
                <a:ea typeface="+mn-ea"/>
                <a:cs typeface="+mn-cs"/>
              </a:rPr>
              <a:t>*</a:t>
            </a:r>
            <a:r>
              <a:rPr kumimoji="0" lang="en-US" sz="1200" b="0" i="0" u="none" strike="noStrike" kern="1200" cap="none" spc="0" normalizeH="0" baseline="0" noProof="0" dirty="0">
                <a:ln>
                  <a:noFill/>
                </a:ln>
                <a:solidFill>
                  <a:srgbClr val="003865"/>
                </a:solidFill>
                <a:effectLst/>
                <a:uLnTx/>
                <a:uFillTx/>
                <a:latin typeface="Calibri"/>
                <a:ea typeface="+mn-ea"/>
                <a:cs typeface="+mn-cs"/>
              </a:rPr>
              <a:t>Rates calculated using 2015 U.S. Census ACS data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Excludes  persons with multiple races or unknown race, n=23,385</a:t>
            </a: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Content Placeholder 8" descr="Persons Living with HCV in Minnesota by Race&#10;rates (per 100,000 persons*), 2017" title="Persons Living with HCV in Minnesota by Race"/>
          <p:cNvPicPr>
            <a:picLocks noGrp="1" noChangeAspect="1"/>
          </p:cNvPicPr>
          <p:nvPr>
            <p:ph idx="1"/>
          </p:nvPr>
        </p:nvPicPr>
        <p:blipFill>
          <a:blip r:embed="rId6"/>
          <a:stretch>
            <a:fillRect/>
          </a:stretch>
        </p:blipFill>
        <p:spPr>
          <a:xfrm>
            <a:off x="839657" y="1825625"/>
            <a:ext cx="10512686" cy="4351338"/>
          </a:xfrm>
          <a:prstGeom prst="rect">
            <a:avLst/>
          </a:prstGeom>
        </p:spPr>
      </p:pic>
    </p:spTree>
    <p:extLst>
      <p:ext uri="{BB962C8B-B14F-4D97-AF65-F5344CB8AC3E}">
        <p14:creationId xmlns:p14="http://schemas.microsoft.com/office/powerpoint/2010/main" val="2148752978"/>
      </p:ext>
    </p:extLst>
  </p:cSld>
  <p:clrMapOvr>
    <a:masterClrMapping/>
  </p:clrMapOvr>
  <mc:AlternateContent xmlns:mc="http://schemas.openxmlformats.org/markup-compatibility/2006" xmlns:p14="http://schemas.microsoft.com/office/powerpoint/2010/main">
    <mc:Choice Requires="p14">
      <p:transition spd="slow" p14:dur="2000" advTm="11031"/>
    </mc:Choice>
    <mc:Fallback xmlns="">
      <p:transition spd="slow" advTm="1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ersons Living with HCV in Minnesota by Ethnicity&#10;rates (per 100,000 persons*), 2017" title="Persons Living with HCV in Minnesota by Ethnicity"/>
          <p:cNvSpPr>
            <a:spLocks noGrp="1"/>
          </p:cNvSpPr>
          <p:nvPr>
            <p:ph type="title"/>
          </p:nvPr>
        </p:nvSpPr>
        <p:spPr/>
        <p:txBody>
          <a:bodyPr>
            <a:noAutofit/>
          </a:bodyPr>
          <a:lstStyle/>
          <a:p>
            <a:pPr algn="ctr"/>
            <a:r>
              <a:rPr lang="en-US" sz="3300" dirty="0"/>
              <a:t>Persons Living with HCV in Minnesota by Ethnicity</a:t>
            </a:r>
            <a:br>
              <a:rPr lang="en-US" sz="3300" dirty="0"/>
            </a:br>
            <a:r>
              <a:rPr lang="en-US" sz="3300" dirty="0"/>
              <a:t>rates (per 100,000 persons*), 2017</a:t>
            </a:r>
          </a:p>
        </p:txBody>
      </p:sp>
      <p:sp>
        <p:nvSpPr>
          <p:cNvPr id="5" name="TextBox 4"/>
          <p:cNvSpPr txBox="1"/>
          <p:nvPr/>
        </p:nvSpPr>
        <p:spPr>
          <a:xfrm>
            <a:off x="241739" y="6077131"/>
            <a:ext cx="7763010" cy="861903"/>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3865"/>
                </a:solidFill>
                <a:effectLst/>
                <a:uLnTx/>
                <a:uFillTx/>
                <a:latin typeface="Calibri"/>
                <a:ea typeface="+mn-ea"/>
                <a:cs typeface="+mn-cs"/>
              </a:rPr>
              <a:t>*</a:t>
            </a:r>
            <a:r>
              <a:rPr kumimoji="0" lang="en-US" sz="1200" b="0" i="0" u="none" strike="noStrike" kern="1200" cap="none" spc="0" normalizeH="0" baseline="0" noProof="0" dirty="0">
                <a:ln>
                  <a:noFill/>
                </a:ln>
                <a:solidFill>
                  <a:srgbClr val="003865"/>
                </a:solidFill>
                <a:effectLst/>
                <a:uLnTx/>
                <a:uFillTx/>
                <a:latin typeface="Calibri"/>
                <a:ea typeface="+mn-ea"/>
                <a:cs typeface="+mn-cs"/>
              </a:rPr>
              <a:t>Rates calculated using 2014 U.S. Census ACS data</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Excludes  persons with unknown ethnicity, n=20,068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003865"/>
              </a:solidFill>
              <a:effectLst/>
              <a:uLnTx/>
              <a:uFillTx/>
              <a:latin typeface="Calibri"/>
              <a:ea typeface="+mn-ea"/>
              <a:cs typeface="+mn-cs"/>
            </a:endParaRP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Content Placeholder 8" descr="Persons Living with HCV in Minnesota by Ethnicity&#10;rates (per 100,000 persons*), 2017" title="Persons Living with HCV in Minnesota by Ethnicity"/>
          <p:cNvPicPr>
            <a:picLocks noGrp="1" noChangeAspect="1"/>
          </p:cNvPicPr>
          <p:nvPr>
            <p:ph idx="1"/>
          </p:nvPr>
        </p:nvPicPr>
        <p:blipFill>
          <a:blip r:embed="rId6"/>
          <a:stretch>
            <a:fillRect/>
          </a:stretch>
        </p:blipFill>
        <p:spPr>
          <a:xfrm>
            <a:off x="839657" y="1825625"/>
            <a:ext cx="10512686" cy="4351338"/>
          </a:xfrm>
          <a:prstGeom prst="rect">
            <a:avLst/>
          </a:prstGeom>
        </p:spPr>
      </p:pic>
    </p:spTree>
    <p:extLst>
      <p:ext uri="{BB962C8B-B14F-4D97-AF65-F5344CB8AC3E}">
        <p14:creationId xmlns:p14="http://schemas.microsoft.com/office/powerpoint/2010/main" val="1448150344"/>
      </p:ext>
    </p:extLst>
  </p:cSld>
  <p:clrMapOvr>
    <a:masterClrMapping/>
  </p:clrMapOvr>
  <mc:AlternateContent xmlns:mc="http://schemas.openxmlformats.org/markup-compatibility/2006" xmlns:p14="http://schemas.microsoft.com/office/powerpoint/2010/main">
    <mc:Choice Requires="p14">
      <p:transition spd="slow" p14:dur="2000" advTm="9957"/>
    </mc:Choice>
    <mc:Fallback xmlns="">
      <p:transition spd="slow" advTm="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smtClean="0"/>
              <a:t>Resolved HCV Infection</a:t>
            </a:r>
            <a:endParaRPr lang="en-US" sz="3300" dirty="0"/>
          </a:p>
        </p:txBody>
      </p:sp>
      <p:sp>
        <p:nvSpPr>
          <p:cNvPr id="3" name="Content Placeholder 2"/>
          <p:cNvSpPr>
            <a:spLocks noGrp="1"/>
          </p:cNvSpPr>
          <p:nvPr>
            <p:ph idx="1"/>
          </p:nvPr>
        </p:nvSpPr>
        <p:spPr/>
        <p:txBody>
          <a:bodyPr>
            <a:normAutofit/>
          </a:bodyPr>
          <a:lstStyle/>
          <a:p>
            <a:r>
              <a:rPr lang="en-US" sz="2400" dirty="0" smtClean="0"/>
              <a:t>Previously included in overall HCV case counts</a:t>
            </a:r>
          </a:p>
          <a:p>
            <a:r>
              <a:rPr lang="en-US" sz="2400" dirty="0" smtClean="0"/>
              <a:t>Defined as:</a:t>
            </a:r>
          </a:p>
          <a:p>
            <a:pPr lvl="1"/>
            <a:r>
              <a:rPr lang="en-US" sz="2400" dirty="0" smtClean="0"/>
              <a:t>A positive HCV RNA test followed by a negative HCV RNA test</a:t>
            </a:r>
          </a:p>
          <a:p>
            <a:r>
              <a:rPr lang="en-US" sz="2400" dirty="0" smtClean="0"/>
              <a:t>Does NOT include:</a:t>
            </a:r>
          </a:p>
          <a:p>
            <a:pPr lvl="1"/>
            <a:r>
              <a:rPr lang="en-US" sz="2400" dirty="0" smtClean="0"/>
              <a:t>Anti-HCV positive with a negative HCV RNA with NO past positive HCV RNA</a:t>
            </a:r>
          </a:p>
        </p:txBody>
      </p:sp>
      <p:pic>
        <p:nvPicPr>
          <p:cNvPr id="4" name="Audio 3"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51365170"/>
      </p:ext>
    </p:extLst>
  </p:cSld>
  <p:clrMapOvr>
    <a:masterClrMapping/>
  </p:clrMapOvr>
  <mc:AlternateContent xmlns:mc="http://schemas.openxmlformats.org/markup-compatibility/2006" xmlns:p14="http://schemas.microsoft.com/office/powerpoint/2010/main">
    <mc:Choice Requires="p14">
      <p:transition spd="slow" p14:dur="2000" advTm="40588"/>
    </mc:Choice>
    <mc:Fallback xmlns="">
      <p:transition spd="slow" advTm="40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solved hepatitis C, 2017" title="Resolved hepatitis C, 2017"/>
          <p:cNvSpPr>
            <a:spLocks noGrp="1"/>
          </p:cNvSpPr>
          <p:nvPr>
            <p:ph type="title"/>
          </p:nvPr>
        </p:nvSpPr>
        <p:spPr/>
        <p:txBody>
          <a:bodyPr>
            <a:normAutofit/>
          </a:bodyPr>
          <a:lstStyle/>
          <a:p>
            <a:pPr algn="ctr"/>
            <a:r>
              <a:rPr lang="en-US" sz="3300" dirty="0" smtClean="0"/>
              <a:t>Resolved hepatitis C, 2017</a:t>
            </a:r>
            <a:endParaRPr lang="en-US" sz="3300" dirty="0"/>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Content Placeholder 6" descr="Resolved hepatitis C, 2017" title="Resolved hepatitis C, 2017"/>
          <p:cNvPicPr>
            <a:picLocks noGrp="1" noChangeAspect="1"/>
          </p:cNvPicPr>
          <p:nvPr>
            <p:ph idx="1"/>
          </p:nvPr>
        </p:nvPicPr>
        <p:blipFill>
          <a:blip r:embed="rId6"/>
          <a:stretch>
            <a:fillRect/>
          </a:stretch>
        </p:blipFill>
        <p:spPr>
          <a:xfrm>
            <a:off x="842704" y="1825625"/>
            <a:ext cx="10506592" cy="4351338"/>
          </a:xfrm>
          <a:prstGeom prst="rect">
            <a:avLst/>
          </a:prstGeom>
        </p:spPr>
      </p:pic>
    </p:spTree>
    <p:extLst>
      <p:ext uri="{BB962C8B-B14F-4D97-AF65-F5344CB8AC3E}">
        <p14:creationId xmlns:p14="http://schemas.microsoft.com/office/powerpoint/2010/main" val="2006669725"/>
      </p:ext>
    </p:extLst>
  </p:cSld>
  <p:clrMapOvr>
    <a:masterClrMapping/>
  </p:clrMapOvr>
  <mc:AlternateContent xmlns:mc="http://schemas.openxmlformats.org/markup-compatibility/2006" xmlns:p14="http://schemas.microsoft.com/office/powerpoint/2010/main">
    <mc:Choice Requires="p14">
      <p:transition spd="slow" p14:dur="2000" advTm="30908"/>
    </mc:Choice>
    <mc:Fallback xmlns="">
      <p:transition spd="slow" advTm="3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a:spLocks noChangeArrowheads="1"/>
          </p:cNvSpPr>
          <p:nvPr/>
        </p:nvSpPr>
        <p:spPr bwMode="auto">
          <a:xfrm>
            <a:off x="7755700" y="6010409"/>
            <a:ext cx="28956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1" b="0" i="1" u="none" strike="noStrike" kern="1200" cap="none" spc="0" normalizeH="0" baseline="0" noProof="0" dirty="0">
              <a:ln>
                <a:noFill/>
              </a:ln>
              <a:solidFill>
                <a:srgbClr val="99CC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1" b="0" i="1" u="none" strike="noStrike" kern="1200" cap="none" spc="0" normalizeH="0" baseline="0" noProof="0" dirty="0">
              <a:ln>
                <a:noFill/>
              </a:ln>
              <a:solidFill>
                <a:srgbClr val="99CC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1" b="0" i="1" u="none" strike="noStrike" kern="1200" cap="none" spc="0" normalizeH="0" baseline="0" noProof="0" dirty="0">
                <a:ln>
                  <a:noFill/>
                </a:ln>
                <a:solidFill>
                  <a:srgbClr val="003865"/>
                </a:solidFill>
                <a:effectLst/>
                <a:uLnTx/>
                <a:uFillTx/>
                <a:latin typeface="Calibri"/>
                <a:ea typeface="+mn-ea"/>
                <a:cs typeface="+mn-cs"/>
              </a:rPr>
              <a:t>					              	               </a:t>
            </a:r>
            <a:r>
              <a:rPr kumimoji="0" lang="en-US" altLang="en-US" sz="1001" b="0" i="1" u="none" strike="noStrike" kern="1200" cap="none" spc="0" normalizeH="0" baseline="0" noProof="0" dirty="0">
                <a:ln>
                  <a:noFill/>
                </a:ln>
                <a:solidFill>
                  <a:srgbClr val="FFFFFF"/>
                </a:solidFill>
                <a:effectLst/>
                <a:uLnTx/>
                <a:uFillTx/>
                <a:latin typeface="Calibri"/>
                <a:ea typeface="+mn-ea"/>
                <a:cs typeface="+mn-cs"/>
              </a:rPr>
              <a:t>HIV/AIDS in Minnesota: Annual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1" b="0" i="1" u="none" strike="noStrike" kern="1200" cap="none" spc="0" normalizeH="0" baseline="0" noProof="0" dirty="0">
              <a:ln>
                <a:noFill/>
              </a:ln>
              <a:solidFill>
                <a:srgbClr val="99CC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01" b="0" i="1" u="none" strike="noStrike" kern="1200" cap="none" spc="0" normalizeH="0" baseline="0" noProof="0" dirty="0">
              <a:ln>
                <a:noFill/>
              </a:ln>
              <a:solidFill>
                <a:srgbClr val="99CCFF"/>
              </a:solidFill>
              <a:effectLst/>
              <a:uLnTx/>
              <a:uFillTx/>
              <a:latin typeface="Calibri"/>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Title 3"/>
          <p:cNvSpPr>
            <a:spLocks noGrp="1"/>
          </p:cNvSpPr>
          <p:nvPr>
            <p:ph type="title"/>
          </p:nvPr>
        </p:nvSpPr>
        <p:spPr/>
        <p:txBody>
          <a:bodyPr>
            <a:noAutofit/>
          </a:bodyPr>
          <a:lstStyle/>
          <a:p>
            <a:pPr algn="ctr"/>
            <a:r>
              <a:rPr lang="en-US" altLang="en-US" sz="3300" dirty="0"/>
              <a:t>HIV and Hepatitis B and </a:t>
            </a:r>
            <a:r>
              <a:rPr lang="en-US" altLang="en-US" sz="3300" dirty="0" smtClean="0"/>
              <a:t>C</a:t>
            </a:r>
            <a:endParaRPr lang="en-US" sz="3300" dirty="0"/>
          </a:p>
        </p:txBody>
      </p:sp>
      <p:sp>
        <p:nvSpPr>
          <p:cNvPr id="6" name="Content Placeholder 5"/>
          <p:cNvSpPr>
            <a:spLocks noGrp="1"/>
          </p:cNvSpPr>
          <p:nvPr>
            <p:ph idx="1"/>
          </p:nvPr>
        </p:nvSpPr>
        <p:spPr>
          <a:xfrm>
            <a:off x="838200" y="1744662"/>
            <a:ext cx="10515600" cy="4351338"/>
          </a:xfrm>
        </p:spPr>
        <p:txBody>
          <a:bodyPr/>
          <a:lstStyle/>
          <a:p>
            <a:pPr>
              <a:lnSpc>
                <a:spcPct val="95000"/>
              </a:lnSpc>
            </a:pPr>
            <a:r>
              <a:rPr lang="en-US" altLang="en-US" sz="2400" dirty="0"/>
              <a:t>As of December 31, 2017, 8,789 persons are assumed alive and living in Minnesota with HIV/AIDS </a:t>
            </a:r>
            <a:endParaRPr lang="en-US" altLang="en-US" sz="2400" dirty="0" smtClean="0"/>
          </a:p>
          <a:p>
            <a:pPr>
              <a:lnSpc>
                <a:spcPct val="95000"/>
              </a:lnSpc>
            </a:pPr>
            <a:r>
              <a:rPr lang="en-US" altLang="en-US" sz="2400" dirty="0"/>
              <a:t>Of these 8,789 persons, 890 (10%) are co-infected with either Hepatitis B or </a:t>
            </a:r>
            <a:r>
              <a:rPr lang="en-US" altLang="en-US" sz="2400" dirty="0" smtClean="0"/>
              <a:t>C</a:t>
            </a:r>
          </a:p>
          <a:p>
            <a:pPr lvl="2">
              <a:lnSpc>
                <a:spcPct val="95000"/>
              </a:lnSpc>
            </a:pPr>
            <a:r>
              <a:rPr lang="en-US" altLang="en-US" sz="2400" dirty="0"/>
              <a:t>Of the 8,789, 412 (4.7%) are living with HIV and HBV</a:t>
            </a:r>
          </a:p>
          <a:p>
            <a:pPr lvl="2">
              <a:lnSpc>
                <a:spcPct val="95000"/>
              </a:lnSpc>
            </a:pPr>
            <a:r>
              <a:rPr lang="en-US" altLang="en-US" sz="2400" dirty="0"/>
              <a:t>Of the 8,789, 430 (4.9%) are living with HIV and HCV</a:t>
            </a:r>
          </a:p>
          <a:p>
            <a:pPr lvl="2">
              <a:lnSpc>
                <a:spcPct val="95000"/>
              </a:lnSpc>
            </a:pPr>
            <a:r>
              <a:rPr lang="en-US" altLang="en-US" sz="2400" dirty="0"/>
              <a:t>Of the 8,789, 48 (0.5%) are living with HIV, HBV, and HCV</a:t>
            </a:r>
          </a:p>
          <a:p>
            <a:pPr>
              <a:lnSpc>
                <a:spcPct val="95000"/>
              </a:lnSpc>
            </a:pPr>
            <a:endParaRPr lang="en-US" altLang="en-US" sz="2400" dirty="0"/>
          </a:p>
          <a:p>
            <a:pPr>
              <a:lnSpc>
                <a:spcPct val="95000"/>
              </a:lnSpc>
            </a:pPr>
            <a:endParaRPr lang="en-US" altLang="en-US" sz="2400" dirty="0"/>
          </a:p>
          <a:p>
            <a:pPr lvl="1">
              <a:lnSpc>
                <a:spcPct val="95000"/>
              </a:lnSpc>
            </a:pPr>
            <a:endParaRPr lang="en-US" altLang="en-US" sz="2400" dirty="0"/>
          </a:p>
          <a:p>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38236364"/>
      </p:ext>
    </p:extLst>
  </p:cSld>
  <p:clrMapOvr>
    <a:masterClrMapping/>
  </p:clrMapOvr>
  <mc:AlternateContent xmlns:mc="http://schemas.openxmlformats.org/markup-compatibility/2006" xmlns:p14="http://schemas.microsoft.com/office/powerpoint/2010/main">
    <mc:Choice Requires="p14">
      <p:transition spd="slow" p14:dur="2000" advTm="30773"/>
    </mc:Choice>
    <mc:Fallback xmlns="">
      <p:transition spd="slow" advTm="3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7200" dirty="0" smtClean="0"/>
              <a:t>Thank you!</a:t>
            </a:r>
            <a:endParaRPr lang="en-US" sz="7200" dirty="0"/>
          </a:p>
        </p:txBody>
      </p:sp>
      <p:sp>
        <p:nvSpPr>
          <p:cNvPr id="4" name="Text Placeholder 3"/>
          <p:cNvSpPr>
            <a:spLocks noGrp="1"/>
          </p:cNvSpPr>
          <p:nvPr>
            <p:ph type="body" sz="quarter" idx="13"/>
          </p:nvPr>
        </p:nvSpPr>
        <p:spPr/>
        <p:txBody>
          <a:bodyPr/>
          <a:lstStyle/>
          <a:p>
            <a:r>
              <a:rPr lang="en-US" dirty="0"/>
              <a:t>Kristin Sweet, PhD, MPH</a:t>
            </a:r>
          </a:p>
          <a:p>
            <a:r>
              <a:rPr lang="en-US" dirty="0">
                <a:hlinkClick r:id="rId4"/>
              </a:rPr>
              <a:t>kristin.sweet@state.mn.us</a:t>
            </a:r>
            <a:endParaRPr lang="en-US" dirty="0"/>
          </a:p>
          <a:p>
            <a:r>
              <a:rPr lang="en-US" dirty="0" smtClean="0"/>
              <a:t>651-201-4888</a:t>
            </a:r>
            <a:endParaRPr lang="en-US" dirty="0"/>
          </a:p>
          <a:p>
            <a:endParaRPr lang="en-US" dirty="0"/>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7721791"/>
      </p:ext>
    </p:extLst>
  </p:cSld>
  <p:clrMapOvr>
    <a:masterClrMapping/>
  </p:clrMapOvr>
  <mc:AlternateContent xmlns:mc="http://schemas.openxmlformats.org/markup-compatibility/2006" xmlns:p14="http://schemas.microsoft.com/office/powerpoint/2010/main">
    <mc:Choice Requires="p14">
      <p:transition spd="slow" p14:dur="2000" advTm="13008"/>
    </mc:Choice>
    <mc:Fallback xmlns="">
      <p:transition spd="slow" advTm="1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Autofit/>
          </a:bodyPr>
          <a:lstStyle/>
          <a:p>
            <a:pPr eaLnBrk="1" hangingPunct="1"/>
            <a:r>
              <a:rPr lang="en-US" altLang="en-US" sz="3200" dirty="0"/>
              <a:t>Syphilis Rates by Stage of Diagnosis Minnesota, 2007-2017</a:t>
            </a:r>
          </a:p>
        </p:txBody>
      </p:sp>
      <p:graphicFrame>
        <p:nvGraphicFramePr>
          <p:cNvPr id="2" name="Object 6" descr="Syphilis Rates by Stage of Diagnosis Minnesota, 2007-2017" title="Syphilis Rates by Stage of Diagnosis Minnesota, 2007-2017"/>
          <p:cNvGraphicFramePr>
            <a:graphicFrameLocks noGrp="1" noChangeAspect="1"/>
          </p:cNvGraphicFramePr>
          <p:nvPr>
            <p:ph idx="1"/>
            <p:extLst/>
          </p:nvPr>
        </p:nvGraphicFramePr>
        <p:xfrm>
          <a:off x="365760" y="1455174"/>
          <a:ext cx="11639773" cy="5003538"/>
        </p:xfrm>
        <a:graphic>
          <a:graphicData uri="http://schemas.openxmlformats.org/drawingml/2006/chart">
            <c:chart xmlns:c="http://schemas.openxmlformats.org/drawingml/2006/chart" xmlns:r="http://schemas.openxmlformats.org/officeDocument/2006/relationships" r:id="rId5"/>
          </a:graphicData>
        </a:graphic>
      </p:graphicFrame>
      <p:sp>
        <p:nvSpPr>
          <p:cNvPr id="32773" name="Text Box 7"/>
          <p:cNvSpPr txBox="1">
            <a:spLocks noChangeArrowheads="1"/>
          </p:cNvSpPr>
          <p:nvPr/>
        </p:nvSpPr>
        <p:spPr bwMode="auto">
          <a:xfrm>
            <a:off x="838200" y="6219033"/>
            <a:ext cx="1971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Arial Narrow" pitchFamily="34" charset="0"/>
                <a:ea typeface="+mn-ea"/>
                <a:cs typeface="+mn-cs"/>
              </a:rPr>
              <a:t>* P&amp;S = Primary and Secondary</a:t>
            </a:r>
          </a:p>
        </p:txBody>
      </p:sp>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36042643"/>
      </p:ext>
    </p:extLst>
  </p:cSld>
  <p:clrMapOvr>
    <a:masterClrMapping/>
  </p:clrMapOvr>
  <mc:AlternateContent xmlns:mc="http://schemas.openxmlformats.org/markup-compatibility/2006" xmlns:p14="http://schemas.microsoft.com/office/powerpoint/2010/main">
    <mc:Choice Requires="p14">
      <p:transition spd="slow" p14:dur="2000" advTm="22199"/>
    </mc:Choice>
    <mc:Fallback xmlns="">
      <p:transition spd="slow" advTm="2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206" y="186814"/>
            <a:ext cx="11469943" cy="1052050"/>
          </a:xfrm>
        </p:spPr>
        <p:txBody>
          <a:bodyPr>
            <a:normAutofit/>
          </a:bodyPr>
          <a:lstStyle/>
          <a:p>
            <a:r>
              <a:rPr lang="en-US" altLang="en-US" sz="3300" dirty="0"/>
              <a:t>2017 Minnesota Primary &amp; Secondary </a:t>
            </a:r>
            <a:r>
              <a:rPr lang="en-US" altLang="en-US" sz="3300" dirty="0" smtClean="0"/>
              <a:t>Syphilis </a:t>
            </a:r>
            <a:r>
              <a:rPr lang="en-US" altLang="en-US" sz="3300" dirty="0"/>
              <a:t>Rates by </a:t>
            </a:r>
            <a:r>
              <a:rPr lang="en-US" altLang="en-US" sz="3300" dirty="0" smtClean="0"/>
              <a:t>County</a:t>
            </a:r>
            <a:endParaRPr lang="en-US" dirty="0"/>
          </a:p>
        </p:txBody>
      </p:sp>
      <p:pic>
        <p:nvPicPr>
          <p:cNvPr id="5" name="Content Placeholder 4" descr="2017 Minnesota Primary &amp; Secondary Syphilis Rates by County" title="2017 Minnesota Primary &amp; Secondary Syphilis"/>
          <p:cNvPicPr>
            <a:picLocks noGrp="1" noChangeAspect="1"/>
          </p:cNvPicPr>
          <p:nvPr>
            <p:ph idx="1"/>
          </p:nvPr>
        </p:nvPicPr>
        <p:blipFill>
          <a:blip r:embed="rId5"/>
          <a:stretch>
            <a:fillRect/>
          </a:stretch>
        </p:blipFill>
        <p:spPr>
          <a:xfrm>
            <a:off x="1553935" y="1379032"/>
            <a:ext cx="6694715" cy="5345618"/>
          </a:xfrm>
          <a:prstGeom prst="rect">
            <a:avLst/>
          </a:prstGeom>
        </p:spPr>
      </p:pic>
      <p:pic>
        <p:nvPicPr>
          <p:cNvPr id="3" name="Audio 2" descr="audio" title="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26D62-EBDC-4CB4-84B4-338D23F7DACE}"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1732804"/>
      </p:ext>
    </p:extLst>
  </p:cSld>
  <p:clrMapOvr>
    <a:masterClrMapping/>
  </p:clrMapOvr>
  <mc:AlternateContent xmlns:mc="http://schemas.openxmlformats.org/markup-compatibility/2006" xmlns:p14="http://schemas.microsoft.com/office/powerpoint/2010/main">
    <mc:Choice Requires="p14">
      <p:transition spd="slow" p14:dur="2000" advTm="31191"/>
    </mc:Choice>
    <mc:Fallback xmlns="">
      <p:transition spd="slow" advTm="3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2002&quot;&gt;&lt;object type=&quot;3&quot; unique_id=&quot;12112&quot;&gt;&lt;property id=&quot;20148&quot; value=&quot;5&quot;/&gt;&lt;property id=&quot;20300&quot; value=&quot;Slide 1 - &amp;quot;STD, HIV and Hepatitis C 2017 Data Release&amp;quot;&quot;/&gt;&lt;property id=&quot;20307&quot; value=&quot;256&quot;/&gt;&lt;/object&gt;&lt;object type=&quot;3&quot; unique_id=&quot;12113&quot;&gt;&lt;property id=&quot;20148&quot; value=&quot;5&quot;/&gt;&lt;property id=&quot;20300&quot; value=&quot;Slide 2 - &amp;quot;Acronyms&amp;quot;&quot;/&gt;&lt;property id=&quot;20307&quot; value=&quot;456&quot;/&gt;&lt;/object&gt;&lt;object type=&quot;3&quot; unique_id=&quot;12114&quot;&gt;&lt;property id=&quot;20148&quot; value=&quot;5&quot;/&gt;&lt;property id=&quot;20300&quot; value=&quot;Slide 3 - &amp;quot;Agenda&amp;quot;&quot;/&gt;&lt;property id=&quot;20307&quot; value=&quot;458&quot;/&gt;&lt;/object&gt;&lt;object type=&quot;3&quot; unique_id=&quot;14749&quot;&gt;&lt;property id=&quot;20148&quot; value=&quot;5&quot;/&gt;&lt;property id=&quot;20300&quot; value=&quot;Slide 4 - &amp;quot;Highlights from the Minnesota STD Surveillance Report, 2017&amp;quot;&quot;/&gt;&lt;property id=&quot;20307&quot; value=&quot;460&quot;/&gt;&lt;/object&gt;&lt;object type=&quot;3&quot; unique_id=&quot;14750&quot;&gt;&lt;property id=&quot;20148&quot; value=&quot;5&quot;/&gt;&lt;property id=&quot;20300&quot; value=&quot;Slide 5 - &amp;quot;STDs in Minnesota Rate per 100,000 by Year of Diagnosis, 2007-2017&amp;quot;&quot;/&gt;&lt;property id=&quot;20307&quot; value=&quot;461&quot;/&gt;&lt;/object&gt;&lt;object type=&quot;3&quot; unique_id=&quot;14751&quot;&gt;&lt;property id=&quot;20148&quot; value=&quot;5&quot;/&gt;&lt;property id=&quot;20300&quot; value=&quot;Slide 6 - &amp;quot;STDs in Minnesota: Number of Cases Reported in 2017&amp;quot;&quot;/&gt;&lt;property id=&quot;20307&quot; value=&quot;462&quot;/&gt;&lt;/object&gt;&lt;object type=&quot;3&quot; unique_id=&quot;14752&quot;&gt;&lt;property id=&quot;20148&quot; value=&quot;5&quot;/&gt;&lt;property id=&quot;20300&quot; value=&quot;Slide 7 - &amp;quot;Syphilis&amp;quot;&quot;/&gt;&lt;property id=&quot;20307&quot; value=&quot;463&quot;/&gt;&lt;/object&gt;&lt;object type=&quot;3&quot; unique_id=&quot;14753&quot;&gt;&lt;property id=&quot;20148&quot; value=&quot;5&quot;/&gt;&lt;property id=&quot;20300&quot; value=&quot;Slide 8 - &amp;quot;Syphilis Rates by Stage of Diagnosis Minnesota, 2007-2017&amp;quot;&quot;/&gt;&lt;property id=&quot;20307&quot; value=&quot;464&quot;/&gt;&lt;/object&gt;&lt;object type=&quot;3&quot; unique_id=&quot;14754&quot;&gt;&lt;property id=&quot;20148&quot; value=&quot;5&quot;/&gt;&lt;property id=&quot;20300&quot; value=&quot;Slide 9 - &amp;quot;2017 Minnesota Primary &amp;amp; Secondary Syphilis Rates by County&amp;quot;&quot;/&gt;&lt;property id=&quot;20307&quot; value=&quot;465&quot;/&gt;&lt;/object&gt;&lt;object type=&quot;3&quot; unique_id=&quot;14755&quot;&gt;&lt;property id=&quot;20148&quot; value=&quot;5&quot;/&gt;&lt;property id=&quot;20300&quot; value=&quot;Slide 10 - &amp;quot;Age-Specific Primary &amp;amp; Secondary Syphilis Rates by Gender Minnesota, 2017&amp;quot;&quot;/&gt;&lt;property id=&quot;20307&quot; value=&quot;466&quot;/&gt;&lt;/object&gt;&lt;object type=&quot;3&quot; unique_id=&quot;14756&quot;&gt;&lt;property id=&quot;20148&quot; value=&quot;5&quot;/&gt;&lt;property id=&quot;20300&quot; value=&quot;Slide 11 - &amp;quot;Primary &amp;amp; Secondary Syphilis Rates by Race/Ethnicity Minnesota, 2007-2017&amp;quot;&quot;/&gt;&lt;property id=&quot;20307&quot; value=&quot;467&quot;/&gt;&lt;/object&gt;&lt;object type=&quot;3&quot; unique_id=&quot;14757&quot;&gt;&lt;property id=&quot;20148&quot; value=&quot;5&quot;/&gt;&lt;property id=&quot;20300&quot; value=&quot;Slide 12 - &amp;quot;Early Syphilis† by Gender and Sexual Behavior  Minnesota, 2007-2017&amp;quot;&quot;/&gt;&lt;property id=&quot;20307&quot; value=&quot;468&quot;/&gt;&lt;/object&gt;&lt;object type=&quot;3&quot; unique_id=&quot;14758&quot;&gt;&lt;property id=&quot;20148&quot; value=&quot;5&quot;/&gt;&lt;property id=&quot;20300&quot; value=&quot;Slide 13 - &amp;quot;Early Syphilis† Cases Among MSM by Age  Minnesota, 2017 (n=426)&amp;quot;&quot;/&gt;&lt;property id=&quot;20307&quot; value=&quot;469&quot;/&gt;&lt;/object&gt;&lt;object type=&quot;3&quot; unique_id=&quot;14759&quot;&gt;&lt;property id=&quot;20148&quot; value=&quot;5&quot;/&gt;&lt;property id=&quot;20300&quot; value=&quot;Slide 14 - &amp;quot;Early Syphilis† (ES) Cases Co-infected with HIV 2007-2017&amp;quot;&quot;/&gt;&lt;property id=&quot;20307&quot; value=&quot;470&quot;/&gt;&lt;/object&gt;&lt;object type=&quot;3&quot; unique_id=&quot;14760&quot;&gt;&lt;property id=&quot;20148&quot; value=&quot;5&quot;/&gt;&lt;property id=&quot;20300&quot; value=&quot;Slide 15 - &amp;quot;Female Early Syphilis Cases&amp;quot;&quot;/&gt;&lt;property id=&quot;20307&quot; value=&quot;471&quot;/&gt;&lt;/object&gt;&lt;object type=&quot;3&quot; unique_id=&quot;14761&quot;&gt;&lt;property id=&quot;20148&quot; value=&quot;5&quot;/&gt;&lt;property id=&quot;20300&quot; value=&quot;Slide 16 - &amp;quot;Early Syphilis Infections in Women in Minnesota by Residence at Diagnosis, 2017&amp;quot;&quot;/&gt;&lt;property id=&quot;20307&quot; value=&quot;472&quot;/&gt;&lt;/object&gt;&lt;object type=&quot;3&quot; unique_id=&quot;14762&quot;&gt;&lt;property id=&quot;20148&quot; value=&quot;5&quot;/&gt;&lt;property id=&quot;20300&quot; value=&quot;Slide 17 - &amp;quot;Early Syphilis Cases in Females by Race Minnesota, 2017&amp;quot;&quot;/&gt;&lt;property id=&quot;20307&quot; value=&quot;473&quot;/&gt;&lt;/object&gt;&lt;object type=&quot;3&quot; unique_id=&quot;14763&quot;&gt;&lt;property id=&quot;20148&quot; value=&quot;5&quot;/&gt;&lt;property id=&quot;20300&quot; value=&quot;Slide 18 - &amp;quot;Chlamydia&amp;quot;&quot;/&gt;&lt;property id=&quot;20307&quot; value=&quot;474&quot;/&gt;&lt;/object&gt;&lt;object type=&quot;3&quot; unique_id=&quot;14764&quot;&gt;&lt;property id=&quot;20148&quot; value=&quot;5&quot;/&gt;&lt;property id=&quot;20300&quot; value=&quot;Slide 19 - &amp;quot;Chlamydia in Minnesota Rate per 100,000  by Year of Diagnosis 2007-2017&amp;quot;&quot;/&gt;&lt;property id=&quot;20307&quot; value=&quot;475&quot;/&gt;&lt;/object&gt;&lt;object type=&quot;3&quot; unique_id=&quot;14765&quot;&gt;&lt;property id=&quot;20148&quot; value=&quot;5&quot;/&gt;&lt;property id=&quot;20300&quot; value=&quot;Slide 20 - &amp;quot;2017 Minnesota Chlamydia Rates by County&amp;quot;&quot;/&gt;&lt;property id=&quot;20307&quot; value=&quot;476&quot;/&gt;&lt;/object&gt;&lt;object type=&quot;3&quot; unique_id=&quot;14766&quot;&gt;&lt;property id=&quot;20148&quot; value=&quot;5&quot;/&gt;&lt;property id=&quot;20300&quot; value=&quot;Slide 21 - &amp;quot;Age-Specific Chlamydia Rates by Gender   Minnesota, 2017&amp;quot;&quot;/&gt;&lt;property id=&quot;20307&quot; value=&quot;477&quot;/&gt;&lt;/object&gt;&lt;object type=&quot;3&quot; unique_id=&quot;14767&quot;&gt;&lt;property id=&quot;20148&quot; value=&quot;5&quot;/&gt;&lt;property id=&quot;20300&quot; value=&quot;Slide 22 - &amp;quot;Chlamydia Rates by Race/Ethnicity  Minnesota, 2007-2017&amp;quot;&quot;/&gt;&lt;property id=&quot;20307&quot; value=&quot;478&quot;/&gt;&lt;/object&gt;&lt;object type=&quot;3&quot; unique_id=&quot;14768&quot;&gt;&lt;property id=&quot;20148&quot; value=&quot;5&quot;/&gt;&lt;property id=&quot;20300&quot; value=&quot;Slide 23 - &amp;quot;Gonorrhea&amp;quot;&quot;/&gt;&lt;property id=&quot;20307&quot; value=&quot;479&quot;/&gt;&lt;/object&gt;&lt;object type=&quot;3&quot; unique_id=&quot;14769&quot;&gt;&lt;property id=&quot;20148&quot; value=&quot;5&quot;/&gt;&lt;property id=&quot;20300&quot; value=&quot;Slide 24 - &amp;quot;Gonorrhea in Minnesota: Rate per 100,000  by Year of Diagnosis, 2007-2017&amp;quot;&quot;/&gt;&lt;property id=&quot;20307&quot; value=&quot;480&quot;/&gt;&lt;/object&gt;&lt;object type=&quot;3&quot; unique_id=&quot;14770&quot;&gt;&lt;property id=&quot;20148&quot; value=&quot;5&quot;/&gt;&lt;property id=&quot;20300&quot; value=&quot;Slide 25 - &amp;quot;2017 Minnesota Gonorrhea Rates by County&amp;quot;&quot;/&gt;&lt;property id=&quot;20307&quot; value=&quot;481&quot;/&gt;&lt;/object&gt;&lt;object type=&quot;3&quot; unique_id=&quot;14771&quot;&gt;&lt;property id=&quot;20148&quot; value=&quot;5&quot;/&gt;&lt;property id=&quot;20300&quot; value=&quot;Slide 26 - &amp;quot;Age-Specific Gonorrhea Rates by Gender Minnesota, 2017 &amp;quot;&quot;/&gt;&lt;property id=&quot;20307&quot; value=&quot;482&quot;/&gt;&lt;/object&gt;&lt;object type=&quot;3&quot; unique_id=&quot;14772&quot;&gt;&lt;property id=&quot;20148&quot; value=&quot;5&quot;/&gt;&lt;property id=&quot;20300&quot; value=&quot;Slide 27 - &amp;quot;Gonorrhea Rates by Race/Ethnicity  Minnesota, 2007-2017&amp;quot;&quot;/&gt;&lt;property id=&quot;20307&quot; value=&quot;483&quot;/&gt;&lt;/object&gt;&lt;object type=&quot;3&quot; unique_id=&quot;14773&quot;&gt;&lt;property id=&quot;20148&quot; value=&quot;5&quot;/&gt;&lt;property id=&quot;20300&quot; value=&quot;Slide 28 - &amp;quot;Chlamydia Disproportionately Impacts Youth&amp;quot;&quot;/&gt;&lt;property id=&quot;20307&quot; value=&quot;484&quot;/&gt;&lt;/object&gt;&lt;object type=&quot;3&quot; unique_id=&quot;14774&quot;&gt;&lt;property id=&quot;20148&quot; value=&quot;5&quot;/&gt;&lt;property id=&quot;20300&quot; value=&quot;Slide 29 - &amp;quot;Gonorrhea Disproportionately Impacts Youth&amp;quot;&quot;/&gt;&lt;property id=&quot;20307&quot; value=&quot;485&quot;/&gt;&lt;/object&gt;&lt;object type=&quot;3&quot; unique_id=&quot;14775&quot;&gt;&lt;property id=&quot;20148&quot; value=&quot;5&quot;/&gt;&lt;property id=&quot;20300&quot; value=&quot;Slide 30 - &amp;quot;SSuN&amp;quot;&quot;/&gt;&lt;property id=&quot;20307&quot; value=&quot;486&quot;/&gt;&lt;/object&gt;&lt;object type=&quot;3&quot; unique_id=&quot;14776&quot;&gt;&lt;property id=&quot;20148&quot; value=&quot;5&quot;/&gt;&lt;property id=&quot;20300&quot; value=&quot;Slide 31 - &amp;quot;Provider Investigation&amp;quot;&quot;/&gt;&lt;property id=&quot;20307&quot; value=&quot;487&quot;/&gt;&lt;/object&gt;&lt;object type=&quot;3&quot; unique_id=&quot;14777&quot;&gt;&lt;property id=&quot;20148&quot; value=&quot;5&quot;/&gt;&lt;property id=&quot;20300&quot; value=&quot;Slide 32 - &amp;quot;Patient Investigation&amp;quot;&quot;/&gt;&lt;property id=&quot;20307&quot; value=&quot;488&quot;/&gt;&lt;/object&gt;&lt;object type=&quot;3&quot; unique_id=&quot;14778&quot;&gt;&lt;property id=&quot;20148&quot; value=&quot;5&quot;/&gt;&lt;property id=&quot;20300&quot; value=&quot;Slide 33 - &amp;quot;Gonorrhea is a notifiable condition in MN&amp;quot;&quot;/&gt;&lt;property id=&quot;20307&quot; value=&quot;489&quot;/&gt;&lt;/object&gt;&lt;object type=&quot;3&quot; unique_id=&quot;14779&quot;&gt;&lt;property id=&quot;20148&quot; value=&quot;5&quot;/&gt;&lt;property id=&quot;20300&quot; value=&quot;Slide 34 - &amp;quot;Patient Investigation Interview&amp;quot;&quot;/&gt;&lt;property id=&quot;20307&quot; value=&quot;490&quot;/&gt;&lt;/object&gt;&lt;object type=&quot;3&quot; unique_id=&quot;14780&quot;&gt;&lt;property id=&quot;20148&quot; value=&quot;5&quot;/&gt;&lt;property id=&quot;20300&quot; value=&quot;Slide 35 - &amp;quot;Gender of Sex Partner&amp;quot;&quot;/&gt;&lt;property id=&quot;20307&quot; value=&quot;491&quot;/&gt;&lt;/object&gt;&lt;object type=&quot;3&quot; unique_id=&quot;14781&quot;&gt;&lt;property id=&quot;20148&quot; value=&quot;5&quot;/&gt;&lt;property id=&quot;20300&quot; value=&quot;Slide 36 - &amp;quot;Summary of STD Trends in Minnesota&amp;quot;&quot;/&gt;&lt;property id=&quot;20307&quot; value=&quot;492&quot;/&gt;&lt;/object&gt;&lt;object type=&quot;3&quot; unique_id=&quot;14782&quot;&gt;&lt;property id=&quot;20148&quot; value=&quot;5&quot;/&gt;&lt;property id=&quot;20300&quot; value=&quot;Slide 37 - &amp;quot;Future Updates to STD Reporting and Current Follow-Up&amp;quot;&quot;/&gt;&lt;property id=&quot;20307&quot; value=&quot;493&quot;/&gt;&lt;/object&gt;&lt;object type=&quot;3&quot; unique_id=&quot;14783&quot;&gt;&lt;property id=&quot;20148&quot; value=&quot;5&quot;/&gt;&lt;property id=&quot;20300&quot; value=&quot;Slide 38 - &amp;quot;Thank you&amp;quot;&quot;/&gt;&lt;property id=&quot;20307&quot; value=&quot;494&quot;/&gt;&lt;/object&gt;&lt;object type=&quot;3&quot; unique_id=&quot;16816&quot;&gt;&lt;property id=&quot;20148&quot; value=&quot;5&quot;/&gt;&lt;property id=&quot;20300&quot; value=&quot;Slide 39 - &amp;quot;Highlights from the Minnesota HIV Surveillance Report, 2017&amp;quot;&quot;/&gt;&lt;property id=&quot;20307&quot; value=&quot;495&quot;/&gt;&lt;/object&gt;&lt;object type=&quot;3&quot; unique_id=&quot;16817&quot;&gt;&lt;property id=&quot;20148&quot; value=&quot;5&quot;/&gt;&lt;property id=&quot;20300&quot; value=&quot;Slide 40 - &amp;quot;New HIV diagnoses in Minnesota, 2017&amp;quot;&quot;/&gt;&lt;property id=&quot;20307&quot; value=&quot;496&quot;/&gt;&lt;/object&gt;&lt;object type=&quot;3&quot; unique_id=&quot;16818&quot;&gt;&lt;property id=&quot;20148&quot; value=&quot;5&quot;/&gt;&lt;property id=&quot;20300&quot; value=&quot;Slide 41 - &amp;quot;New HIV Disease Diagnoses, HIV (non-AIDS) and  AIDS Cases by Year, 2007-2017&amp;quot;&quot;/&gt;&lt;property id=&quot;20307&quot; value=&quot;497&quot;/&gt;&lt;/object&gt;&lt;object type=&quot;3&quot; unique_id=&quot;16819&quot;&gt;&lt;property id=&quot;20148&quot; value=&quot;5&quot;/&gt;&lt;property id=&quot;20300&quot; value=&quot;Slide 42 - &amp;quot;HIV Diagnoses* by County of Residence at Diagnosis, 2017&amp;quot;&quot;/&gt;&lt;property id=&quot;20307&quot; value=&quot;498&quot;/&gt;&lt;/object&gt;&lt;object type=&quot;3&quot; unique_id=&quot;16820&quot;&gt;&lt;property id=&quot;20148&quot; value=&quot;5&quot;/&gt;&lt;property id=&quot;20300&quot; value=&quot;Slide 43 - &amp;quot;HIV Diagnoses* in Year 2017 and General Population in Minnesota by Race/Ethnicity&amp;quot;&quot;/&gt;&lt;property id=&quot;20307&quot; value=&quot;499&quot;/&gt;&lt;/object&gt;&lt;object type=&quot;3&quot; unique_id=&quot;16821&quot;&gt;&lt;property id=&quot;20148&quot; value=&quot;5&quot;/&gt;&lt;property id=&quot;20300&quot; value=&quot;Slide 44 - &amp;quot;Number of Cases and Rates (per 100,000 persons) of  HIV Diagnoses* by Race/Ethnicity† Minnesota, 2017&amp;quot;&quot;/&gt;&lt;property id=&quot;20307&quot; value=&quot;500&quot;/&gt;&lt;/object&gt;&lt;object type=&quot;3&quot; unique_id=&quot;16822&quot;&gt;&lt;property id=&quot;20148&quot; value=&quot;5&quot;/&gt;&lt;property id=&quot;20300&quot; value=&quot;Slide 45 - &amp;quot;HIV Diagnoses* Diagnosed in Year 2017  by Gender and Race/Ethnicity&amp;quot;&quot;/&gt;&lt;property id=&quot;20307&quot; value=&quot;501&quot;/&gt;&lt;/object&gt;&lt;object type=&quot;3&quot; unique_id=&quot;16823&quot;&gt;&lt;property id=&quot;20148&quot; value=&quot;5&quot;/&gt;&lt;property id=&quot;20300&quot; value=&quot;Slide 46 - &amp;quot;Number of Cases of Adult and Adolescent HIV Diagnoses** by Gender Identity and Risk† Minnesota, 2017&amp;quot;&quot;/&gt;&lt;property id=&quot;20307&quot; value=&quot;502&quot;/&gt;&lt;/object&gt;&lt;object type=&quot;3&quot; unique_id=&quot;16824&quot;&gt;&lt;property id=&quot;20148&quot; value=&quot;5&quot;/&gt;&lt;property id=&quot;20300&quot; value=&quot;Slide 47 - &amp;quot;Age at HIV Diagnosis* by Sex at Birth, Minnesota, 2017&amp;quot;&quot;/&gt;&lt;property id=&quot;20307&quot; value=&quot;503&quot;/&gt;&lt;/object&gt;&lt;object type=&quot;3&quot; unique_id=&quot;16825&quot;&gt;&lt;property id=&quot;20148&quot; value=&quot;5&quot;/&gt;&lt;property id=&quot;20300&quot; value=&quot;Slide 48 - &amp;quot;HIV Diagnoses* among Foreign-Born Persons† in Minnesota by Year and Region of Birth 2007 - 2017&amp;quot;&quot;/&gt;&lt;property id=&quot;20307&quot; value=&quot;504&quot;/&gt;&lt;/object&gt;&lt;object type=&quot;3&quot; unique_id=&quot;16826&quot;&gt;&lt;property id=&quot;20148&quot; value=&quot;5&quot;/&gt;&lt;property id=&quot;20300&quot; value=&quot;Slide 49 - &amp;quot;Time of Progression to AIDS for HIV Diagnoses in Minnesota* 2007 - 2017†&amp;quot;&quot;/&gt;&lt;property id=&quot;20307&quot; value=&quot;505&quot;/&gt;&lt;/object&gt;&lt;object type=&quot;3&quot; unique_id=&quot;16827&quot;&gt;&lt;property id=&quot;20148&quot; value=&quot;5&quot;/&gt;&lt;property id=&quot;20300&quot; value=&quot;Slide 50 - &amp;quot;Births to HIV-Infected Women and Number of Perinatal Acquired HIV Infections* by Year of Birth, 2007- 2017&amp;quot;&quot;/&gt;&lt;property id=&quot;20307&quot; value=&quot;506&quot;/&gt;&lt;/object&gt;&lt;object type=&quot;3&quot; unique_id=&quot;16828&quot;&gt;&lt;property id=&quot;20148&quot; value=&quot;5&quot;/&gt;&lt;property id=&quot;20300&quot; value=&quot;Slide 51 - &amp;quot;People Living with HIV/AIDS in Minnesota&amp;quot;&quot;/&gt;&lt;property id=&quot;20307&quot; value=&quot;507&quot;/&gt;&lt;/object&gt;&lt;object type=&quot;3&quot; unique_id=&quot;16829&quot;&gt;&lt;property id=&quot;20148&quot; value=&quot;5&quot;/&gt;&lt;property id=&quot;20300&quot; value=&quot;Slide 52 - &amp;quot;Estimated Number of Persons Living with HIV/AIDS in Minnesota&amp;quot;&quot;/&gt;&lt;property id=&quot;20307&quot; value=&quot;508&quot;/&gt;&lt;/object&gt;&lt;object type=&quot;3&quot; unique_id=&quot;16830&quot;&gt;&lt;property id=&quot;20148&quot; value=&quot;5&quot;/&gt;&lt;property id=&quot;20300&quot; value=&quot;Slide 53 - &amp;quot;Foreign Born Persons Living with HIV/AIDS in Minnesota by Region of Birth, 2007-2017&amp;quot;&quot;/&gt;&lt;property id=&quot;20307&quot; value=&quot;509&quot;/&gt;&lt;/object&gt;&lt;object type=&quot;3&quot; unique_id=&quot;16831&quot;&gt;&lt;property id=&quot;20148&quot; value=&quot;5&quot;/&gt;&lt;property id=&quot;20300&quot; value=&quot;Slide 54 - &amp;quot;Data2Care Activities&amp;quot;&quot;/&gt;&lt;property id=&quot;20307&quot; value=&quot;510&quot;/&gt;&lt;/object&gt;&lt;object type=&quot;3&quot; unique_id=&quot;16832&quot;&gt;&lt;property id=&quot;20148&quot; value=&quot;5&quot;/&gt;&lt;property id=&quot;20300&quot; value=&quot;Slide 55 - &amp;quot;What causes a Care Link Investigation?&amp;quot;&quot;/&gt;&lt;property id=&quot;20307&quot; value=&quot;511&quot;/&gt;&lt;/object&gt;&lt;object type=&quot;3&quot; unique_id=&quot;16833&quot;&gt;&lt;property id=&quot;20148&quot; value=&quot;5&quot;/&gt;&lt;property id=&quot;20300&quot; value=&quot;Slide 56 - &amp;quot;MDH Care Link Services Program&amp;quot;&quot;/&gt;&lt;property id=&quot;20307&quot; value=&quot;512&quot;/&gt;&lt;/object&gt;&lt;object type=&quot;3&quot; unique_id=&quot;16834&quot;&gt;&lt;property id=&quot;20148&quot; value=&quot;5&quot;/&gt;&lt;property id=&quot;20300&quot; value=&quot;Slide 57 - &amp;quot;Conclusions&amp;quot;&quot;/&gt;&lt;property id=&quot;20307&quot; value=&quot;513&quot;/&gt;&lt;/object&gt;&lt;object type=&quot;3&quot; unique_id=&quot;16835&quot;&gt;&lt;property id=&quot;20148&quot; value=&quot;5&quot;/&gt;&lt;property id=&quot;20300&quot; value=&quot;Slide 58 - &amp;quot;Thank you!&amp;quot;&quot;/&gt;&lt;property id=&quot;20307&quot; value=&quot;514&quot;/&gt;&lt;/object&gt;&lt;object type=&quot;3&quot; unique_id=&quot;18140&quot;&gt;&lt;property id=&quot;20148&quot; value=&quot;5&quot;/&gt;&lt;property id=&quot;20300&quot; value=&quot;Slide 59 - &amp;quot;Highlights from the Hepatitis Surveillance Report, 2017&amp;quot;&quot;/&gt;&lt;property id=&quot;20307&quot; value=&quot;515&quot;/&gt;&lt;/object&gt;&lt;object type=&quot;3&quot; unique_id=&quot;18141&quot;&gt;&lt;property id=&quot;20148&quot; value=&quot;5&quot;/&gt;&lt;property id=&quot;20300&quot; value=&quot;Slide 60 - &amp;quot;Introduction&amp;quot;&quot;/&gt;&lt;property id=&quot;20307&quot; value=&quot;516&quot;/&gt;&lt;/object&gt;&lt;object type=&quot;3&quot; unique_id=&quot;18142&quot;&gt;&lt;property id=&quot;20148&quot; value=&quot;5&quot;/&gt;&lt;property id=&quot;20300&quot; value=&quot;Slide 61 - &amp;quot;Data limitations&amp;quot;&quot;/&gt;&lt;property id=&quot;20307&quot; value=&quot;517&quot;/&gt;&lt;/object&gt;&lt;object type=&quot;3&quot; unique_id=&quot;18143&quot;&gt;&lt;property id=&quot;20148&quot; value=&quot;5&quot;/&gt;&lt;property id=&quot;20300&quot; value=&quot;Slide 62 - &amp;quot;Acute Viral Hepatitis&amp;quot;&quot;/&gt;&lt;property id=&quot;20307&quot; value=&quot;518&quot;/&gt;&lt;/object&gt;&lt;object type=&quot;3&quot; unique_id=&quot;18144&quot;&gt;&lt;property id=&quot;20148&quot; value=&quot;5&quot;/&gt;&lt;property id=&quot;20300&quot; value=&quot;Slide 63 - &amp;quot;Reported rate per 100,000 population of acute viral hepatitis United States, 1998-2015&amp;quot;&quot;/&gt;&lt;property id=&quot;20307&quot; value=&quot;519&quot;/&gt;&lt;/object&gt;&lt;object type=&quot;3&quot; unique_id=&quot;18145&quot;&gt;&lt;property id=&quot;20148&quot; value=&quot;5&quot;/&gt;&lt;property id=&quot;20300&quot; value=&quot;Slide 64 - &amp;quot;Number of Acute* Cases per year Minnesota 1998-2017&amp;quot;&quot;/&gt;&lt;property id=&quot;20307&quot; value=&quot;520&quot;/&gt;&lt;/object&gt;&lt;object type=&quot;3&quot; unique_id=&quot;18146&quot;&gt;&lt;property id=&quot;20148&quot; value=&quot;5&quot;/&gt;&lt;property id=&quot;20300&quot; value=&quot;Slide 65 - &amp;quot;Chronic Viral Hepatitis&amp;quot;&quot;/&gt;&lt;property id=&quot;20307&quot; value=&quot;521&quot;/&gt;&lt;/object&gt;&lt;object type=&quot;3&quot; unique_id=&quot;18147&quot;&gt;&lt;property id=&quot;20148&quot; value=&quot;5&quot;/&gt;&lt;property id=&quot;20300&quot; value=&quot;Slide 66 - &amp;quot;Overview of HCV in Minnesota&amp;quot;&quot;/&gt;&lt;property id=&quot;20307&quot; value=&quot;522&quot;/&gt;&lt;/object&gt;&lt;object type=&quot;3&quot; unique_id=&quot;18148&quot;&gt;&lt;property id=&quot;20148&quot; value=&quot;5&quot;/&gt;&lt;property id=&quot;20300&quot; value=&quot;Slide 67 - &amp;quot;Changes in Case Counting, 2016&amp;quot;&quot;/&gt;&lt;property id=&quot;20307&quot; value=&quot;523&quot;/&gt;&lt;/object&gt;&lt;object type=&quot;3&quot; unique_id=&quot;18149&quot;&gt;&lt;property id=&quot;20148&quot; value=&quot;5&quot;/&gt;&lt;property id=&quot;20300&quot; value=&quot;Slide 68 - &amp;quot;Reported Number of Persons Living with HCV in MN&amp;quot;&quot;/&gt;&lt;property id=&quot;20307&quot; value=&quot;524&quot;/&gt;&lt;/object&gt;&lt;object type=&quot;3&quot; unique_id=&quot;18150&quot;&gt;&lt;property id=&quot;20148&quot; value=&quot;5&quot;/&gt;&lt;property id=&quot;20300&quot; value=&quot;Slide 69 - &amp;quot;Persons Living with HCV in MN by Current Residence, 2017&amp;quot;&quot;/&gt;&lt;property id=&quot;20307&quot; value=&quot;525&quot;/&gt;&lt;/object&gt;&lt;object type=&quot;3&quot; unique_id=&quot;18151&quot;&gt;&lt;property id=&quot;20148&quot; value=&quot;5&quot;/&gt;&lt;property id=&quot;20300&quot; value=&quot;Slide 70 - &amp;quot;Persons Living with HCV in MN by Age, 2017&amp;quot;&quot;/&gt;&lt;property id=&quot;20307&quot; value=&quot;526&quot;/&gt;&lt;/object&gt;&lt;object type=&quot;3&quot; unique_id=&quot;18152&quot;&gt;&lt;property id=&quot;20148&quot; value=&quot;5&quot;/&gt;&lt;property id=&quot;20300&quot; value=&quot;Slide 71 - &amp;quot;New Reports of HCV in Minnesota by Age Group, 2017&amp;quot;&quot;/&gt;&lt;property id=&quot;20307&quot; value=&quot;527&quot;/&gt;&lt;/object&gt;&lt;object type=&quot;3&quot; unique_id=&quot;18153&quot;&gt;&lt;property id=&quot;20148&quot; value=&quot;5&quot;/&gt;&lt;property id=&quot;20300&quot; value=&quot;Slide 72 - &amp;quot;Persons Living with HCV in MN  by Gender*, 2017&amp;quot;&quot;/&gt;&lt;property id=&quot;20307&quot; value=&quot;528&quot;/&gt;&lt;/object&gt;&lt;object type=&quot;3&quot; unique_id=&quot;18154&quot;&gt;&lt;property id=&quot;20148&quot; value=&quot;5&quot;/&gt;&lt;property id=&quot;20300&quot; value=&quot;Slide 73 - &amp;quot;Persons Living with Chronic HCV in Minnesota by Race, 2017&amp;quot;&quot;/&gt;&lt;property id=&quot;20307&quot; value=&quot;529&quot;/&gt;&lt;/object&gt;&lt;object type=&quot;3&quot; unique_id=&quot;18155&quot;&gt;&lt;property id=&quot;20148&quot; value=&quot;5&quot;/&gt;&lt;property id=&quot;20300&quot; value=&quot;Slide 74 - &amp;quot;Persons Living with HCV in Minnesota by Race rates (per 100,000 persons*), 2017&amp;quot;&quot;/&gt;&lt;property id=&quot;20307&quot; value=&quot;530&quot;/&gt;&lt;/object&gt;&lt;object type=&quot;3&quot; unique_id=&quot;18156&quot;&gt;&lt;property id=&quot;20148&quot; value=&quot;5&quot;/&gt;&lt;property id=&quot;20300&quot; value=&quot;Slide 75 - &amp;quot;Persons Living with HCV in Minnesota by Ethnicity rates (per 100,000 persons*), 2017&amp;quot;&quot;/&gt;&lt;property id=&quot;20307&quot; value=&quot;531&quot;/&gt;&lt;/object&gt;&lt;object type=&quot;3&quot; unique_id=&quot;18157&quot;&gt;&lt;property id=&quot;20148&quot; value=&quot;5&quot;/&gt;&lt;property id=&quot;20300&quot; value=&quot;Slide 76 - &amp;quot;Resolved HCV Infection&amp;quot;&quot;/&gt;&lt;property id=&quot;20307&quot; value=&quot;532&quot;/&gt;&lt;/object&gt;&lt;object type=&quot;3&quot; unique_id=&quot;18158&quot;&gt;&lt;property id=&quot;20148&quot; value=&quot;5&quot;/&gt;&lt;property id=&quot;20300&quot; value=&quot;Slide 77 - &amp;quot;Resolved hepatitis C, 2017&amp;quot;&quot;/&gt;&lt;property id=&quot;20307&quot; value=&quot;533&quot;/&gt;&lt;/object&gt;&lt;object type=&quot;3&quot; unique_id=&quot;18159&quot;&gt;&lt;property id=&quot;20148&quot; value=&quot;5&quot;/&gt;&lt;property id=&quot;20300&quot; value=&quot;Slide 78 - &amp;quot;HIV and Hepatitis B and C&amp;quot;&quot;/&gt;&lt;property id=&quot;20307&quot; value=&quot;534&quot;/&gt;&lt;/object&gt;&lt;object type=&quot;3&quot; unique_id=&quot;18160&quot;&gt;&lt;property id=&quot;20148&quot; value=&quot;5&quot;/&gt;&lt;property id=&quot;20300&quot; value=&quot;Slide 79 - &amp;quot;Thank you!&amp;quot;&quot;/&gt;&lt;property id=&quot;20307&quot; value=&quot;535&quot;/&gt;&lt;/object&gt;&lt;/object&gt;&lt;object type=&quot;8&quot; unique_id=&quot;12074&quot;&gt;&lt;/object&gt;&lt;/object&gt;&lt;/database&gt;"/>
  <p:tag name="SECTOMILLISECCONVERTED" val="1"/>
</p:tagLst>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3.xml><?xml version="1.0" encoding="utf-8"?>
<a:theme xmlns:a="http://schemas.openxmlformats.org/drawingml/2006/main" name="2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a340cd5a-8d85-4c94-8b3b-dcb04460a05d">3EUZQJVPJPKD-1734757124-28</_dlc_DocId>
    <_dlc_DocIdUrl xmlns="a340cd5a-8d85-4c94-8b3b-dcb04460a05d">
      <Url>https://inside.mn.gov/sites/MDH/permanent/comm_proj/_layouts/15/DocIdRedir.aspx?ID=3EUZQJVPJPKD-1734757124-28</Url>
      <Description>3EUZQJVPJPKD-1734757124-28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B0F0AF960DE3C4A92E1BEB231BBDACE" ma:contentTypeVersion="0" ma:contentTypeDescription="Create a new document." ma:contentTypeScope="" ma:versionID="82899579051dc9e5f49494bf955404b0">
  <xsd:schema xmlns:xsd="http://www.w3.org/2001/XMLSchema" xmlns:xs="http://www.w3.org/2001/XMLSchema" xmlns:p="http://schemas.microsoft.com/office/2006/metadata/properties" xmlns:ns2="a340cd5a-8d85-4c94-8b3b-dcb04460a05d" targetNamespace="http://schemas.microsoft.com/office/2006/metadata/properties" ma:root="true" ma:fieldsID="db02e23880311bbb15d0b1434d17a118" ns2:_="">
    <xsd:import namespace="a340cd5a-8d85-4c94-8b3b-dcb04460a05d"/>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40cd5a-8d85-4c94-8b3b-dcb04460a05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2.xml><?xml version="1.0" encoding="utf-8"?>
<ds:datastoreItem xmlns:ds="http://schemas.openxmlformats.org/officeDocument/2006/customXml" ds:itemID="{3697F3D0-D31E-40E5-80D0-AD0B09EC31F4}">
  <ds:schemaRefs>
    <ds:schemaRef ds:uri="http://schemas.microsoft.com/sharepoint/events"/>
  </ds:schemaRefs>
</ds:datastoreItem>
</file>

<file path=customXml/itemProps3.xml><?xml version="1.0" encoding="utf-8"?>
<ds:datastoreItem xmlns:ds="http://schemas.openxmlformats.org/officeDocument/2006/customXml" ds:itemID="{226A1386-9537-4EA6-B9A3-FB7D154FAC23}">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340cd5a-8d85-4c94-8b3b-dcb04460a05d"/>
    <ds:schemaRef ds:uri="http://schemas.microsoft.com/office/infopath/2007/PartnerControls"/>
    <ds:schemaRef ds:uri="http://www.w3.org/XML/1998/namespace"/>
    <ds:schemaRef ds:uri="http://purl.org/dc/dcmitype/"/>
  </ds:schemaRefs>
</ds:datastoreItem>
</file>

<file path=customXml/itemProps4.xml><?xml version="1.0" encoding="utf-8"?>
<ds:datastoreItem xmlns:ds="http://schemas.openxmlformats.org/officeDocument/2006/customXml" ds:itemID="{A62FC8F2-806C-4782-9382-CDEEF98BF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40cd5a-8d85-4c94-8b3b-dcb04460a0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MDH PowerPoint</Template>
  <TotalTime>1844</TotalTime>
  <Words>8716</Words>
  <Application>Microsoft Office PowerPoint</Application>
  <PresentationFormat>Widescreen</PresentationFormat>
  <Paragraphs>865</Paragraphs>
  <Slides>79</Slides>
  <Notes>76</Notes>
  <HiddenSlides>0</HiddenSlides>
  <MMClips>79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79</vt:i4>
      </vt:variant>
    </vt:vector>
  </HeadingPairs>
  <TitlesOfParts>
    <vt:vector size="88" baseType="lpstr">
      <vt:lpstr>Arial</vt:lpstr>
      <vt:lpstr>Arial Narrow</vt:lpstr>
      <vt:lpstr>Calibri</vt:lpstr>
      <vt:lpstr>NeueHaasGroteskText Std</vt:lpstr>
      <vt:lpstr>Times New Roman</vt:lpstr>
      <vt:lpstr>Wingdings</vt:lpstr>
      <vt:lpstr>MN.IT</vt:lpstr>
      <vt:lpstr>1_MN.IT</vt:lpstr>
      <vt:lpstr>2_MN.IT</vt:lpstr>
      <vt:lpstr>STD, HIV and Hepatitis C 2017 Data Release</vt:lpstr>
      <vt:lpstr>Acronyms</vt:lpstr>
      <vt:lpstr>Agenda</vt:lpstr>
      <vt:lpstr>Highlights from the Minnesota STD Surveillance Report, 2017</vt:lpstr>
      <vt:lpstr>STDs in Minnesota Rate per 100,000 by Year of Diagnosis, 2007-2017</vt:lpstr>
      <vt:lpstr>STDs in Minnesota: Number of Cases Reported in 2017</vt:lpstr>
      <vt:lpstr>Syphilis</vt:lpstr>
      <vt:lpstr>Syphilis Rates by Stage of Diagnosis Minnesota, 2007-2017</vt:lpstr>
      <vt:lpstr>2017 Minnesota Primary &amp; Secondary Syphilis Rates by County</vt:lpstr>
      <vt:lpstr>Age-Specific Primary &amp; Secondary Syphilis Rates by Gender Minnesota, 2017</vt:lpstr>
      <vt:lpstr>Primary &amp; Secondary Syphilis Rates by Race/Ethnicity Minnesota, 2007-2017</vt:lpstr>
      <vt:lpstr>Early Syphilis† by Gender and Sexual Behavior  Minnesota, 2007-2017</vt:lpstr>
      <vt:lpstr>Early Syphilis† Cases Among MSM by Age  Minnesota, 2017 (n=426)</vt:lpstr>
      <vt:lpstr>Early Syphilis† (ES) Cases Co-infected with HIV 2007-2017</vt:lpstr>
      <vt:lpstr>Female Early Syphilis Cases</vt:lpstr>
      <vt:lpstr>Early Syphilis Infections in Women in Minnesota by Residence at Diagnosis, 2017</vt:lpstr>
      <vt:lpstr>Early Syphilis Cases in Females by Race Minnesota, 2017</vt:lpstr>
      <vt:lpstr>Chlamydia</vt:lpstr>
      <vt:lpstr>Chlamydia in Minnesota Rate per 100,000  by Year of Diagnosis 2007-2017</vt:lpstr>
      <vt:lpstr>2017 Minnesota Chlamydia Rates by County</vt:lpstr>
      <vt:lpstr>Age-Specific Chlamydia Rates by Gender   Minnesota, 2017</vt:lpstr>
      <vt:lpstr>Chlamydia Rates by Race/Ethnicity  Minnesota, 2007-2017</vt:lpstr>
      <vt:lpstr>Gonorrhea</vt:lpstr>
      <vt:lpstr>Gonorrhea in Minnesota: Rate per 100,000  by Year of Diagnosis, 2007-2017</vt:lpstr>
      <vt:lpstr>2017 Minnesota Gonorrhea Rates by County</vt:lpstr>
      <vt:lpstr>Age-Specific Gonorrhea Rates by Gender Minnesota, 2017 </vt:lpstr>
      <vt:lpstr>Gonorrhea Rates by Race/Ethnicity  Minnesota, 2007-2017</vt:lpstr>
      <vt:lpstr>Chlamydia Disproportionately Impacts Youth</vt:lpstr>
      <vt:lpstr>Gonorrhea Disproportionately Impacts Youth</vt:lpstr>
      <vt:lpstr>SSuN</vt:lpstr>
      <vt:lpstr>Provider Investigation</vt:lpstr>
      <vt:lpstr>Patient Investigation</vt:lpstr>
      <vt:lpstr>Gonorrhea is a notifiable condition in MN</vt:lpstr>
      <vt:lpstr>Patient Investigation Interview</vt:lpstr>
      <vt:lpstr>Gender of Sex Partner</vt:lpstr>
      <vt:lpstr>Summary of STD Trends in Minnesota</vt:lpstr>
      <vt:lpstr>Future Updates to STD Reporting and Current Follow-Up</vt:lpstr>
      <vt:lpstr>Thank you</vt:lpstr>
      <vt:lpstr>Highlights from the Minnesota HIV Surveillance Report, 2017</vt:lpstr>
      <vt:lpstr>New HIV diagnoses in Minnesota, 2017</vt:lpstr>
      <vt:lpstr>New HIV Disease Diagnoses, HIV (non-AIDS) and  AIDS Cases by Year, 2007-2017</vt:lpstr>
      <vt:lpstr>HIV Diagnoses* by County of Residence at Diagnosis, 2017</vt:lpstr>
      <vt:lpstr>HIV Diagnoses* in Year 2017 and General Population in Minnesota by Race/Ethnicity</vt:lpstr>
      <vt:lpstr>Number of Cases and Rates (per 100,000 persons) of  HIV Diagnoses* by Race/Ethnicity† Minnesota, 2017</vt:lpstr>
      <vt:lpstr>HIV Diagnoses* Diagnosed in Year 2017  by Gender and Race/Ethnicity</vt:lpstr>
      <vt:lpstr>Number of Cases of Adult and Adolescent HIV Diagnoses** by Gender Identity and Risk† Minnesota, 2017</vt:lpstr>
      <vt:lpstr>Age at HIV Diagnosis* by Sex at Birth, Minnesota, 2017</vt:lpstr>
      <vt:lpstr>HIV Diagnoses* among Foreign-Born Persons† in Minnesota by Year and Region of Birth 2007 - 2017</vt:lpstr>
      <vt:lpstr>Time of Progression to AIDS for HIV Diagnoses in Minnesota* 2007 - 2017†</vt:lpstr>
      <vt:lpstr>Births to HIV-Infected Women and Number of Perinatal Acquired HIV Infections* by Year of Birth, 2007- 2017</vt:lpstr>
      <vt:lpstr>People Living with HIV/AIDS in Minnesota</vt:lpstr>
      <vt:lpstr>Estimated Number of Persons Living with HIV/AIDS in Minnesota</vt:lpstr>
      <vt:lpstr>Foreign Born Persons Living with HIV/AIDS in Minnesota by Region of Birth, 2007-2017</vt:lpstr>
      <vt:lpstr>Data2Care Activities</vt:lpstr>
      <vt:lpstr>What causes a Care Link Investigation?</vt:lpstr>
      <vt:lpstr>MDH Care Link Services Program</vt:lpstr>
      <vt:lpstr>Conclusions</vt:lpstr>
      <vt:lpstr>Thank you!</vt:lpstr>
      <vt:lpstr>Highlights from the Hepatitis Surveillance Report, 2017</vt:lpstr>
      <vt:lpstr>Introduction</vt:lpstr>
      <vt:lpstr>Data limitations</vt:lpstr>
      <vt:lpstr>Acute Viral Hepatitis</vt:lpstr>
      <vt:lpstr>Reported rate per 100,000 population of acute viral hepatitis United States, 1998-2015</vt:lpstr>
      <vt:lpstr>Number of Acute* Cases per year Minnesota 1998-2017</vt:lpstr>
      <vt:lpstr>Chronic Viral Hepatitis</vt:lpstr>
      <vt:lpstr>Overview of HCV in Minnesota</vt:lpstr>
      <vt:lpstr>Changes in Case Counting, 2016</vt:lpstr>
      <vt:lpstr>Reported Number of Persons Living with HCV in MN</vt:lpstr>
      <vt:lpstr>Persons Living with HCV in MN by Current Residence, 2017</vt:lpstr>
      <vt:lpstr>Persons Living with HCV in MN by Age, 2017</vt:lpstr>
      <vt:lpstr>New Reports of HCV in Minnesota by Age Group, 2017</vt:lpstr>
      <vt:lpstr>Persons Living with HCV in MN  by Gender*, 2017</vt:lpstr>
      <vt:lpstr>Persons Living with Chronic HCV in Minnesota by Race, 2017</vt:lpstr>
      <vt:lpstr>Persons Living with HCV in Minnesota by Race rates (per 100,000 persons*), 2017</vt:lpstr>
      <vt:lpstr>Persons Living with HCV in Minnesota by Ethnicity rates (per 100,000 persons*), 2017</vt:lpstr>
      <vt:lpstr>Resolved HCV Infection</vt:lpstr>
      <vt:lpstr>Resolved hepatitis C, 2017</vt:lpstr>
      <vt:lpstr>HIV and Hepatitis B and C</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STD, HIV and Hepatitis C 2017 Data Release</dc:title>
  <dc:subject>PowerPoint Template</dc:subject>
  <dc:creator>Minnesota Department of Health</dc:creator>
  <cp:keywords/>
  <dc:description>Version 1.1, Released 8-2016</dc:description>
  <cp:lastModifiedBy>Wilberg, Mariah (MDH)</cp:lastModifiedBy>
  <cp:revision>30</cp:revision>
  <cp:lastPrinted>2018-04-17T12:58:15Z</cp:lastPrinted>
  <dcterms:created xsi:type="dcterms:W3CDTF">2018-04-17T12:44:21Z</dcterms:created>
  <dcterms:modified xsi:type="dcterms:W3CDTF">2018-04-20T18:50:27Z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0x0101006B0F0AF960DE3C4A92E1BEB231BBDACE</vt:lpwstr>
  </property>
  <property fmtid="{D5CDD505-2E9C-101B-9397-08002B2CF9AE}" pid="3" name="_dlc_DocIdItemGuid">
    <vt:lpwstr>51612d0f-3fe8-4978-a8d9-f384c5e0293e</vt:lpwstr>
  </property>
</Properties>
</file>