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5"/>
  </p:sldMasterIdLst>
  <p:notesMasterIdLst>
    <p:notesMasterId r:id="rId27"/>
  </p:notesMasterIdLst>
  <p:handoutMasterIdLst>
    <p:handoutMasterId r:id="rId28"/>
  </p:handoutMasterIdLst>
  <p:sldIdLst>
    <p:sldId id="256" r:id="rId6"/>
    <p:sldId id="258" r:id="rId7"/>
    <p:sldId id="259" r:id="rId8"/>
    <p:sldId id="284" r:id="rId9"/>
    <p:sldId id="322" r:id="rId10"/>
    <p:sldId id="270" r:id="rId11"/>
    <p:sldId id="271" r:id="rId12"/>
    <p:sldId id="272" r:id="rId13"/>
    <p:sldId id="312" r:id="rId14"/>
    <p:sldId id="985" r:id="rId15"/>
    <p:sldId id="273" r:id="rId16"/>
    <p:sldId id="305" r:id="rId17"/>
    <p:sldId id="308" r:id="rId18"/>
    <p:sldId id="306" r:id="rId19"/>
    <p:sldId id="309" r:id="rId20"/>
    <p:sldId id="307" r:id="rId21"/>
    <p:sldId id="276" r:id="rId22"/>
    <p:sldId id="310" r:id="rId23"/>
    <p:sldId id="277" r:id="rId24"/>
    <p:sldId id="291" r:id="rId25"/>
    <p:sldId id="28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3865"/>
    <a:srgbClr val="78BE21"/>
    <a:srgbClr val="0D0D0D"/>
    <a:srgbClr val="E8E8E8"/>
    <a:srgbClr val="B20738"/>
    <a:srgbClr val="00A3E2"/>
    <a:srgbClr val="2C2C2C"/>
    <a:srgbClr val="F5F5F5"/>
    <a:srgbClr val="383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86385" autoAdjust="0"/>
  </p:normalViewPr>
  <p:slideViewPr>
    <p:cSldViewPr snapToGrid="0">
      <p:cViewPr varScale="1">
        <p:scale>
          <a:sx n="81" d="100"/>
          <a:sy n="81" d="100"/>
        </p:scale>
        <p:origin x="90" y="390"/>
      </p:cViewPr>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0"/>
    </p:cViewPr>
  </p:sorterViewPr>
  <p:notesViewPr>
    <p:cSldViewPr snapToGrid="0">
      <p:cViewPr varScale="1">
        <p:scale>
          <a:sx n="90" d="100"/>
          <a:sy n="90" d="100"/>
        </p:scale>
        <p:origin x="2604"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NeueHaasGroteskText Std" panose="020B05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A04DE5-F1A9-4D45-BF54-BEFDBA739CA2}" type="datetimeFigureOut">
              <a:rPr lang="en-US" smtClean="0">
                <a:latin typeface="NeueHaasGroteskText Std" panose="020B0504020202020204" pitchFamily="34" charset="0"/>
              </a:rPr>
              <a:t>5/9/2024</a:t>
            </a:fld>
            <a:endParaRPr lang="en-US" dirty="0">
              <a:latin typeface="NeueHaasGroteskText Std" panose="020B05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NeueHaasGroteskText Std" panose="020B05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886E1E-70B3-41D2-AD41-BEE4979EC759}" type="slidenum">
              <a:rPr lang="en-US" smtClean="0">
                <a:latin typeface="NeueHaasGroteskText Std" panose="020B0504020202020204" pitchFamily="34" charset="0"/>
              </a:rPr>
              <a:t>‹#›</a:t>
            </a:fld>
            <a:endParaRPr lang="en-US" dirty="0">
              <a:latin typeface="NeueHaasGroteskText Std" panose="020B050402020202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NeueHaasGroteskText Std" panose="020B05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NeueHaasGroteskText Std" panose="020B0504020202020204" pitchFamily="34" charset="0"/>
              </a:defRPr>
            </a:lvl1pPr>
          </a:lstStyle>
          <a:p>
            <a:fld id="{A50CD39D-89B0-4C68-805A-35C75A7C20C8}" type="datetimeFigureOut">
              <a:rPr lang="en-US" smtClean="0"/>
              <a:pPr/>
              <a:t>5/9/2024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NeueHaasGroteskText Std"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NeueHaasGroteskText Std" panose="020B050402020202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ueHaasGroteskText Std" panose="020B0504020202020204" pitchFamily="34" charset="0"/>
        <a:ea typeface="+mn-ea"/>
        <a:cs typeface="+mn-cs"/>
      </a:defRPr>
    </a:lvl1pPr>
    <a:lvl2pPr marL="457200" algn="l" defTabSz="914400" rtl="0" eaLnBrk="1" latinLnBrk="0" hangingPunct="1">
      <a:defRPr sz="1200" kern="1200">
        <a:solidFill>
          <a:schemeClr val="tx1"/>
        </a:solidFill>
        <a:latin typeface="NeueHaasGroteskText Std" panose="020B0504020202020204" pitchFamily="34" charset="0"/>
        <a:ea typeface="+mn-ea"/>
        <a:cs typeface="+mn-cs"/>
      </a:defRPr>
    </a:lvl2pPr>
    <a:lvl3pPr marL="914400" algn="l" defTabSz="914400" rtl="0" eaLnBrk="1" latinLnBrk="0" hangingPunct="1">
      <a:defRPr sz="1200" kern="1200">
        <a:solidFill>
          <a:schemeClr val="tx1"/>
        </a:solidFill>
        <a:latin typeface="NeueHaasGroteskText Std" panose="020B0504020202020204" pitchFamily="34" charset="0"/>
        <a:ea typeface="+mn-ea"/>
        <a:cs typeface="+mn-cs"/>
      </a:defRPr>
    </a:lvl3pPr>
    <a:lvl4pPr marL="1371600" algn="l" defTabSz="914400" rtl="0" eaLnBrk="1" latinLnBrk="0" hangingPunct="1">
      <a:defRPr sz="1200" kern="1200">
        <a:solidFill>
          <a:schemeClr val="tx1"/>
        </a:solidFill>
        <a:latin typeface="NeueHaasGroteskText Std" panose="020B0504020202020204" pitchFamily="34" charset="0"/>
        <a:ea typeface="+mn-ea"/>
        <a:cs typeface="+mn-cs"/>
      </a:defRPr>
    </a:lvl4pPr>
    <a:lvl5pPr marL="1828800" algn="l" defTabSz="914400" rtl="0" eaLnBrk="1" latinLnBrk="0" hangingPunct="1">
      <a:defRPr sz="1200" kern="1200">
        <a:solidFill>
          <a:schemeClr val="tx1"/>
        </a:solidFill>
        <a:latin typeface="NeueHaasGroteskText Std"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nc.cdc.gov/travel"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health.state.mn.us/people/immunize/basics/travel/yfclinic.html"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health.state.mn.us/diseases/mosquitoborne/video.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health.state.mn.us/diseases/mosquitoborne/video.htm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Welcome! We are pleased to present you with information about mosquitoes and the</a:t>
            </a:r>
            <a:r>
              <a:rPr lang="en-US" altLang="en-US" baseline="0" dirty="0"/>
              <a:t> </a:t>
            </a:r>
            <a:r>
              <a:rPr lang="en-US" altLang="en-US" dirty="0"/>
              <a:t>diseases spread by mosquitoes in Minnesota.</a:t>
            </a:r>
            <a:endParaRPr lang="en-US" altLang="en-US" baseline="0" dirty="0"/>
          </a:p>
          <a:p>
            <a:pPr eaLnBrk="1" hangingPunct="1">
              <a:spcBef>
                <a:spcPct val="0"/>
              </a:spcBef>
            </a:pPr>
            <a:endParaRPr lang="en-US" altLang="en-US" baseline="0" dirty="0"/>
          </a:p>
          <a:p>
            <a:pPr eaLnBrk="1" hangingPunct="1">
              <a:spcBef>
                <a:spcPct val="0"/>
              </a:spcBef>
            </a:pPr>
            <a:r>
              <a:rPr lang="en-US" altLang="en-US" dirty="0"/>
              <a:t>This slide presentation and script are part of the ongoing public education efforts of the Minnesota Department of Health’s </a:t>
            </a:r>
            <a:r>
              <a:rPr lang="en-US" altLang="en-US" dirty="0" err="1"/>
              <a:t>Vectorborne</a:t>
            </a:r>
            <a:r>
              <a:rPr lang="en-US" altLang="en-US" dirty="0"/>
              <a:t> Diseases Unit.</a:t>
            </a:r>
          </a:p>
          <a:p>
            <a:pPr eaLnBrk="1" hangingPunct="1">
              <a:spcBef>
                <a:spcPct val="0"/>
              </a:spcBef>
            </a:pPr>
            <a:endParaRPr lang="en-US" altLang="en-US" dirty="0"/>
          </a:p>
          <a:p>
            <a:pPr eaLnBrk="1" hangingPunct="1">
              <a:spcBef>
                <a:spcPct val="0"/>
              </a:spcBef>
            </a:pPr>
            <a:r>
              <a:rPr lang="en-US" altLang="en-US" dirty="0"/>
              <a:t>The photos used in this presentation are property of the Centers for Disease Control</a:t>
            </a:r>
            <a:r>
              <a:rPr lang="en-US" altLang="en-US" baseline="0" dirty="0"/>
              <a:t> and Prevention’s </a:t>
            </a:r>
            <a:r>
              <a:rPr lang="en-US" altLang="en-US" dirty="0"/>
              <a:t>(CDC) public image library or property of the Minnesota Department of Health (MDH). Explicit permission was granted and credited for use of images not property of CDC or MDH. </a:t>
            </a:r>
          </a:p>
        </p:txBody>
      </p:sp>
      <p:sp>
        <p:nvSpPr>
          <p:cNvPr id="4" name="Slide Number Placeholder 3"/>
          <p:cNvSpPr>
            <a:spLocks noGrp="1"/>
          </p:cNvSpPr>
          <p:nvPr>
            <p:ph type="sldNum" sz="quarter" idx="10"/>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3579203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highlight>
                  <a:srgbClr val="FFFF00"/>
                </a:highlight>
              </a:rPr>
              <a:t>The </a:t>
            </a:r>
            <a:r>
              <a:rPr lang="en-US" baseline="0" dirty="0"/>
              <a:t>number of reported cases is highly variable from year to year as mosquitoes are influenced by weather factors such as rain and temperature. </a:t>
            </a:r>
          </a:p>
          <a:p>
            <a:endParaRPr lang="en-US" baseline="0" dirty="0"/>
          </a:p>
          <a:p>
            <a:r>
              <a:rPr lang="en-US" baseline="0" dirty="0"/>
              <a:t>One note to add when looking at this chart is that while the number of cases reported per year may appear small, these cases typically involve serious illnesses from patients who sought medical treatment and diagnosis. Mild cases of illness from people who have no symptoms or just a mild illness to seek typically do not see a medical provider in order to get diagnosed and reported to us. Thus, many more cases of mosquitoborne disease occur in Minnesota but are not reflected in this graph.</a:t>
            </a:r>
            <a:endParaRPr lang="en-US" dirty="0"/>
          </a:p>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10</a:t>
            </a:fld>
            <a:endParaRPr lang="en-US" dirty="0"/>
          </a:p>
        </p:txBody>
      </p:sp>
    </p:spTree>
    <p:extLst>
      <p:ext uri="{BB962C8B-B14F-4D97-AF65-F5344CB8AC3E}">
        <p14:creationId xmlns:p14="http://schemas.microsoft.com/office/powerpoint/2010/main" val="2873341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defRPr/>
            </a:pPr>
            <a:r>
              <a:rPr lang="en-US" sz="2400" dirty="0"/>
              <a:t>West Nile</a:t>
            </a:r>
            <a:r>
              <a:rPr lang="en-US" sz="2400" baseline="0" dirty="0"/>
              <a:t> virus disease is the most commonly reported </a:t>
            </a:r>
            <a:r>
              <a:rPr lang="en-US" sz="2400" baseline="0" dirty="0" err="1"/>
              <a:t>mosquitoborne</a:t>
            </a:r>
            <a:r>
              <a:rPr lang="en-US" sz="2400" baseline="0" dirty="0"/>
              <a:t> disease in Minnesota. This virus was first found in the United States in 1999 in New York and Minnesota’s first case was identified in 2002. Since then, the disease has become established and human cases have occurred every year. </a:t>
            </a:r>
          </a:p>
          <a:p>
            <a:pPr>
              <a:spcAft>
                <a:spcPts val="600"/>
              </a:spcAft>
              <a:defRPr/>
            </a:pPr>
            <a:endParaRPr lang="en-US" sz="2400" baseline="0" dirty="0"/>
          </a:p>
          <a:p>
            <a:pPr>
              <a:spcAft>
                <a:spcPts val="600"/>
              </a:spcAft>
              <a:defRPr/>
            </a:pPr>
            <a:r>
              <a:rPr lang="en-US" sz="2400" baseline="0" dirty="0"/>
              <a:t>The main mosquito species of concern for this disease in Minnesota is </a:t>
            </a:r>
            <a:r>
              <a:rPr lang="en-US" sz="2400" i="1" baseline="0" dirty="0" err="1"/>
              <a:t>Culex</a:t>
            </a:r>
            <a:r>
              <a:rPr lang="en-US" sz="2400" i="1" baseline="0" dirty="0"/>
              <a:t> </a:t>
            </a:r>
            <a:r>
              <a:rPr lang="en-US" sz="2400" i="1" baseline="0" dirty="0" err="1"/>
              <a:t>tarsalis</a:t>
            </a:r>
            <a:r>
              <a:rPr lang="en-US" sz="2400" baseline="0" dirty="0"/>
              <a:t>. This mosquito is abundant west of the Mississippi River as it’s preferred habitat is open areas, such as farmland and prairie. This mosquito uses large, stagnant water sources to breed and will lay its eggs in drainage ditches and flooded fields. Adult mosquitoes can fly long distances and will seek shelter during the day in wooded or shady areas. People may come into contact with the mosquitoes as the mosquitoes rest in shelter belts of planted trees and bushes close to homes,. These mosquitoes primarily feed at dusk and dawn.</a:t>
            </a:r>
            <a:endParaRPr lang="en-US" sz="2400" dirty="0"/>
          </a:p>
          <a:p>
            <a:pPr>
              <a:spcAft>
                <a:spcPts val="600"/>
              </a:spcAft>
              <a:defRPr/>
            </a:pPr>
            <a:endParaRPr lang="en-US" sz="2400" dirty="0"/>
          </a:p>
          <a:p>
            <a:pPr>
              <a:spcAft>
                <a:spcPts val="600"/>
              </a:spcAft>
              <a:defRPr/>
            </a:pPr>
            <a:r>
              <a:rPr lang="en-US" sz="2400" dirty="0"/>
              <a:t>Persons of any age may become sick with West Nile virus;</a:t>
            </a:r>
            <a:r>
              <a:rPr lang="en-US" sz="2400" baseline="0" dirty="0"/>
              <a:t> however, </a:t>
            </a:r>
            <a:r>
              <a:rPr lang="en-US" sz="2400" dirty="0"/>
              <a:t>more severe disease is often found in older patients or those with weakened immune systems.</a:t>
            </a:r>
            <a:r>
              <a:rPr lang="en-US" sz="2400" baseline="0" dirty="0"/>
              <a:t> </a:t>
            </a:r>
            <a:r>
              <a:rPr lang="en-US" sz="2400" dirty="0"/>
              <a:t>Most cases occur later in the summer (July, August, and September) when infected mosquitoes are at their highest</a:t>
            </a:r>
            <a:r>
              <a:rPr lang="en-US" sz="2400" baseline="0" dirty="0"/>
              <a:t> </a:t>
            </a:r>
            <a:r>
              <a:rPr lang="en-US" sz="2400" dirty="0"/>
              <a:t>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11</a:t>
            </a:fld>
            <a:endParaRPr lang="en-US" dirty="0"/>
          </a:p>
        </p:txBody>
      </p:sp>
    </p:spTree>
    <p:extLst>
      <p:ext uri="{BB962C8B-B14F-4D97-AF65-F5344CB8AC3E}">
        <p14:creationId xmlns:p14="http://schemas.microsoft.com/office/powerpoint/2010/main" val="2158618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Minnesota, West Nile virus</a:t>
            </a:r>
            <a:r>
              <a:rPr lang="en-US" baseline="0" dirty="0"/>
              <a:t> disease risk is highest in the central and western parts of the state, where agricultural land and prairie habitat are most abundant, as seen in the image on the left of the natural biomes of the state. This region of the state supplies the preferred habitat for </a:t>
            </a:r>
            <a:r>
              <a:rPr lang="en-US" i="1" baseline="0" dirty="0" err="1"/>
              <a:t>Culex</a:t>
            </a:r>
            <a:r>
              <a:rPr lang="en-US" i="1" baseline="0" dirty="0"/>
              <a:t> </a:t>
            </a:r>
            <a:r>
              <a:rPr lang="en-US" i="1" baseline="0" dirty="0" err="1"/>
              <a:t>tarsalis</a:t>
            </a:r>
            <a:r>
              <a:rPr lang="en-US" i="1" baseline="0" dirty="0"/>
              <a:t> </a:t>
            </a:r>
            <a:r>
              <a:rPr lang="en-US" baseline="0" dirty="0"/>
              <a:t>and is where cases are most commonly reported. </a:t>
            </a:r>
          </a:p>
          <a:p>
            <a:endParaRPr lang="en-US" baseline="0" dirty="0"/>
          </a:p>
          <a:p>
            <a:r>
              <a:rPr lang="en-US" baseline="0" dirty="0"/>
              <a:t>Footnote: The map on the right shows the average incidence of West Nile virus disease cases (cases per 100,000 population) reported to the Minnesota Department of Health from 2002 through 2022 by the patient’s county of residence. The lightest blue color is the lowest risk level and encompasses the eastern half of Minnesota. The darkest blue is the highest risk level and encompasses much of the western edge of counties in the state. The moderate risk level is the shade of blue in between the other colors and fills in much of western Minnesota.</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12</a:t>
            </a:fld>
            <a:endParaRPr lang="en-US" dirty="0"/>
          </a:p>
        </p:txBody>
      </p:sp>
    </p:spTree>
    <p:extLst>
      <p:ext uri="{BB962C8B-B14F-4D97-AF65-F5344CB8AC3E}">
        <p14:creationId xmlns:p14="http://schemas.microsoft.com/office/powerpoint/2010/main" val="1210089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defRPr/>
            </a:pPr>
            <a:r>
              <a:rPr lang="en-US" sz="2400" dirty="0"/>
              <a:t>La Crosse</a:t>
            </a:r>
            <a:r>
              <a:rPr lang="en-US" sz="2400" baseline="0" dirty="0"/>
              <a:t> v</a:t>
            </a:r>
            <a:r>
              <a:rPr lang="en-US" sz="2400" dirty="0"/>
              <a:t>irus was identified for the first time in the early 1960’s in a Houston County, Minnesota resident. The child died in a La Crosse, Wisconsin hospital and the virus was subsequently named after this city.</a:t>
            </a:r>
            <a:r>
              <a:rPr lang="en-US" sz="2400" baseline="0" dirty="0"/>
              <a:t> </a:t>
            </a:r>
            <a:r>
              <a:rPr lang="en-US" sz="2400" i="0" dirty="0"/>
              <a:t>The main</a:t>
            </a:r>
            <a:r>
              <a:rPr lang="en-US" sz="2400" i="0" baseline="0" dirty="0"/>
              <a:t> mosquito species of concern in Minnesota is </a:t>
            </a:r>
            <a:r>
              <a:rPr lang="en-US" sz="2400" i="1" dirty="0" err="1"/>
              <a:t>Aedes</a:t>
            </a:r>
            <a:r>
              <a:rPr lang="en-US" sz="2400" i="1" dirty="0"/>
              <a:t> </a:t>
            </a:r>
            <a:r>
              <a:rPr lang="en-US" sz="2400" i="1" dirty="0" err="1"/>
              <a:t>triseriatus</a:t>
            </a:r>
            <a:r>
              <a:rPr lang="en-US" sz="2400" i="1" dirty="0"/>
              <a:t>, </a:t>
            </a:r>
            <a:r>
              <a:rPr lang="en-US" sz="2400" i="0" dirty="0"/>
              <a:t>commonly</a:t>
            </a:r>
            <a:r>
              <a:rPr lang="en-US" sz="2400" i="0" baseline="0" dirty="0"/>
              <a:t> known as the </a:t>
            </a:r>
            <a:r>
              <a:rPr lang="en-US" sz="2400" i="0" baseline="0" dirty="0" err="1"/>
              <a:t>treehole</a:t>
            </a:r>
            <a:r>
              <a:rPr lang="en-US" sz="2400" i="0" baseline="0" dirty="0"/>
              <a:t> mosquito</a:t>
            </a:r>
            <a:r>
              <a:rPr lang="en-US" sz="2400" i="1" dirty="0"/>
              <a:t>.</a:t>
            </a:r>
            <a:r>
              <a:rPr lang="en-US" sz="2400" dirty="0"/>
              <a:t> Naturally-occurring</a:t>
            </a:r>
            <a:r>
              <a:rPr lang="en-US" sz="2400" baseline="0" dirty="0"/>
              <a:t> </a:t>
            </a:r>
            <a:r>
              <a:rPr lang="en-US" sz="2400" baseline="0" dirty="0" err="1"/>
              <a:t>t</a:t>
            </a:r>
            <a:r>
              <a:rPr lang="en-US" sz="2400" dirty="0" err="1"/>
              <a:t>reeholes</a:t>
            </a:r>
            <a:r>
              <a:rPr lang="en-US" sz="2400" dirty="0"/>
              <a:t> and other water-holding containers in wooded or shaded areas provide the</a:t>
            </a:r>
            <a:r>
              <a:rPr lang="en-US" sz="2400" baseline="0" dirty="0"/>
              <a:t> preferred habitat for this mosquito to lay its eggs. As an adult, this mosquito usually won’t fly far from where it developed so risk tends to be heavily localized to the mosquito’s breeding site. </a:t>
            </a:r>
            <a:r>
              <a:rPr lang="en-US" sz="2400" dirty="0"/>
              <a:t>Persons of any age may become sick although the disease primarily affects children</a:t>
            </a:r>
            <a:r>
              <a:rPr lang="en-US" sz="2400" baseline="0" dirty="0"/>
              <a:t> 16 years of age or younger. Cases reported to the Minnesota Department of Health are typically severe and long-term neurologic effects are common. </a:t>
            </a:r>
            <a:r>
              <a:rPr lang="en-US" sz="2400" dirty="0"/>
              <a:t>Most cases occur later in the summer (July, August, and September) when infected mosquitoes are at their highest</a:t>
            </a:r>
            <a:r>
              <a:rPr lang="en-US" sz="2400" baseline="0" dirty="0"/>
              <a:t> level.</a:t>
            </a:r>
            <a:endParaRPr lang="en-US" sz="2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13</a:t>
            </a:fld>
            <a:endParaRPr lang="en-US" dirty="0"/>
          </a:p>
        </p:txBody>
      </p:sp>
    </p:spTree>
    <p:extLst>
      <p:ext uri="{BB962C8B-B14F-4D97-AF65-F5344CB8AC3E}">
        <p14:creationId xmlns:p14="http://schemas.microsoft.com/office/powerpoint/2010/main" val="332004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All reported cases of La Crosse encephalitis in Minnesota have occurred in the southeastern area of the state where risk for this disease is highest. The hardwood forests that make up this region of the state provide the wooded and shaded habitat that the </a:t>
            </a:r>
            <a:r>
              <a:rPr lang="en-US" baseline="0" dirty="0" err="1"/>
              <a:t>treehole</a:t>
            </a:r>
            <a:r>
              <a:rPr lang="en-US" baseline="0" dirty="0"/>
              <a:t> mosquito prefers. </a:t>
            </a:r>
          </a:p>
          <a:p>
            <a:endParaRPr lang="en-US" baseline="0" dirty="0"/>
          </a:p>
          <a:p>
            <a:r>
              <a:rPr lang="en-US" baseline="0" dirty="0"/>
              <a:t>Footnote: The image on the right shows the county of residence of all cases from 1985 through 2022. The brown color gradient spans case counts from zero (white/no color) up to 23 cases (dark brown) per county cumulatively over the time period.</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14</a:t>
            </a:fld>
            <a:endParaRPr lang="en-US" dirty="0"/>
          </a:p>
        </p:txBody>
      </p:sp>
    </p:spTree>
    <p:extLst>
      <p:ext uri="{BB962C8B-B14F-4D97-AF65-F5344CB8AC3E}">
        <p14:creationId xmlns:p14="http://schemas.microsoft.com/office/powerpoint/2010/main" val="1063851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defRPr/>
            </a:pPr>
            <a:r>
              <a:rPr lang="en-US" sz="2200" dirty="0">
                <a:solidFill>
                  <a:schemeClr val="accent1"/>
                </a:solidFill>
              </a:rPr>
              <a:t>Jamestown</a:t>
            </a:r>
            <a:r>
              <a:rPr lang="en-US" sz="2200" baseline="0" dirty="0">
                <a:solidFill>
                  <a:schemeClr val="accent1"/>
                </a:solidFill>
              </a:rPr>
              <a:t> Canyon</a:t>
            </a:r>
            <a:r>
              <a:rPr lang="en-US" sz="2200" dirty="0">
                <a:solidFill>
                  <a:schemeClr val="accent1"/>
                </a:solidFill>
              </a:rPr>
              <a:t> virus was first identified in Jamestown Canyon, Colorado in 1961.</a:t>
            </a:r>
            <a:r>
              <a:rPr lang="en-US" sz="2200" baseline="0" dirty="0">
                <a:solidFill>
                  <a:schemeClr val="accent1"/>
                </a:solidFill>
              </a:rPr>
              <a:t> Though it has likely been present in Minnesota for many years, testing was not widely available until 2013. </a:t>
            </a:r>
            <a:r>
              <a:rPr lang="en-US" sz="1900" dirty="0">
                <a:solidFill>
                  <a:schemeClr val="accent1"/>
                </a:solidFill>
              </a:rPr>
              <a:t>Since then, small numbers of cases have been reported each</a:t>
            </a:r>
            <a:r>
              <a:rPr lang="en-US" sz="1900" baseline="0" dirty="0">
                <a:solidFill>
                  <a:schemeClr val="accent1"/>
                </a:solidFill>
              </a:rPr>
              <a:t> year. </a:t>
            </a:r>
            <a:r>
              <a:rPr lang="en-US" sz="1900" dirty="0">
                <a:solidFill>
                  <a:schemeClr val="accent1"/>
                </a:solidFill>
              </a:rPr>
              <a:t>The total spectrum of illness is still being described for this emerging disease.</a:t>
            </a:r>
          </a:p>
          <a:p>
            <a:pPr>
              <a:spcAft>
                <a:spcPts val="600"/>
              </a:spcAft>
              <a:defRPr/>
            </a:pPr>
            <a:endParaRPr lang="en-US" sz="2200" dirty="0">
              <a:solidFill>
                <a:schemeClr val="accent1"/>
              </a:solidFill>
            </a:endParaRPr>
          </a:p>
          <a:p>
            <a:pPr>
              <a:spcAft>
                <a:spcPts val="600"/>
              </a:spcAft>
              <a:defRPr/>
            </a:pPr>
            <a:r>
              <a:rPr lang="en-US" sz="2200" dirty="0">
                <a:solidFill>
                  <a:schemeClr val="accent1"/>
                </a:solidFill>
              </a:rPr>
              <a:t>Several species of mosquitoes</a:t>
            </a:r>
            <a:r>
              <a:rPr lang="en-US" sz="2200" baseline="0" dirty="0">
                <a:solidFill>
                  <a:schemeClr val="accent1"/>
                </a:solidFill>
              </a:rPr>
              <a:t> may be attributed to spreading this disease in Minnesota; however, “s</a:t>
            </a:r>
            <a:r>
              <a:rPr lang="en-US" sz="2200" dirty="0">
                <a:solidFill>
                  <a:schemeClr val="accent1"/>
                </a:solidFill>
              </a:rPr>
              <a:t>nowmelt </a:t>
            </a:r>
            <a:r>
              <a:rPr lang="en-US" sz="2200" i="1" dirty="0" err="1">
                <a:solidFill>
                  <a:schemeClr val="accent1"/>
                </a:solidFill>
              </a:rPr>
              <a:t>Aedes</a:t>
            </a:r>
            <a:r>
              <a:rPr lang="en-US" sz="2200" i="1" dirty="0">
                <a:solidFill>
                  <a:schemeClr val="accent1"/>
                </a:solidFill>
              </a:rPr>
              <a:t>” </a:t>
            </a:r>
            <a:r>
              <a:rPr lang="en-US" sz="2200" dirty="0">
                <a:solidFill>
                  <a:schemeClr val="accent1"/>
                </a:solidFill>
              </a:rPr>
              <a:t>mosquitoes are likely the main species of concern. The</a:t>
            </a:r>
            <a:r>
              <a:rPr lang="en-US" sz="2200" baseline="0" dirty="0">
                <a:solidFill>
                  <a:schemeClr val="accent1"/>
                </a:solidFill>
              </a:rPr>
              <a:t> eggs of this group of </a:t>
            </a:r>
            <a:r>
              <a:rPr lang="en-US" sz="2200" dirty="0">
                <a:solidFill>
                  <a:schemeClr val="accent1"/>
                </a:solidFill>
              </a:rPr>
              <a:t>mosquitoes</a:t>
            </a:r>
            <a:r>
              <a:rPr lang="en-US" sz="2200" baseline="0" dirty="0">
                <a:solidFill>
                  <a:schemeClr val="accent1"/>
                </a:solidFill>
              </a:rPr>
              <a:t> are able to overwinter in Minnesota and develop in pools of snowmelt in the early spring.</a:t>
            </a:r>
          </a:p>
          <a:p>
            <a:pPr>
              <a:spcAft>
                <a:spcPts val="600"/>
              </a:spcAft>
              <a:defRPr/>
            </a:pPr>
            <a:endParaRPr lang="en-US" sz="1900" dirty="0">
              <a:solidFill>
                <a:schemeClr val="accent1"/>
              </a:solidFill>
            </a:endParaRPr>
          </a:p>
          <a:p>
            <a:pPr>
              <a:spcAft>
                <a:spcPts val="600"/>
              </a:spcAft>
              <a:defRPr/>
            </a:pPr>
            <a:r>
              <a:rPr lang="en-US" sz="2200" dirty="0">
                <a:solidFill>
                  <a:schemeClr val="accent1"/>
                </a:solidFill>
              </a:rPr>
              <a:t>Persons of any age may become sick with Jamestown</a:t>
            </a:r>
            <a:r>
              <a:rPr lang="en-US" sz="2200" baseline="0" dirty="0">
                <a:solidFill>
                  <a:schemeClr val="accent1"/>
                </a:solidFill>
              </a:rPr>
              <a:t> Canyon virus,</a:t>
            </a:r>
            <a:r>
              <a:rPr lang="en-US" sz="2200" dirty="0">
                <a:solidFill>
                  <a:schemeClr val="accent1"/>
                </a:solidFill>
              </a:rPr>
              <a:t> although more severe disease may</a:t>
            </a:r>
            <a:r>
              <a:rPr lang="en-US" sz="2200" baseline="0" dirty="0">
                <a:solidFill>
                  <a:schemeClr val="accent1"/>
                </a:solidFill>
              </a:rPr>
              <a:t> be</a:t>
            </a:r>
            <a:r>
              <a:rPr lang="en-US" sz="2200" dirty="0">
                <a:solidFill>
                  <a:schemeClr val="accent1"/>
                </a:solidFill>
              </a:rPr>
              <a:t> found in older patients or those with weakened immune systems.</a:t>
            </a:r>
            <a:r>
              <a:rPr lang="en-US" sz="2200" baseline="0" dirty="0">
                <a:solidFill>
                  <a:schemeClr val="accent1"/>
                </a:solidFill>
              </a:rPr>
              <a:t> Since several different types of mosquitoes may spread this illness, people </a:t>
            </a:r>
            <a:r>
              <a:rPr lang="en-US" sz="2200" dirty="0">
                <a:solidFill>
                  <a:schemeClr val="accent1"/>
                </a:solidFill>
              </a:rPr>
              <a:t>may get sick from</a:t>
            </a:r>
            <a:r>
              <a:rPr lang="en-US" sz="2200" baseline="0" dirty="0">
                <a:solidFill>
                  <a:schemeClr val="accent1"/>
                </a:solidFill>
              </a:rPr>
              <a:t> this virus earlier in the season compared to West Nile virus and La Crosse encephalitis virus, </a:t>
            </a:r>
            <a:r>
              <a:rPr lang="en-US" sz="2200" dirty="0">
                <a:solidFill>
                  <a:schemeClr val="accent1"/>
                </a:solidFill>
              </a:rPr>
              <a:t>most commonly between May and September.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15</a:t>
            </a:fld>
            <a:endParaRPr lang="en-US" dirty="0"/>
          </a:p>
        </p:txBody>
      </p:sp>
    </p:spTree>
    <p:extLst>
      <p:ext uri="{BB962C8B-B14F-4D97-AF65-F5344CB8AC3E}">
        <p14:creationId xmlns:p14="http://schemas.microsoft.com/office/powerpoint/2010/main" val="633595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1"/>
                </a:solidFill>
              </a:rPr>
              <a:t>With</a:t>
            </a:r>
            <a:r>
              <a:rPr lang="en-US" sz="1200" baseline="0" dirty="0">
                <a:solidFill>
                  <a:schemeClr val="accent1"/>
                </a:solidFill>
              </a:rPr>
              <a:t> the information we currently know about Jamestown Canyon virus disease, the h</a:t>
            </a:r>
            <a:r>
              <a:rPr lang="en-US" sz="1200" dirty="0">
                <a:solidFill>
                  <a:schemeClr val="accent1"/>
                </a:solidFill>
              </a:rPr>
              <a:t>ighest risk areas in Minnesota include the north-central and northeastern regions. However, the virus is likely widespread throughout the state.</a:t>
            </a:r>
            <a:r>
              <a:rPr lang="en-US" sz="1200" baseline="0" dirty="0">
                <a:solidFill>
                  <a:schemeClr val="accent1"/>
                </a:solidFill>
              </a:rPr>
              <a:t> </a:t>
            </a:r>
            <a:r>
              <a:rPr lang="en-US" sz="1200" dirty="0">
                <a:solidFill>
                  <a:schemeClr val="accent1"/>
                </a:solidFill>
              </a:rPr>
              <a:t>Wooded and shaded areas provide the best habitat for these mosquitoes which may explain</a:t>
            </a:r>
            <a:r>
              <a:rPr lang="en-US" sz="1200" baseline="0" dirty="0">
                <a:solidFill>
                  <a:schemeClr val="accent1"/>
                </a:solidFill>
              </a:rPr>
              <a:t> why all of our cases to date have largely occurred in the forested regions of the state</a:t>
            </a:r>
            <a:r>
              <a:rPr lang="en-US" sz="1200" dirty="0">
                <a:solidFill>
                  <a:schemeClr val="accent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1"/>
                </a:solidFill>
              </a:rPr>
              <a:t>Footnote: the map on the right shows</a:t>
            </a:r>
            <a:r>
              <a:rPr lang="en-US" sz="1200" baseline="0" dirty="0">
                <a:solidFill>
                  <a:schemeClr val="accent1"/>
                </a:solidFill>
              </a:rPr>
              <a:t> the cumulative number of Jamestown canyon virus disease cases reported to the Minnesota Department of Health from 2013 through 2022, based on county of patient residence. </a:t>
            </a:r>
            <a:r>
              <a:rPr lang="en-US" baseline="0" dirty="0"/>
              <a:t>The purple color gradient spans case counts from zero (white/no color) up to 14 cases (dark purple) per county cumulatively over the time period.</a:t>
            </a:r>
            <a:r>
              <a:rPr lang="en-US" sz="1200" baseline="0" dirty="0">
                <a:solidFill>
                  <a:schemeClr val="accent1"/>
                </a:solidFill>
              </a:rPr>
              <a:t> </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16</a:t>
            </a:fld>
            <a:endParaRPr lang="en-US" dirty="0"/>
          </a:p>
        </p:txBody>
      </p:sp>
    </p:spTree>
    <p:extLst>
      <p:ext uri="{BB962C8B-B14F-4D97-AF65-F5344CB8AC3E}">
        <p14:creationId xmlns:p14="http://schemas.microsoft.com/office/powerpoint/2010/main" val="352271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three </a:t>
            </a:r>
            <a:r>
              <a:rPr lang="en-US" dirty="0" err="1"/>
              <a:t>mosquitoborne</a:t>
            </a:r>
            <a:r>
              <a:rPr lang="en-US" dirty="0"/>
              <a:t> diseases previously covered, several other</a:t>
            </a:r>
            <a:r>
              <a:rPr lang="en-US" baseline="0" dirty="0"/>
              <a:t> diseases may be spread by mosquito species found here in Minnesota. Eastern equine encephalitis, St. Louis encephalitis, and western equine encephalitis are all viruses found within the United States. These diseases occur rarely and sporadically throughout the country, yet there is the potential for them to occur here in Minnesota. However, Minnesota’s location in the upper Midwestern region of the country is along the edge of the historic distribution ranges associated with each of these diseases.</a:t>
            </a:r>
            <a:endParaRPr lang="en-US" alt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17</a:t>
            </a:fld>
            <a:endParaRPr lang="en-US" dirty="0"/>
          </a:p>
        </p:txBody>
      </p:sp>
    </p:spTree>
    <p:extLst>
      <p:ext uri="{BB962C8B-B14F-4D97-AF65-F5344CB8AC3E}">
        <p14:creationId xmlns:p14="http://schemas.microsoft.com/office/powerpoint/2010/main" val="3196232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It’s also important to remember that </a:t>
            </a:r>
            <a:r>
              <a:rPr lang="en-US" altLang="en-US" dirty="0" err="1"/>
              <a:t>mosquitoborne</a:t>
            </a:r>
            <a:r>
              <a:rPr lang="en-US" altLang="en-US" baseline="0" dirty="0"/>
              <a:t> disease can also affect Minnesotans who travel. Some of the diseases previously mentioned may be found in other areas of the United States so it’s wise to be aware of any potential disease threats in the areas in which we travel. In addition, some diseases that commonly affect Minnesota residents who travel abroad each year include chikungunya virus, dengue virus, malaria, yellow fever virus, and </a:t>
            </a:r>
            <a:r>
              <a:rPr lang="en-US" altLang="en-US" baseline="0" dirty="0" err="1"/>
              <a:t>Zika</a:t>
            </a:r>
            <a:r>
              <a:rPr lang="en-US" altLang="en-US" baseline="0" dirty="0"/>
              <a:t> virus. Each disease varies by geography, severity, treatment, and available preventative measures. </a:t>
            </a:r>
          </a:p>
          <a:p>
            <a:endParaRPr lang="en-US" altLang="en-US" baseline="0" dirty="0"/>
          </a:p>
          <a:p>
            <a:r>
              <a:rPr lang="en-US" altLang="en-US" baseline="0" dirty="0"/>
              <a:t>We strongly encourage people to seek advice from their health care provider and visit a travel clinic at least a month before traveling. This will ensure you have enough time to get any necessary vaccines or medicines before travel. You should visit the Centers for Disease Control and Prevention website on Traveler’s Health, </a:t>
            </a:r>
            <a:r>
              <a:rPr lang="en-US" dirty="0">
                <a:hlinkClick r:id="rId3"/>
              </a:rPr>
              <a:t>https://wwwnc.cdc.gov/travel</a:t>
            </a:r>
            <a:r>
              <a:rPr lang="en-US" dirty="0"/>
              <a:t>, for specific recommendations and travel advisories pertaining to the country</a:t>
            </a:r>
            <a:r>
              <a:rPr lang="en-US" baseline="0" dirty="0"/>
              <a:t> in which you are traveling. You can also visit the MDH’s website, International Travel Health Clinics Serving Minnesota Residents, to find a travel clinic closest to you: </a:t>
            </a:r>
            <a:r>
              <a:rPr lang="en-US" dirty="0">
                <a:hlinkClick r:id="rId4"/>
              </a:rPr>
              <a:t>https://www.health.state.mn.us/people/immunize/basics/travel/yfclinic.html</a:t>
            </a:r>
            <a:r>
              <a:rPr lang="en-US" dirty="0"/>
              <a:t>.</a:t>
            </a:r>
            <a:endParaRPr lang="en-US" altLang="en-US" baseline="0"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18</a:t>
            </a:fld>
            <a:endParaRPr lang="en-US" dirty="0"/>
          </a:p>
        </p:txBody>
      </p:sp>
    </p:spTree>
    <p:extLst>
      <p:ext uri="{BB962C8B-B14F-4D97-AF65-F5344CB8AC3E}">
        <p14:creationId xmlns:p14="http://schemas.microsoft.com/office/powerpoint/2010/main" val="31436551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Now that you know</a:t>
            </a:r>
            <a:r>
              <a:rPr lang="en-US" altLang="en-US" baseline="0" dirty="0"/>
              <a:t> more about </a:t>
            </a:r>
            <a:r>
              <a:rPr lang="en-US" altLang="en-US" baseline="0" dirty="0" err="1"/>
              <a:t>mosquitoborne</a:t>
            </a:r>
            <a:r>
              <a:rPr lang="en-US" altLang="en-US" baseline="0" dirty="0"/>
              <a:t> diseases, it’s important to know how to protect yourself from mosquito bites and the diseases they may carry.</a:t>
            </a:r>
            <a:endParaRPr lang="en-US" altLang="en-US" dirty="0"/>
          </a:p>
          <a:p>
            <a:endParaRPr lang="en-US" altLang="en-US" dirty="0"/>
          </a:p>
          <a:p>
            <a:r>
              <a:rPr lang="en-US" altLang="en-US" dirty="0"/>
              <a:t>First</a:t>
            </a:r>
            <a:r>
              <a:rPr lang="en-US" altLang="en-US" baseline="0" dirty="0"/>
              <a:t> of all, knowledge is power.</a:t>
            </a:r>
            <a:r>
              <a:rPr lang="en-US" altLang="en-US" dirty="0"/>
              <a:t> Know when</a:t>
            </a:r>
            <a:r>
              <a:rPr lang="en-US" altLang="en-US" baseline="0" dirty="0"/>
              <a:t> and where you are at risk. Mosquitoes are abundant throughout Minnesota but many are just pest mosquitoes. To summarize the information we covered in previous slides, be especially aware of </a:t>
            </a:r>
            <a:r>
              <a:rPr lang="en-US" altLang="en-US" baseline="0" dirty="0" err="1"/>
              <a:t>mosquitoborne</a:t>
            </a:r>
            <a:r>
              <a:rPr lang="en-US" altLang="en-US" baseline="0" dirty="0"/>
              <a:t> disease risk from July through August. Open, agricultural areas are most at risk for West Nile virus while wooded and shady areas are more at risk for La Crosse and Jamestown Canyon viruses.</a:t>
            </a:r>
          </a:p>
          <a:p>
            <a:endParaRPr lang="en-US" altLang="en-US" dirty="0"/>
          </a:p>
          <a:p>
            <a:r>
              <a:rPr lang="en-US" altLang="en-US" dirty="0"/>
              <a:t>Second, wear bug</a:t>
            </a:r>
            <a:r>
              <a:rPr lang="en-US" altLang="en-US" baseline="0" dirty="0"/>
              <a:t> spray that has been registered with the EPA (Environmental Protection Agency). You can typically find an EPA-reg. number in small font near the product’s barcode.</a:t>
            </a:r>
            <a:r>
              <a:rPr lang="en-US" altLang="en-US" dirty="0"/>
              <a:t> By choosing EPA-registered products, you can feel assured that the product is safe and effective for what it’s label</a:t>
            </a:r>
            <a:r>
              <a:rPr lang="en-US" altLang="en-US" baseline="0" dirty="0"/>
              <a:t> claims. </a:t>
            </a:r>
            <a:r>
              <a:rPr lang="en-US" altLang="en-US" dirty="0"/>
              <a:t>Repellents containing 20</a:t>
            </a:r>
            <a:r>
              <a:rPr lang="en-US" altLang="en-US" baseline="0" dirty="0"/>
              <a:t> to </a:t>
            </a:r>
            <a:r>
              <a:rPr lang="en-US" altLang="en-US" dirty="0"/>
              <a:t>30% DEET are effective at deterring mosquitoes</a:t>
            </a:r>
            <a:r>
              <a:rPr lang="en-US" altLang="en-US" baseline="0" dirty="0"/>
              <a:t> </a:t>
            </a:r>
            <a:r>
              <a:rPr lang="en-US" altLang="en-US" dirty="0"/>
              <a:t>from biting your skin. DEET is safe to apply directly on exposed skin or clothing. Products containing 0.5% permethrin is also recommended for people who spend a lot of time in the woods and can actually kill mosquitoes upon contact. Permethrin is NOT safe to use directly on the skin, but is safe to treat clothing or gear and will last through multiple washes. Other effective ingredients are available but again, be sure to only</a:t>
            </a:r>
            <a:r>
              <a:rPr lang="en-US" altLang="en-US" baseline="0" dirty="0"/>
              <a:t> use products that are registered by the EPA. </a:t>
            </a:r>
            <a:r>
              <a:rPr lang="en-US" altLang="en-US" dirty="0"/>
              <a:t>Always follow the product label’s instructions</a:t>
            </a:r>
            <a:r>
              <a:rPr lang="en-US" altLang="en-US" baseline="0" dirty="0"/>
              <a:t> and w</a:t>
            </a:r>
            <a:r>
              <a:rPr lang="en-US" altLang="en-US" dirty="0"/>
              <a:t>ash yourself </a:t>
            </a:r>
            <a:r>
              <a:rPr lang="en-US" altLang="en-US" baseline="0" dirty="0"/>
              <a:t>after coming in from the outdoors </a:t>
            </a:r>
            <a:r>
              <a:rPr lang="en-US" altLang="en-US" dirty="0"/>
              <a:t>to</a:t>
            </a:r>
            <a:r>
              <a:rPr lang="en-US" altLang="en-US" baseline="0" dirty="0"/>
              <a:t> remove any product remaining on your skin. The picture shown here is linked to a short video on the MDH website that shows you how to choose and use bug spray. You can also find the video here: </a:t>
            </a:r>
            <a:r>
              <a:rPr lang="en-US" dirty="0">
                <a:hlinkClick r:id="rId3"/>
              </a:rPr>
              <a:t>https://www.health.state.mn.us/diseases/mosquitoborne/video.html</a:t>
            </a:r>
            <a:r>
              <a:rPr lang="en-US" dirty="0"/>
              <a:t>.</a:t>
            </a:r>
            <a:endParaRPr lang="en-US" altLang="en-US" baseline="0" dirty="0"/>
          </a:p>
          <a:p>
            <a:endParaRPr lang="en-US" altLang="en-US" baseline="0" dirty="0"/>
          </a:p>
          <a:p>
            <a:r>
              <a:rPr lang="en-US" altLang="en-US" baseline="0" dirty="0"/>
              <a:t>Lastly, you can prevent mosquito bites by simply dressing in comfortable clothing when in areas where mosquitoes are active. Since mosquitoes can bite through tight-fitting fabric, wear loose-fitting, long-sleeved shirts and pants to cover exposed skin.</a:t>
            </a:r>
            <a:endParaRPr lang="en-US" alt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19</a:t>
            </a:fld>
            <a:endParaRPr lang="en-US" dirty="0"/>
          </a:p>
        </p:txBody>
      </p:sp>
    </p:spTree>
    <p:extLst>
      <p:ext uri="{BB962C8B-B14F-4D97-AF65-F5344CB8AC3E}">
        <p14:creationId xmlns:p14="http://schemas.microsoft.com/office/powerpoint/2010/main" val="3780413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this slide show is to educate people who live, work, and travel to Minnesota about the importance</a:t>
            </a:r>
            <a:r>
              <a:rPr lang="en-US" baseline="0" dirty="0"/>
              <a:t> of being aware of mosquitoes and </a:t>
            </a:r>
            <a:r>
              <a:rPr lang="en-US" baseline="0" dirty="0" err="1"/>
              <a:t>mosquitoborne</a:t>
            </a:r>
            <a:r>
              <a:rPr lang="en-US" baseline="0" dirty="0"/>
              <a:t> diseases. A </a:t>
            </a:r>
            <a:r>
              <a:rPr lang="en-US" baseline="0" dirty="0" err="1"/>
              <a:t>mosquitoborne</a:t>
            </a:r>
            <a:r>
              <a:rPr lang="en-US" baseline="0" dirty="0"/>
              <a:t> disease is an illness that people or animals can get when they are bitten by a mosquito that is infected with a disease agent, like a virus. Mosquitoborne diseases are a large threat to human health around the world, including right here in Minnesota. In the following slides, we will help you and your family stay </a:t>
            </a:r>
            <a:r>
              <a:rPr lang="en-US" dirty="0"/>
              <a:t>safe from mosquito bites and the diseases they carry </a:t>
            </a:r>
            <a:r>
              <a:rPr lang="en-US" baseline="0" dirty="0"/>
              <a:t>while you enjoy the great outdoors.</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7199759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also important to protect your home and property</a:t>
            </a:r>
            <a:r>
              <a:rPr lang="en-US" baseline="0" dirty="0"/>
              <a:t> from mosquitoes that may use water sources around you to breed. As discussed, mosquitoes need water to lay their eggs. So, adult female mosquitoes may seek out water-holding containers (such as tires, flower pots, kiddie pools, bird baths, dog bowls, etc.) that are holding water. In order to prevent mosquitoes from breeding around your home, frequently empty these water-holding containers, get rid of them, or store them in a dry location. If you have tires, you can take them to your local recycling center, drill a hole in the bottom for drainage, or place them in a sunny spot on the property so mosquitoes are less likely to lay their eggs in them. Gutters should be regularly cleared of debris to prevent water becoming stagnant. Lastly, tarps on wood piles or equipment should be pulled tight to prevent water pooling in the folds.</a:t>
            </a:r>
          </a:p>
          <a:p>
            <a:endParaRPr lang="en-US" baseline="0" dirty="0"/>
          </a:p>
          <a:p>
            <a:r>
              <a:rPr lang="en-US" baseline="0" dirty="0"/>
              <a:t>To demonstrate some of these prevention tips, you can watch a short video from the MDH website on how to keep mosquitoes away from your home. Click on the image above or visit the following link: </a:t>
            </a:r>
            <a:r>
              <a:rPr lang="en-US" dirty="0">
                <a:hlinkClick r:id="rId3"/>
              </a:rPr>
              <a:t>https://www.health.state.mn.us/diseases/mosquitoborne/video.html</a:t>
            </a:r>
            <a:r>
              <a:rPr lang="en-US" dirty="0"/>
              <a:t>.</a:t>
            </a:r>
          </a:p>
        </p:txBody>
      </p:sp>
      <p:sp>
        <p:nvSpPr>
          <p:cNvPr id="4" name="Slide Number Placeholder 3"/>
          <p:cNvSpPr>
            <a:spLocks noGrp="1"/>
          </p:cNvSpPr>
          <p:nvPr>
            <p:ph type="sldNum" sz="quarter" idx="10"/>
          </p:nvPr>
        </p:nvSpPr>
        <p:spPr/>
        <p:txBody>
          <a:bodyPr/>
          <a:lstStyle/>
          <a:p>
            <a:fld id="{F9F08466-AEA7-4FC0-9459-6A32F61DA297}" type="slidenum">
              <a:rPr lang="en-US" smtClean="0"/>
              <a:pPr/>
              <a:t>20</a:t>
            </a:fld>
            <a:endParaRPr lang="en-US" dirty="0"/>
          </a:p>
        </p:txBody>
      </p:sp>
    </p:spTree>
    <p:extLst>
      <p:ext uri="{BB962C8B-B14F-4D97-AF65-F5344CB8AC3E}">
        <p14:creationId xmlns:p14="http://schemas.microsoft.com/office/powerpoint/2010/main" val="2582265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Thank</a:t>
            </a:r>
            <a:r>
              <a:rPr lang="en-US" altLang="en-US" baseline="0" dirty="0"/>
              <a:t> you very much</a:t>
            </a:r>
            <a:r>
              <a:rPr lang="en-US" altLang="en-US" dirty="0"/>
              <a:t> for your attention today! We hope you found this information useful. Contact the MDH Vectorborne Diseases Unit if you have any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You may also visit the MDH and CDC websites</a:t>
            </a:r>
            <a:r>
              <a:rPr lang="en-US" altLang="en-US" baseline="0" dirty="0"/>
              <a:t> </a:t>
            </a:r>
            <a:r>
              <a:rPr lang="en-US" altLang="en-US" dirty="0"/>
              <a:t>for additional information</a:t>
            </a:r>
            <a:r>
              <a:rPr lang="en-US" altLang="en-US" sz="1200" baseline="0" dirty="0"/>
              <a:t>:</a:t>
            </a:r>
          </a:p>
          <a:p>
            <a:r>
              <a:rPr lang="en-US" dirty="0"/>
              <a:t>www.health.state.mn.us/mosquitoes</a:t>
            </a:r>
          </a:p>
          <a:p>
            <a:r>
              <a:rPr lang="en-US" dirty="0"/>
              <a:t>www.cdc.gov/features/stopmosquitoes/index.html</a:t>
            </a:r>
          </a:p>
        </p:txBody>
      </p:sp>
      <p:sp>
        <p:nvSpPr>
          <p:cNvPr id="4" name="Slide Number Placeholder 3"/>
          <p:cNvSpPr>
            <a:spLocks noGrp="1"/>
          </p:cNvSpPr>
          <p:nvPr>
            <p:ph type="sldNum" sz="quarter" idx="10"/>
          </p:nvPr>
        </p:nvSpPr>
        <p:spPr/>
        <p:txBody>
          <a:bodyPr/>
          <a:lstStyle/>
          <a:p>
            <a:fld id="{F9F08466-AEA7-4FC0-9459-6A32F61DA297}" type="slidenum">
              <a:rPr lang="en-US" smtClean="0"/>
              <a:pPr/>
              <a:t>21</a:t>
            </a:fld>
            <a:endParaRPr lang="en-US" dirty="0"/>
          </a:p>
        </p:txBody>
      </p:sp>
    </p:spTree>
    <p:extLst>
      <p:ext uri="{BB962C8B-B14F-4D97-AF65-F5344CB8AC3E}">
        <p14:creationId xmlns:p14="http://schemas.microsoft.com/office/powerpoint/2010/main" val="1741276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By the end of this presentation, you will:</a:t>
            </a:r>
          </a:p>
          <a:p>
            <a:pPr eaLnBrk="1" hangingPunct="1">
              <a:spcBef>
                <a:spcPct val="0"/>
              </a:spcBef>
              <a:buFontTx/>
              <a:buChar char="•"/>
            </a:pPr>
            <a:r>
              <a:rPr lang="en-US" altLang="en-US" dirty="0"/>
              <a:t>Understand how mosquitoes live,</a:t>
            </a:r>
          </a:p>
          <a:p>
            <a:pPr eaLnBrk="1" hangingPunct="1">
              <a:spcBef>
                <a:spcPct val="0"/>
              </a:spcBef>
              <a:buFontTx/>
              <a:buChar char="•"/>
            </a:pPr>
            <a:r>
              <a:rPr lang="en-US" altLang="en-US" dirty="0"/>
              <a:t>Be aware of diseases spread by mosquitoes in Minnesota,</a:t>
            </a:r>
          </a:p>
          <a:p>
            <a:pPr eaLnBrk="1" hangingPunct="1">
              <a:spcBef>
                <a:spcPct val="0"/>
              </a:spcBef>
              <a:buFontTx/>
              <a:buChar char="•"/>
            </a:pPr>
            <a:r>
              <a:rPr lang="en-US" altLang="en-US" dirty="0"/>
              <a:t>Recognize basic signs and symptoms,</a:t>
            </a:r>
          </a:p>
          <a:p>
            <a:pPr eaLnBrk="1" hangingPunct="1">
              <a:spcBef>
                <a:spcPct val="0"/>
              </a:spcBef>
              <a:buFontTx/>
              <a:buChar char="•"/>
            </a:pPr>
            <a:r>
              <a:rPr lang="en-US" altLang="en-US" dirty="0"/>
              <a:t>Seek early diagnosis and treatment,</a:t>
            </a:r>
          </a:p>
          <a:p>
            <a:pPr eaLnBrk="1" hangingPunct="1">
              <a:spcBef>
                <a:spcPct val="0"/>
              </a:spcBef>
              <a:buFontTx/>
              <a:buChar char="•"/>
            </a:pPr>
            <a:r>
              <a:rPr lang="en-US" altLang="en-US" dirty="0"/>
              <a:t>Know when and where </a:t>
            </a:r>
            <a:r>
              <a:rPr lang="en-US" altLang="en-US" dirty="0" err="1"/>
              <a:t>mosquitoborne</a:t>
            </a:r>
            <a:r>
              <a:rPr lang="en-US" altLang="en-US" dirty="0"/>
              <a:t> disease risk is highest,</a:t>
            </a:r>
          </a:p>
          <a:p>
            <a:pPr eaLnBrk="1" hangingPunct="1">
              <a:spcBef>
                <a:spcPct val="0"/>
              </a:spcBef>
              <a:buFontTx/>
              <a:buChar char="•"/>
            </a:pPr>
            <a:r>
              <a:rPr lang="en-US" altLang="en-US" dirty="0"/>
              <a:t>Practice mosquito bite prevention </a:t>
            </a:r>
            <a:r>
              <a:rPr lang="en-US" altLang="en-US" baseline="0" dirty="0"/>
              <a:t>methods</a:t>
            </a:r>
            <a:r>
              <a:rPr lang="en-US" altLang="en-US" dirty="0"/>
              <a:t>, and</a:t>
            </a:r>
          </a:p>
          <a:p>
            <a:pPr eaLnBrk="1" hangingPunct="1">
              <a:spcBef>
                <a:spcPct val="0"/>
              </a:spcBef>
              <a:buFontTx/>
              <a:buChar char="•"/>
            </a:pPr>
            <a:r>
              <a:rPr lang="en-US" altLang="en-US" dirty="0"/>
              <a:t>Know who to contact for more information.</a:t>
            </a:r>
          </a:p>
        </p:txBody>
      </p:sp>
      <p:sp>
        <p:nvSpPr>
          <p:cNvPr id="4" name="Slide Number Placeholder 3"/>
          <p:cNvSpPr>
            <a:spLocks noGrp="1"/>
          </p:cNvSpPr>
          <p:nvPr>
            <p:ph type="sldNum" sz="quarter" idx="10"/>
          </p:nvPr>
        </p:nvSpPr>
        <p:spPr/>
        <p:txBody>
          <a:bodyPr/>
          <a:lstStyle/>
          <a:p>
            <a:fld id="{F9F08466-AEA7-4FC0-9459-6A32F61DA297}" type="slidenum">
              <a:rPr lang="en-US" smtClean="0"/>
              <a:pPr/>
              <a:t>3</a:t>
            </a:fld>
            <a:endParaRPr lang="en-US" dirty="0"/>
          </a:p>
        </p:txBody>
      </p:sp>
    </p:spTree>
    <p:extLst>
      <p:ext uri="{BB962C8B-B14F-4D97-AF65-F5344CB8AC3E}">
        <p14:creationId xmlns:p14="http://schemas.microsoft.com/office/powerpoint/2010/main" val="4234723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fully understand your risk of getting sick with a </a:t>
            </a:r>
            <a:r>
              <a:rPr lang="en-US" baseline="0" dirty="0" err="1"/>
              <a:t>mosquitoborne</a:t>
            </a:r>
            <a:r>
              <a:rPr lang="en-US" baseline="0" dirty="0"/>
              <a:t> disease, it’s important to understand how mosquitoes live and spread disease to us. Did you know Minnesota is home to about 51 species of mosquitoes? Fortunately, only about half of them will feed on people. Many types of mosquitoes in Minnesota prefer to feed on birds and other animals instead of people. Of those species that feed on us, many are considered just pests and only a few can actually spread disease.   </a:t>
            </a:r>
          </a:p>
        </p:txBody>
      </p:sp>
      <p:sp>
        <p:nvSpPr>
          <p:cNvPr id="4" name="Slide Number Placeholder 3"/>
          <p:cNvSpPr>
            <a:spLocks noGrp="1"/>
          </p:cNvSpPr>
          <p:nvPr>
            <p:ph type="sldNum" sz="quarter" idx="10"/>
          </p:nvPr>
        </p:nvSpPr>
        <p:spPr/>
        <p:txBody>
          <a:bodyPr/>
          <a:lstStyle/>
          <a:p>
            <a:fld id="{F9F08466-AEA7-4FC0-9459-6A32F61DA297}" type="slidenum">
              <a:rPr lang="en-US" smtClean="0"/>
              <a:pPr/>
              <a:t>4</a:t>
            </a:fld>
            <a:endParaRPr lang="en-US" dirty="0"/>
          </a:p>
        </p:txBody>
      </p:sp>
    </p:spTree>
    <p:extLst>
      <p:ext uri="{BB962C8B-B14F-4D97-AF65-F5344CB8AC3E}">
        <p14:creationId xmlns:p14="http://schemas.microsoft.com/office/powerpoint/2010/main" val="3306993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a:t>
            </a:r>
            <a:r>
              <a:rPr lang="en-US" baseline="0" dirty="0"/>
              <a:t> is a key part of the mosquito life cycle. Here you can see the four stages of the life cycle and the importance of water. As we’ll discuss later on, some types of mosquitoes prefer to lay their eggs in larger water sources such as ditches and flooded fields. Other mosquitoes prefer to lay their eggs in small, manmade containers or naturally occurring tree holes.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06588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NeueHaasGroteskText Std" panose="020B0504020202020204" pitchFamily="34" charset="0"/>
                <a:ea typeface="+mn-ea"/>
                <a:cs typeface="+mn-cs"/>
              </a:rPr>
              <a:t>Many </a:t>
            </a:r>
            <a:r>
              <a:rPr lang="en-US" sz="1200" b="0" i="0" u="none" strike="noStrike" kern="1200" baseline="0" dirty="0" err="1">
                <a:solidFill>
                  <a:schemeClr val="tx1"/>
                </a:solidFill>
                <a:latin typeface="NeueHaasGroteskText Std" panose="020B0504020202020204" pitchFamily="34" charset="0"/>
                <a:ea typeface="+mn-ea"/>
                <a:cs typeface="+mn-cs"/>
              </a:rPr>
              <a:t>mosquitoborne</a:t>
            </a:r>
            <a:r>
              <a:rPr lang="en-US" sz="1200" b="0" i="0" u="none" strike="noStrike" kern="1200" baseline="0" dirty="0">
                <a:solidFill>
                  <a:schemeClr val="tx1"/>
                </a:solidFill>
                <a:latin typeface="NeueHaasGroteskText Std" panose="020B0504020202020204" pitchFamily="34" charset="0"/>
                <a:ea typeface="+mn-ea"/>
                <a:cs typeface="+mn-cs"/>
              </a:rPr>
              <a:t> diseases cause similar symptoms, though most people who become infected have no symptoms at all. Symptoms usually show up within a few days or up to two weeks after being bitten by an infected mosquito. </a:t>
            </a:r>
          </a:p>
          <a:p>
            <a:endParaRPr lang="en-US" sz="1200" b="0" i="0" u="none" strike="noStrike" kern="1200" baseline="0" dirty="0">
              <a:solidFill>
                <a:schemeClr val="tx1"/>
              </a:solidFill>
              <a:latin typeface="NeueHaasGroteskText Std" panose="020B0504020202020204" pitchFamily="34" charset="0"/>
              <a:ea typeface="+mn-ea"/>
              <a:cs typeface="+mn-cs"/>
            </a:endParaRPr>
          </a:p>
          <a:p>
            <a:r>
              <a:rPr lang="en-US" sz="1200" b="0" i="0" u="none" strike="noStrike" kern="1200" baseline="0" dirty="0">
                <a:solidFill>
                  <a:schemeClr val="tx1"/>
                </a:solidFill>
                <a:latin typeface="NeueHaasGroteskText Std" panose="020B0504020202020204" pitchFamily="34" charset="0"/>
                <a:ea typeface="+mn-ea"/>
                <a:cs typeface="+mn-cs"/>
              </a:rPr>
              <a:t>Watch for symptoms like: </a:t>
            </a:r>
          </a:p>
          <a:p>
            <a:pPr marL="171450" indent="-171450">
              <a:buFont typeface="Arial" panose="020B0604020202020204" pitchFamily="34" charset="0"/>
              <a:buChar char="•"/>
            </a:pPr>
            <a:r>
              <a:rPr lang="en-US" sz="1200" b="0" i="0" u="none" strike="noStrike" kern="1200" baseline="0" dirty="0">
                <a:solidFill>
                  <a:schemeClr val="tx1"/>
                </a:solidFill>
                <a:latin typeface="NeueHaasGroteskText Std" panose="020B0504020202020204" pitchFamily="34" charset="0"/>
                <a:ea typeface="+mn-ea"/>
                <a:cs typeface="+mn-cs"/>
              </a:rPr>
              <a:t>Fever</a:t>
            </a:r>
          </a:p>
          <a:p>
            <a:pPr marL="171450" indent="-171450">
              <a:buFont typeface="Arial" panose="020B0604020202020204" pitchFamily="34" charset="0"/>
              <a:buChar char="•"/>
            </a:pPr>
            <a:r>
              <a:rPr lang="en-US" sz="1200" b="0" i="0" u="none" strike="noStrike" kern="1200" baseline="0" dirty="0">
                <a:solidFill>
                  <a:schemeClr val="tx1"/>
                </a:solidFill>
                <a:latin typeface="NeueHaasGroteskText Std" panose="020B0504020202020204" pitchFamily="34" charset="0"/>
                <a:ea typeface="+mn-ea"/>
                <a:cs typeface="+mn-cs"/>
              </a:rPr>
              <a:t>Headache</a:t>
            </a:r>
          </a:p>
          <a:p>
            <a:pPr marL="171450" indent="-171450">
              <a:buFont typeface="Arial" panose="020B0604020202020204" pitchFamily="34" charset="0"/>
              <a:buChar char="•"/>
            </a:pPr>
            <a:r>
              <a:rPr lang="en-US" sz="1200" b="0" i="0" u="none" strike="noStrike" kern="1200" baseline="0" dirty="0">
                <a:solidFill>
                  <a:schemeClr val="tx1"/>
                </a:solidFill>
                <a:latin typeface="NeueHaasGroteskText Std" panose="020B0504020202020204" pitchFamily="34" charset="0"/>
                <a:ea typeface="+mn-ea"/>
                <a:cs typeface="+mn-cs"/>
              </a:rPr>
              <a:t>Stiff neck</a:t>
            </a:r>
          </a:p>
          <a:p>
            <a:pPr marL="171450" indent="-171450">
              <a:buFont typeface="Arial" panose="020B0604020202020204" pitchFamily="34" charset="0"/>
              <a:buChar char="•"/>
            </a:pPr>
            <a:r>
              <a:rPr lang="en-US" sz="1200" b="0" i="0" u="none" strike="noStrike" kern="1200" baseline="0" dirty="0">
                <a:solidFill>
                  <a:schemeClr val="tx1"/>
                </a:solidFill>
                <a:latin typeface="NeueHaasGroteskText Std" panose="020B0504020202020204" pitchFamily="34" charset="0"/>
                <a:ea typeface="+mn-ea"/>
                <a:cs typeface="+mn-cs"/>
              </a:rPr>
              <a:t>Rash</a:t>
            </a:r>
          </a:p>
          <a:p>
            <a:pPr marL="171450" indent="-171450">
              <a:buFont typeface="Arial" panose="020B0604020202020204" pitchFamily="34" charset="0"/>
              <a:buChar char="•"/>
            </a:pPr>
            <a:r>
              <a:rPr lang="en-US" sz="1200" b="0" i="0" u="none" strike="noStrike" kern="1200" baseline="0" dirty="0">
                <a:solidFill>
                  <a:schemeClr val="tx1"/>
                </a:solidFill>
                <a:latin typeface="NeueHaasGroteskText Std" panose="020B0504020202020204" pitchFamily="34" charset="0"/>
                <a:ea typeface="+mn-ea"/>
                <a:cs typeface="+mn-cs"/>
              </a:rPr>
              <a:t>Disorientation</a:t>
            </a:r>
          </a:p>
          <a:p>
            <a:pPr marL="171450" indent="-171450">
              <a:buFont typeface="Arial" panose="020B0604020202020204" pitchFamily="34" charset="0"/>
              <a:buChar char="•"/>
            </a:pPr>
            <a:r>
              <a:rPr lang="en-US" sz="1200" b="0" i="0" u="none" strike="noStrike" kern="1200" baseline="0" dirty="0">
                <a:solidFill>
                  <a:schemeClr val="tx1"/>
                </a:solidFill>
                <a:latin typeface="NeueHaasGroteskText Std" panose="020B0504020202020204" pitchFamily="34" charset="0"/>
                <a:ea typeface="+mn-ea"/>
                <a:cs typeface="+mn-cs"/>
              </a:rPr>
              <a:t>Seizures</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a:t>
            </a:fld>
            <a:endParaRPr lang="en-US" dirty="0"/>
          </a:p>
        </p:txBody>
      </p:sp>
    </p:spTree>
    <p:extLst>
      <p:ext uri="{BB962C8B-B14F-4D97-AF65-F5344CB8AC3E}">
        <p14:creationId xmlns:p14="http://schemas.microsoft.com/office/powerpoint/2010/main" val="2601138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NeueHaasGroteskText Std" panose="020B0504020202020204" pitchFamily="34" charset="0"/>
                <a:ea typeface="+mn-ea"/>
                <a:cs typeface="+mn-cs"/>
              </a:rPr>
              <a:t>If you think that you could have a </a:t>
            </a:r>
            <a:r>
              <a:rPr lang="en-US" sz="1200" b="0" i="0" u="none" strike="noStrike" kern="1200" baseline="0" dirty="0" err="1">
                <a:solidFill>
                  <a:schemeClr val="tx1"/>
                </a:solidFill>
                <a:latin typeface="NeueHaasGroteskText Std" panose="020B0504020202020204" pitchFamily="34" charset="0"/>
                <a:ea typeface="+mn-ea"/>
                <a:cs typeface="+mn-cs"/>
              </a:rPr>
              <a:t>mosquitoborne</a:t>
            </a:r>
            <a:r>
              <a:rPr lang="en-US" sz="1200" b="0" i="0" u="none" strike="noStrike" kern="1200" baseline="0" dirty="0">
                <a:solidFill>
                  <a:schemeClr val="tx1"/>
                </a:solidFill>
                <a:latin typeface="NeueHaasGroteskText Std" panose="020B0504020202020204" pitchFamily="34" charset="0"/>
                <a:ea typeface="+mn-ea"/>
                <a:cs typeface="+mn-cs"/>
              </a:rPr>
              <a:t> disease, you should contact your health care provider as soon as possible. Your health care provider can determine if you have a  </a:t>
            </a:r>
            <a:r>
              <a:rPr lang="en-US" sz="1200" b="0" i="0" u="none" strike="noStrike" kern="1200" baseline="0" dirty="0" err="1">
                <a:solidFill>
                  <a:schemeClr val="tx1"/>
                </a:solidFill>
                <a:latin typeface="NeueHaasGroteskText Std" panose="020B0504020202020204" pitchFamily="34" charset="0"/>
                <a:ea typeface="+mn-ea"/>
                <a:cs typeface="+mn-cs"/>
              </a:rPr>
              <a:t>mosquitoborne</a:t>
            </a:r>
            <a:r>
              <a:rPr lang="en-US" sz="1200" b="0" i="0" u="none" strike="noStrike" kern="1200" baseline="0" dirty="0">
                <a:solidFill>
                  <a:schemeClr val="tx1"/>
                </a:solidFill>
                <a:latin typeface="NeueHaasGroteskText Std" panose="020B0504020202020204" pitchFamily="34" charset="0"/>
                <a:ea typeface="+mn-ea"/>
                <a:cs typeface="+mn-cs"/>
              </a:rPr>
              <a:t> disease based on your history of spending time outside, a physical exam, and blood tests.</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7</a:t>
            </a:fld>
            <a:endParaRPr lang="en-US" dirty="0"/>
          </a:p>
        </p:txBody>
      </p:sp>
    </p:spTree>
    <p:extLst>
      <p:ext uri="{BB962C8B-B14F-4D97-AF65-F5344CB8AC3E}">
        <p14:creationId xmlns:p14="http://schemas.microsoft.com/office/powerpoint/2010/main" val="289294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a:t>
            </a:r>
            <a:r>
              <a:rPr lang="en-US" dirty="0" err="1"/>
              <a:t>mosquitoborne</a:t>
            </a:r>
            <a:r>
              <a:rPr lang="en-US" dirty="0"/>
              <a:t> diseases that are spread here in Minnesota are all caused by viruses so no specific treatments are available.</a:t>
            </a:r>
            <a:r>
              <a:rPr lang="en-US" baseline="0" dirty="0"/>
              <a:t> </a:t>
            </a:r>
            <a:r>
              <a:rPr lang="en-US" dirty="0"/>
              <a:t>Instead, </a:t>
            </a:r>
            <a:r>
              <a:rPr lang="en-US" sz="2400" dirty="0"/>
              <a:t>symptoms are treated with supportive care only.</a:t>
            </a:r>
            <a:r>
              <a:rPr lang="en-US" sz="2400" baseline="0" dirty="0"/>
              <a:t> </a:t>
            </a:r>
            <a:r>
              <a:rPr lang="en-US" sz="2400" dirty="0"/>
              <a:t>People with mild illness typically recover on their own.</a:t>
            </a:r>
            <a:r>
              <a:rPr lang="en-US" sz="2400" baseline="0" dirty="0"/>
              <a:t> T</a:t>
            </a:r>
            <a:r>
              <a:rPr lang="en-US" sz="2400" dirty="0"/>
              <a:t>hose with serious symptoms,</a:t>
            </a:r>
            <a:r>
              <a:rPr lang="en-US" sz="2400" baseline="0" dirty="0"/>
              <a:t> like those affecting the brain, </a:t>
            </a:r>
            <a:r>
              <a:rPr lang="en-US" sz="2400" dirty="0"/>
              <a:t>may require hospitalization</a:t>
            </a:r>
            <a:r>
              <a:rPr lang="en-US" sz="2400" baseline="0" dirty="0"/>
              <a:t> and care under medical providers. L</a:t>
            </a:r>
            <a:r>
              <a:rPr lang="en-US" sz="2400" dirty="0"/>
              <a:t>ong-term nerve damage and death may occur in those with severe illness.</a:t>
            </a:r>
          </a:p>
        </p:txBody>
      </p:sp>
      <p:sp>
        <p:nvSpPr>
          <p:cNvPr id="4" name="Slide Number Placeholder 3"/>
          <p:cNvSpPr>
            <a:spLocks noGrp="1"/>
          </p:cNvSpPr>
          <p:nvPr>
            <p:ph type="sldNum" sz="quarter" idx="10"/>
          </p:nvPr>
        </p:nvSpPr>
        <p:spPr/>
        <p:txBody>
          <a:bodyPr/>
          <a:lstStyle/>
          <a:p>
            <a:fld id="{F9F08466-AEA7-4FC0-9459-6A32F61DA297}" type="slidenum">
              <a:rPr lang="en-US" smtClean="0"/>
              <a:pPr/>
              <a:t>8</a:t>
            </a:fld>
            <a:endParaRPr lang="en-US" dirty="0"/>
          </a:p>
        </p:txBody>
      </p:sp>
    </p:spTree>
    <p:extLst>
      <p:ext uri="{BB962C8B-B14F-4D97-AF65-F5344CB8AC3E}">
        <p14:creationId xmlns:p14="http://schemas.microsoft.com/office/powerpoint/2010/main" val="3936636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have learned about mosquitoes</a:t>
            </a:r>
            <a:r>
              <a:rPr lang="en-US" baseline="0" dirty="0"/>
              <a:t> and how they spread diseases, let’s cover the most common diseases spread by mosquitoes in Minnesota. Here i</a:t>
            </a:r>
            <a:r>
              <a:rPr lang="en-US" dirty="0"/>
              <a:t>n our state,</a:t>
            </a:r>
            <a:r>
              <a:rPr lang="en-US" baseline="0" dirty="0"/>
              <a:t> the three most commonly reported </a:t>
            </a:r>
            <a:r>
              <a:rPr lang="en-US" baseline="0" dirty="0" err="1"/>
              <a:t>mosquitoborne</a:t>
            </a:r>
            <a:r>
              <a:rPr lang="en-US" baseline="0" dirty="0"/>
              <a:t> diseases include West Nile virus disease, La Crosse encephalitis, and Jamestown Canyon virus disease. </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9</a:t>
            </a:fld>
            <a:endParaRPr lang="en-US" dirty="0"/>
          </a:p>
        </p:txBody>
      </p:sp>
    </p:spTree>
    <p:extLst>
      <p:ext uri="{BB962C8B-B14F-4D97-AF65-F5344CB8AC3E}">
        <p14:creationId xmlns:p14="http://schemas.microsoft.com/office/powerpoint/2010/main" val="1395628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a:t>Click to enter the slideshow title</a:t>
            </a:r>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t>5/9/2024</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697389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E8677-C648-465D-82CD-E88587B4845D}" type="datetime1">
              <a:rPr lang="en-US" smtClean="0"/>
              <a:t>5/9/2024</a:t>
            </a:fld>
            <a:endParaRPr lang="en-US" dirty="0"/>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7623397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0D07D7-46FB-4D7C-9C8F-0C340D091257}" type="datetime1">
              <a:rPr lang="en-US" smtClean="0"/>
              <a:t>5/9/2024</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4948801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p>
            <a:fld id="{66C283A4-7960-4BFD-B3A5-A2CC5BB2A473}" type="datetime1">
              <a:rPr lang="en-US" smtClean="0"/>
              <a:t>5/9/2024</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59765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5/9/2024</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67981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5/9/2024</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30257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5/9/2024</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24870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r>
              <a:rPr lang="en-US"/>
              <a:t>Click icon to add picture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5/9/2024</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38987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r>
              <a:rPr lang="en-US"/>
              <a:t>Click icon to add picture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5/9/2024</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94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r>
              <a:rPr lang="en-US"/>
              <a:t>Click icon to add picture</a:t>
            </a:r>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5/9/2024</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864900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3" name="Date Placeholder 2"/>
          <p:cNvSpPr>
            <a:spLocks noGrp="1"/>
          </p:cNvSpPr>
          <p:nvPr>
            <p:ph type="dt" sz="half" idx="10"/>
          </p:nvPr>
        </p:nvSpPr>
        <p:spPr/>
        <p:txBody>
          <a:bodyPr/>
          <a:lstStyle/>
          <a:p>
            <a:fld id="{936DB2D6-5DF4-4264-A4A1-7D3EAF38D255}" type="datetime1">
              <a:rPr lang="en-US" smtClean="0"/>
              <a:t>5/9/2024</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2780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a:t>Click to enter the slideshow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t>5/9/2024</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4" name="MN.IT Services Logo" descr="Minnesota Department of Health"/>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72377" y="1776213"/>
            <a:ext cx="5447246" cy="778956"/>
          </a:xfrm>
          <a:prstGeom prst="rect">
            <a:avLst/>
          </a:prstGeom>
        </p:spPr>
      </p:pic>
    </p:spTree>
    <p:extLst>
      <p:ext uri="{BB962C8B-B14F-4D97-AF65-F5344CB8AC3E}">
        <p14:creationId xmlns:p14="http://schemas.microsoft.com/office/powerpoint/2010/main" val="3368119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3" name="Date Placeholder 2"/>
          <p:cNvSpPr>
            <a:spLocks noGrp="1"/>
          </p:cNvSpPr>
          <p:nvPr>
            <p:ph type="dt" sz="half" idx="10"/>
          </p:nvPr>
        </p:nvSpPr>
        <p:spPr/>
        <p:txBody>
          <a:bodyPr/>
          <a:lstStyle/>
          <a:p>
            <a:fld id="{936DB2D6-5DF4-4264-A4A1-7D3EAF38D255}" type="datetime1">
              <a:rPr lang="en-US" smtClean="0"/>
              <a:t>5/9/2024</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960824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3" name="Date Placeholder 2"/>
          <p:cNvSpPr>
            <a:spLocks noGrp="1"/>
          </p:cNvSpPr>
          <p:nvPr>
            <p:ph type="dt" sz="half" idx="10"/>
          </p:nvPr>
        </p:nvSpPr>
        <p:spPr/>
        <p:txBody>
          <a:bodyPr/>
          <a:lstStyle/>
          <a:p>
            <a:fld id="{4B4EEDC6-36CA-4209-B482-2ED76AA0BF08}" type="datetime1">
              <a:rPr lang="en-US" smtClean="0"/>
              <a:t>5/9/2024</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23646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3" name="Date Placeholder 2"/>
          <p:cNvSpPr>
            <a:spLocks noGrp="1"/>
          </p:cNvSpPr>
          <p:nvPr>
            <p:ph type="dt" sz="half" idx="10"/>
          </p:nvPr>
        </p:nvSpPr>
        <p:spPr/>
        <p:txBody>
          <a:bodyPr/>
          <a:lstStyle/>
          <a:p>
            <a:fld id="{8DC79626-CE5A-4834-975C-E7305BA2E281}" type="datetime1">
              <a:rPr lang="en-US" smtClean="0"/>
              <a:t>5/9/2024</a:t>
            </a:fld>
            <a:endParaRPr lang="en-US" dirty="0"/>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2632564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4" name="Date Placeholder 3"/>
          <p:cNvSpPr>
            <a:spLocks noGrp="1"/>
          </p:cNvSpPr>
          <p:nvPr>
            <p:ph type="dt" sz="half" idx="10"/>
          </p:nvPr>
        </p:nvSpPr>
        <p:spPr/>
        <p:txBody>
          <a:bodyPr/>
          <a:lstStyle/>
          <a:p>
            <a:fld id="{1815FB38-58F3-410A-8DA4-4B706967601F}" type="datetime1">
              <a:rPr lang="en-US" smtClean="0"/>
              <a:t>5/9/2024</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20693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3" name="Date Placeholder 2"/>
          <p:cNvSpPr>
            <a:spLocks noGrp="1"/>
          </p:cNvSpPr>
          <p:nvPr>
            <p:ph type="dt" sz="half" idx="10"/>
          </p:nvPr>
        </p:nvSpPr>
        <p:spPr/>
        <p:txBody>
          <a:bodyPr/>
          <a:lstStyle/>
          <a:p>
            <a:fld id="{7F519661-29C3-4FE0-9FC3-375A85A42C46}" type="datetime1">
              <a:rPr lang="en-US" smtClean="0"/>
              <a:t>5/9/2024</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345329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4" name="Date Placeholder 3"/>
          <p:cNvSpPr>
            <a:spLocks noGrp="1"/>
          </p:cNvSpPr>
          <p:nvPr>
            <p:ph type="dt" sz="half" idx="10"/>
          </p:nvPr>
        </p:nvSpPr>
        <p:spPr/>
        <p:txBody>
          <a:bodyPr/>
          <a:lstStyle/>
          <a:p>
            <a:fld id="{0366E0EA-2D80-452F-9963-33FA7A36BC09}" type="datetime1">
              <a:rPr lang="en-US" smtClean="0"/>
              <a:t>5/9/2024</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228129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a:t>Click to edit title</a:t>
            </a:r>
          </a:p>
        </p:txBody>
      </p:sp>
      <p:sp>
        <p:nvSpPr>
          <p:cNvPr id="6" name="Date Placeholder 3"/>
          <p:cNvSpPr>
            <a:spLocks noGrp="1"/>
          </p:cNvSpPr>
          <p:nvPr>
            <p:ph type="dt" sz="half" idx="11"/>
          </p:nvPr>
        </p:nvSpPr>
        <p:spPr>
          <a:xfrm>
            <a:off x="838200" y="6356350"/>
            <a:ext cx="1358590" cy="365125"/>
          </a:xfrm>
        </p:spPr>
        <p:txBody>
          <a:bodyPr/>
          <a:lstStyle/>
          <a:p>
            <a:fld id="{4D564EB3-B268-4748-86E7-9F55DF9078D1}" type="datetime1">
              <a:rPr lang="en-US" smtClean="0"/>
              <a:t>5/9/2024</a:t>
            </a:fld>
            <a:endParaRPr lang="en-US" dirty="0"/>
          </a:p>
        </p:txBody>
      </p:sp>
      <p:sp>
        <p:nvSpPr>
          <p:cNvPr id="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2"/>
                </a:solidFill>
              </a:rPr>
              <a:t>|</a:t>
            </a:r>
            <a:r>
              <a:rPr lang="en-US"/>
              <a:t> mn.gov/websiteurl</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45112619"/>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a:t>Click to edit title</a:t>
            </a:r>
          </a:p>
        </p:txBody>
      </p:sp>
      <p:sp>
        <p:nvSpPr>
          <p:cNvPr id="6"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fld id="{4D564EB3-B268-4748-86E7-9F55DF9078D1}" type="datetime1">
              <a:rPr lang="en-US" smtClean="0"/>
              <a:pPr/>
              <a:t>5/9/2024</a:t>
            </a:fld>
            <a:endParaRPr lang="en-US" dirty="0"/>
          </a:p>
        </p:txBody>
      </p:sp>
      <p:sp>
        <p:nvSpPr>
          <p:cNvPr id="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Here | mn.gov/websiteurl</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97887301"/>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a:t>Click to edit title</a:t>
            </a:r>
          </a:p>
        </p:txBody>
      </p:sp>
      <p:sp>
        <p:nvSpPr>
          <p:cNvPr id="8" name="Date Placeholder 3"/>
          <p:cNvSpPr>
            <a:spLocks noGrp="1"/>
          </p:cNvSpPr>
          <p:nvPr>
            <p:ph type="dt" sz="half" idx="11"/>
          </p:nvPr>
        </p:nvSpPr>
        <p:spPr>
          <a:xfrm>
            <a:off x="838200" y="6356350"/>
            <a:ext cx="1358590" cy="365125"/>
          </a:xfrm>
        </p:spPr>
        <p:txBody>
          <a:bodyPr/>
          <a:lstStyle/>
          <a:p>
            <a:fld id="{5CAE31FF-A086-40D5-909F-A9E138181237}" type="datetime1">
              <a:rPr lang="en-US" smtClean="0"/>
              <a:t>5/9/2024</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10"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4237328"/>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0" name="Table Placeholder 8"/>
          <p:cNvSpPr>
            <a:spLocks noGrp="1"/>
          </p:cNvSpPr>
          <p:nvPr>
            <p:ph type="tbl" sz="quarter" idx="13"/>
          </p:nvPr>
        </p:nvSpPr>
        <p:spPr>
          <a:xfrm>
            <a:off x="2032000" y="2233262"/>
            <a:ext cx="8128000" cy="2966751"/>
          </a:xfrm>
        </p:spPr>
        <p:txBody>
          <a:bodyPr/>
          <a:lstStyle/>
          <a:p>
            <a:r>
              <a:rPr lang="en-US"/>
              <a:t>Click icon to add table</a:t>
            </a:r>
          </a:p>
        </p:txBody>
      </p:sp>
      <p:sp>
        <p:nvSpPr>
          <p:cNvPr id="8" name="Date Placeholder 4"/>
          <p:cNvSpPr>
            <a:spLocks noGrp="1"/>
          </p:cNvSpPr>
          <p:nvPr>
            <p:ph type="dt" sz="half" idx="11"/>
          </p:nvPr>
        </p:nvSpPr>
        <p:spPr>
          <a:xfrm>
            <a:off x="838200" y="6356350"/>
            <a:ext cx="1358590" cy="365125"/>
          </a:xfrm>
        </p:spPr>
        <p:txBody>
          <a:bodyPr/>
          <a:lstStyle/>
          <a:p>
            <a:fld id="{06B78D62-7A3F-4136-9CF2-CB03510DA06A}" type="datetime1">
              <a:rPr lang="en-US" smtClean="0"/>
              <a:t>5/9/2024</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49061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pic>
        <p:nvPicPr>
          <p:cNvPr id="4"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553" y="5964408"/>
            <a:ext cx="2968836" cy="424119"/>
          </a:xfrm>
          <a:prstGeom prst="rect">
            <a:avLst/>
          </a:prstGeom>
        </p:spPr>
      </p:pic>
      <p:sp>
        <p:nvSpPr>
          <p:cNvPr id="9" name="Footer Placeholder 4"/>
          <p:cNvSpPr>
            <a:spLocks noGrp="1"/>
          </p:cNvSpPr>
          <p:nvPr>
            <p:ph type="ftr" sz="quarter" idx="3"/>
          </p:nvPr>
        </p:nvSpPr>
        <p:spPr>
          <a:xfrm>
            <a:off x="6253560" y="6138332"/>
            <a:ext cx="5587647" cy="365125"/>
          </a:xfrm>
          <a:prstGeom prst="rect">
            <a:avLst/>
          </a:prstGeom>
        </p:spPr>
        <p:txBody>
          <a:bodyPr anchor="b"/>
          <a:lstStyle>
            <a:lvl1pPr algn="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6" name="Picture Placeholder 5"/>
          <p:cNvSpPr>
            <a:spLocks noGrp="1"/>
          </p:cNvSpPr>
          <p:nvPr>
            <p:ph type="pic" sz="quarter" idx="17"/>
          </p:nvPr>
        </p:nvSpPr>
        <p:spPr>
          <a:xfrm>
            <a:off x="0" y="0"/>
            <a:ext cx="12192000" cy="3380732"/>
          </a:xfrm>
        </p:spPr>
        <p:txBody>
          <a:bodyPr/>
          <a:lstStyle/>
          <a:p>
            <a:r>
              <a:rPr lang="en-US"/>
              <a:t>Click icon to add picture</a:t>
            </a:r>
            <a:endParaRPr lang="en-US" dirty="0"/>
          </a:p>
        </p:txBody>
      </p:sp>
    </p:spTree>
    <p:extLst>
      <p:ext uri="{BB962C8B-B14F-4D97-AF65-F5344CB8AC3E}">
        <p14:creationId xmlns:p14="http://schemas.microsoft.com/office/powerpoint/2010/main" val="1788824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r>
              <a:rPr lang="en-US"/>
              <a:t>Click icon to add table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5/9/2024</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305128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5/9/2024</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556012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4"/>
          </p:nvPr>
        </p:nvSpPr>
        <p:spPr>
          <a:xfrm>
            <a:off x="838200" y="6356350"/>
            <a:ext cx="1358590" cy="365125"/>
          </a:xfrm>
        </p:spPr>
        <p:txBody>
          <a:bodyPr/>
          <a:lstStyle/>
          <a:p>
            <a:fld id="{822F9B27-DC73-4098-8FAC-5370DAFF133B}" type="datetime1">
              <a:rPr lang="en-US" smtClean="0"/>
              <a:t>5/9/2024</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9915943"/>
      </p:ext>
    </p:extLst>
  </p:cSld>
  <p:clrMapOvr>
    <a:masterClrMapping/>
  </p:clrMapOvr>
  <p:hf sldNum="0"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dirty="0"/>
              <a:t>Click to edit title</a:t>
            </a:r>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2"/>
          </p:nvPr>
        </p:nvSpPr>
        <p:spPr>
          <a:xfrm>
            <a:off x="838200" y="6356350"/>
            <a:ext cx="1358590" cy="365125"/>
          </a:xfrm>
        </p:spPr>
        <p:txBody>
          <a:bodyPr/>
          <a:lstStyle/>
          <a:p>
            <a:fld id="{5D76A200-3168-4D33-A718-3974884CE863}" type="datetime1">
              <a:rPr lang="en-US" smtClean="0"/>
              <a:t>5/9/2024</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090378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9" name="Date Placeholder 3"/>
          <p:cNvSpPr>
            <a:spLocks noGrp="1"/>
          </p:cNvSpPr>
          <p:nvPr>
            <p:ph type="dt" sz="half" idx="12"/>
          </p:nvPr>
        </p:nvSpPr>
        <p:spPr>
          <a:xfrm>
            <a:off x="838200" y="6356350"/>
            <a:ext cx="1358590" cy="365125"/>
          </a:xfrm>
        </p:spPr>
        <p:txBody>
          <a:bodyPr/>
          <a:lstStyle/>
          <a:p>
            <a:fld id="{0366E0EA-2D80-452F-9963-33FA7A36BC09}" type="datetime1">
              <a:rPr lang="en-US" smtClean="0"/>
              <a:t>5/9/2024</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94290563"/>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5/9/2024</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17523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5/9/2024</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19693263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5/9/2024</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8"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34028452"/>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5/9/2024</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539662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5/9/2024</a:t>
            </a:fld>
            <a:endParaRPr lang="en-US" dirty="0"/>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3441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Agenda</a:t>
            </a:r>
          </a:p>
        </p:txBody>
      </p:sp>
      <p:sp>
        <p:nvSpPr>
          <p:cNvPr id="12" name="Table Placeholder 9"/>
          <p:cNvSpPr>
            <a:spLocks noGrp="1"/>
          </p:cNvSpPr>
          <p:nvPr>
            <p:ph type="tbl" sz="quarter" idx="13"/>
          </p:nvPr>
        </p:nvSpPr>
        <p:spPr>
          <a:xfrm>
            <a:off x="838200" y="1335088"/>
            <a:ext cx="10515600" cy="4841875"/>
          </a:xfrm>
        </p:spPr>
        <p:txBody>
          <a:bodyPr/>
          <a:lstStyle/>
          <a:p>
            <a:r>
              <a:rPr lang="en-US"/>
              <a:t>Click icon to add table</a:t>
            </a:r>
          </a:p>
        </p:txBody>
      </p:sp>
      <p:sp>
        <p:nvSpPr>
          <p:cNvPr id="4" name="Date Placeholder 3"/>
          <p:cNvSpPr>
            <a:spLocks noGrp="1"/>
          </p:cNvSpPr>
          <p:nvPr>
            <p:ph type="dt" sz="half" idx="10"/>
          </p:nvPr>
        </p:nvSpPr>
        <p:spPr/>
        <p:txBody>
          <a:bodyPr/>
          <a:lstStyle/>
          <a:p>
            <a:fld id="{9A198C9B-0587-4A1E-9E03-E4C9FE222F08}" type="datetime1">
              <a:rPr lang="en-US" smtClean="0"/>
              <a:t>5/9/2024</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799644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a:t>Click icon to add picture</a:t>
            </a:r>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fld id="{37C3B6E0-E413-4EA2-9B23-AF69A1623F89}" type="datetime1">
              <a:rPr lang="en-US" smtClean="0"/>
              <a:t>5/9/2024</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92258399"/>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r>
              <a:rPr lang="en-US"/>
              <a:t>Click icon to add picture</a:t>
            </a:r>
            <a:endParaRPr lang="en-US" dirty="0"/>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
        <p:nvSpPr>
          <p:cNvPr id="3" name="Date Placeholder 2"/>
          <p:cNvSpPr>
            <a:spLocks noGrp="1"/>
          </p:cNvSpPr>
          <p:nvPr>
            <p:ph type="dt" sz="half" idx="10"/>
          </p:nvPr>
        </p:nvSpPr>
        <p:spPr/>
        <p:txBody>
          <a:bodyPr/>
          <a:lstStyle>
            <a:lvl1pPr>
              <a:defRPr>
                <a:solidFill>
                  <a:schemeClr val="bg1"/>
                </a:solidFill>
              </a:defRPr>
            </a:lvl1pPr>
          </a:lstStyle>
          <a:p>
            <a:fld id="{438A7556-21FA-4204-9DD6-1F6FDEC2C796}" type="datetime1">
              <a:rPr lang="en-US" smtClean="0"/>
              <a:t>5/9/2024</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11004216"/>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a:t>Click icon to add picture</a:t>
            </a:r>
          </a:p>
        </p:txBody>
      </p:sp>
      <p:sp>
        <p:nvSpPr>
          <p:cNvPr id="2" name="Title 1"/>
          <p:cNvSpPr>
            <a:spLocks noGrp="1"/>
          </p:cNvSpPr>
          <p:nvPr>
            <p:ph type="title" hasCustomPrompt="1"/>
          </p:nvPr>
        </p:nvSpPr>
        <p:spPr>
          <a:xfrm>
            <a:off x="2299475" y="1609867"/>
            <a:ext cx="7593051" cy="3638266"/>
          </a:xfrm>
          <a:solidFill>
            <a:schemeClr val="tx1">
              <a:alpha val="88000"/>
            </a:schemeClr>
          </a:solidFill>
        </p:spPr>
        <p:txBody>
          <a:bodyPr>
            <a:noAutofit/>
          </a:bodyPr>
          <a:lstStyle>
            <a:lvl1pPr algn="ctr">
              <a:spcAft>
                <a:spcPts val="1000"/>
              </a:spcAft>
              <a:tabLst>
                <a:tab pos="3770313" algn="l"/>
              </a:tabLst>
              <a:defRPr sz="7000" baseline="0">
                <a:solidFill>
                  <a:schemeClr val="bg1"/>
                </a:solidFill>
              </a:defRPr>
            </a:lvl1pPr>
          </a:lstStyle>
          <a:p>
            <a:r>
              <a:rPr lang="en-US" dirty="0"/>
              <a:t>Quote or </a:t>
            </a:r>
            <a:br>
              <a:rPr lang="en-US" dirty="0"/>
            </a:br>
            <a:r>
              <a:rPr lang="en-US" dirty="0"/>
              <a:t>Statement</a:t>
            </a:r>
          </a:p>
        </p:txBody>
      </p:sp>
      <p:sp>
        <p:nvSpPr>
          <p:cNvPr id="3" name="Date Placeholder 2"/>
          <p:cNvSpPr>
            <a:spLocks noGrp="1"/>
          </p:cNvSpPr>
          <p:nvPr>
            <p:ph type="dt" sz="half" idx="10"/>
          </p:nvPr>
        </p:nvSpPr>
        <p:spPr/>
        <p:txBody>
          <a:bodyPr/>
          <a:lstStyle>
            <a:lvl1pPr>
              <a:defRPr>
                <a:solidFill>
                  <a:schemeClr val="bg1"/>
                </a:solidFill>
              </a:defRPr>
            </a:lvl1pPr>
          </a:lstStyle>
          <a:p>
            <a:fld id="{0EB49D9C-C4C1-46A9-AED8-599F8B47287F}" type="datetime1">
              <a:rPr lang="en-US" smtClean="0"/>
              <a:t>5/9/2024</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6771762"/>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t>5/9/2024</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795370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p>
            <a:fld id="{466A75E6-E45B-4C5D-981E-7C8ED0C72F5D}" type="datetime1">
              <a:rPr lang="en-US" smtClean="0"/>
              <a:t>5/9/2024</a:t>
            </a:fld>
            <a:endParaRPr lang="en-US" dirty="0"/>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a:t>Optional Tagline Goes Here | mn.gov/websiteurl</a:t>
            </a:r>
            <a:endParaRPr lang="en-US" dirty="0"/>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309155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dirty="0"/>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F8B25D9D-5365-41CD-BF43-4FFFCBF4BBDA}" type="datetime1">
              <a:rPr lang="en-US" smtClean="0"/>
              <a:t>5/9/2024</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47260539"/>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r>
              <a:rPr lang="en-US"/>
              <a:t>Click icon to add picture</a:t>
            </a:r>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8CC894EF-7DC0-4B7C-83F8-29D989AA60F6}" type="datetime1">
              <a:rPr lang="en-US" smtClean="0"/>
              <a:t>5/9/2024</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76447323"/>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578DBCF0-11C3-4F19-90D9-2EE7F00784FE}" type="datetime1">
              <a:rPr lang="en-US" smtClean="0"/>
              <a:t>5/9/2024</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882116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t>5/9/2024</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5559638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tx2"/>
                </a:solidFill>
              </a:defRPr>
            </a:lvl1pPr>
          </a:lstStyle>
          <a:p>
            <a:fld id="{466A75E6-E45B-4C5D-981E-7C8ED0C72F5D}" type="datetime1">
              <a:rPr lang="en-US" smtClean="0"/>
              <a:pPr/>
              <a:t>5/9/2024</a:t>
            </a:fld>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a:solidFill>
                  <a:schemeClr val="tx2"/>
                </a:solidFill>
              </a:rPr>
              <a:t>Optional Tagline Goes Here</a:t>
            </a:r>
            <a:r>
              <a:rPr lang="en-US"/>
              <a:t> </a:t>
            </a:r>
            <a:r>
              <a:rPr lang="en-US">
                <a:solidFill>
                  <a:schemeClr val="accent1"/>
                </a:solidFill>
              </a:rPr>
              <a:t>|</a:t>
            </a:r>
            <a:r>
              <a:rPr lang="en-US"/>
              <a:t> </a:t>
            </a:r>
            <a:r>
              <a:rPr lang="en-US">
                <a:solidFill>
                  <a:schemeClr val="tx2"/>
                </a:solidFill>
              </a:rPr>
              <a:t>mn.gov/websiteurl</a:t>
            </a:r>
            <a:endParaRPr lang="en-US" dirty="0">
              <a:solidFill>
                <a:schemeClr val="tx2"/>
              </a:solidFill>
            </a:endParaRPr>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48F63A3B-78C7-47BE-AE5E-E10140E04643}" type="slidenum">
              <a:rPr lang="en-US" smtClean="0"/>
              <a:pPr/>
              <a:t>‹#›</a:t>
            </a:fld>
            <a:endParaRPr lang="en-US" dirty="0"/>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229089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a:t>Click to edit section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dirty="0" err="1"/>
              <a:t>Firstname</a:t>
            </a:r>
            <a:r>
              <a:rPr lang="en-US" sz="1800" dirty="0"/>
              <a:t> </a:t>
            </a:r>
            <a:r>
              <a:rPr lang="en-US" sz="1800" dirty="0" err="1"/>
              <a:t>Lastname</a:t>
            </a:r>
            <a:r>
              <a:rPr lang="en-US" sz="1800" dirty="0"/>
              <a:t> | Job Title</a:t>
            </a:r>
          </a:p>
        </p:txBody>
      </p:sp>
      <p:sp>
        <p:nvSpPr>
          <p:cNvPr id="11" name="Picture Placeholder 2"/>
          <p:cNvSpPr>
            <a:spLocks noGrp="1"/>
          </p:cNvSpPr>
          <p:nvPr>
            <p:ph type="pic" sz="quarter" idx="13" hasCustomPrompt="1"/>
          </p:nvPr>
        </p:nvSpPr>
        <p:spPr>
          <a:xfrm>
            <a:off x="0" y="1789113"/>
            <a:ext cx="12192000" cy="2298700"/>
          </a:xfrm>
        </p:spPr>
        <p:txBody>
          <a:bodyPr/>
          <a:lstStyle/>
          <a:p>
            <a:r>
              <a:rPr lang="en-US" dirty="0"/>
              <a:t>Click Icon to add picture</a:t>
            </a:r>
          </a:p>
        </p:txBody>
      </p:sp>
      <p:sp>
        <p:nvSpPr>
          <p:cNvPr id="18" name="Date Placeholder 17"/>
          <p:cNvSpPr>
            <a:spLocks noGrp="1"/>
          </p:cNvSpPr>
          <p:nvPr>
            <p:ph type="dt" sz="half" idx="15"/>
          </p:nvPr>
        </p:nvSpPr>
        <p:spPr/>
        <p:txBody>
          <a:bodyPr/>
          <a:lstStyle/>
          <a:p>
            <a:fld id="{A8CA1A9B-139F-4606-AD0A-F3253110DAE5}" type="datetime1">
              <a:rPr lang="en-US" smtClean="0"/>
              <a:t>5/9/2024</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14"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2082250229"/>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 col / 1 row">
    <p:bg bwMode="gray">
      <p:bgRef idx="1001">
        <a:schemeClr val="bg1"/>
      </p:bgRef>
    </p:bg>
    <p:spTree>
      <p:nvGrpSpPr>
        <p:cNvPr id="1" name=""/>
        <p:cNvGrpSpPr/>
        <p:nvPr/>
      </p:nvGrpSpPr>
      <p:grpSpPr>
        <a:xfrm>
          <a:off x="0" y="0"/>
          <a:ext cx="0" cy="0"/>
          <a:chOff x="0" y="0"/>
          <a:chExt cx="0" cy="0"/>
        </a:xfrm>
      </p:grpSpPr>
      <p:grpSp>
        <p:nvGrpSpPr>
          <p:cNvPr id="7" name="Group 6" descr="&quot;&quot;"/>
          <p:cNvGrpSpPr/>
          <p:nvPr userDrawn="1"/>
        </p:nvGrpSpPr>
        <p:grpSpPr>
          <a:xfrm>
            <a:off x="0" y="-128"/>
            <a:ext cx="12192000" cy="1335409"/>
            <a:chOff x="0" y="-128"/>
            <a:chExt cx="12192000" cy="1335409"/>
          </a:xfrm>
        </p:grpSpPr>
        <p:sp>
          <p:nvSpPr>
            <p:cNvPr id="9" name="Rectangle 1" descr="&quot;&quot;"/>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Rectangle 16" descr="&quot;&quot;"/>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4" name="Title 2"/>
          <p:cNvSpPr>
            <a:spLocks noGrp="1"/>
          </p:cNvSpPr>
          <p:nvPr>
            <p:ph type="title" hasCustomPrompt="1"/>
          </p:nvPr>
        </p:nvSpPr>
        <p:spPr bwMode="white">
          <a:xfrm>
            <a:off x="0" y="-1"/>
            <a:ext cx="11887200" cy="1216025"/>
          </a:xfrm>
          <a:noFill/>
        </p:spPr>
        <p:txBody>
          <a:bodyPr lIns="0" rIns="0">
            <a:normAutofit/>
          </a:bodyPr>
          <a:lstStyle>
            <a:lvl1pPr marL="457200" algn="r">
              <a:spcBef>
                <a:spcPts val="0"/>
              </a:spcBef>
              <a:spcAft>
                <a:spcPts val="0"/>
              </a:spcAft>
              <a:defRPr sz="3600" b="1">
                <a:solidFill>
                  <a:schemeClr val="bg1"/>
                </a:solidFill>
              </a:defRPr>
            </a:lvl1pPr>
          </a:lstStyle>
          <a:p>
            <a:r>
              <a:rPr lang="en-US" dirty="0"/>
              <a:t>Slide title – 1 col / 1 row</a:t>
            </a:r>
          </a:p>
        </p:txBody>
      </p:sp>
      <p:sp>
        <p:nvSpPr>
          <p:cNvPr id="3" name="Content Placeholder 3"/>
          <p:cNvSpPr>
            <a:spLocks noGrp="1"/>
          </p:cNvSpPr>
          <p:nvPr>
            <p:ph idx="1" hasCustomPrompt="1"/>
          </p:nvPr>
        </p:nvSpPr>
        <p:spPr bwMode="gray">
          <a:xfrm>
            <a:off x="1529542" y="1594624"/>
            <a:ext cx="10357658" cy="4582339"/>
          </a:xfrm>
          <a:noFill/>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Add text or click icon to add object</a:t>
            </a:r>
          </a:p>
          <a:p>
            <a:pPr lvl="1"/>
            <a:r>
              <a:rPr lang="en-US" dirty="0" err="1"/>
              <a:t>Lsjkdflksd</a:t>
            </a:r>
            <a:endParaRPr lang="en-US" dirty="0"/>
          </a:p>
          <a:p>
            <a:pPr lvl="2"/>
            <a:r>
              <a:rPr lang="en-US" dirty="0" err="1"/>
              <a:t>Lkjsdlksd</a:t>
            </a:r>
            <a:endParaRPr lang="en-US" dirty="0"/>
          </a:p>
          <a:p>
            <a:pPr lvl="3"/>
            <a:r>
              <a:rPr lang="en-US" dirty="0"/>
              <a:t>;</a:t>
            </a:r>
            <a:r>
              <a:rPr lang="en-US" dirty="0" err="1"/>
              <a:t>kfs;lsd</a:t>
            </a:r>
            <a:endParaRPr lang="en-US" dirty="0"/>
          </a:p>
          <a:p>
            <a:pPr lvl="4"/>
            <a:r>
              <a:rPr lang="en-US" dirty="0" err="1"/>
              <a:t>L;ksdlksd</a:t>
            </a:r>
            <a:endParaRPr lang="en-US" dirty="0"/>
          </a:p>
        </p:txBody>
      </p:sp>
      <p:sp>
        <p:nvSpPr>
          <p:cNvPr id="6" name="Slide Number Placeholder 6"/>
          <p:cNvSpPr>
            <a:spLocks noGrp="1"/>
          </p:cNvSpPr>
          <p:nvPr>
            <p:ph type="sldNum" sz="quarter" idx="12"/>
          </p:nvPr>
        </p:nvSpPr>
        <p:spPr bwMode="black">
          <a:xfrm>
            <a:off x="10425426" y="6324600"/>
            <a:ext cx="1462668" cy="365125"/>
          </a:xfrm>
        </p:spPr>
        <p:txBody>
          <a:bodyPr/>
          <a:lstStyle/>
          <a:p>
            <a:fld id="{48F63A3B-78C7-47BE-AE5E-E10140E04643}" type="slidenum">
              <a:rPr lang="en-US" smtClean="0"/>
              <a:t>‹#›</a:t>
            </a:fld>
            <a:endParaRPr lang="en-US" dirty="0"/>
          </a:p>
        </p:txBody>
      </p:sp>
      <p:pic>
        <p:nvPicPr>
          <p:cNvPr id="8" name="MDH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Tree>
    <p:extLst>
      <p:ext uri="{BB962C8B-B14F-4D97-AF65-F5344CB8AC3E}">
        <p14:creationId xmlns:p14="http://schemas.microsoft.com/office/powerpoint/2010/main" val="3787859643"/>
      </p:ext>
    </p:extLst>
  </p:cSld>
  <p:clrMapOvr>
    <a:masterClrMapping/>
  </p:clrMapOvr>
  <p:extLst>
    <p:ext uri="{DCECCB84-F9BA-43D5-87BE-67443E8EF086}">
      <p15:sldGuideLst xmlns:p15="http://schemas.microsoft.com/office/powerpoint/2012/main">
        <p15:guide id="1" pos="9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5/9/2024</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32499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198DD1-C477-482D-A126-3FBDD1778E48}" type="datetime1">
              <a:rPr lang="en-US" smtClean="0"/>
              <a:t>5/9/2024</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716610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198C9B-0587-4A1E-9E03-E4C9FE222F08}" type="datetime1">
              <a:rPr lang="en-US" smtClean="0"/>
              <a:t>5/9/2024</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8584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85A5BA-A5F9-4138-9E4B-FFD626F6437A}" type="datetime1">
              <a:rPr lang="en-US" smtClean="0"/>
              <a:t>5/9/2024</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538010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t>5/9/2024</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88" r:id="rId1"/>
    <p:sldLayoutId id="2147483799" r:id="rId2"/>
    <p:sldLayoutId id="2147483787" r:id="rId3"/>
    <p:sldLayoutId id="2147483795" r:id="rId4"/>
    <p:sldLayoutId id="2147483711" r:id="rId5"/>
    <p:sldLayoutId id="2147483712" r:id="rId6"/>
    <p:sldLayoutId id="2147483790" r:id="rId7"/>
    <p:sldLayoutId id="2147483789" r:id="rId8"/>
    <p:sldLayoutId id="2147483714" r:id="rId9"/>
    <p:sldLayoutId id="2147483738" r:id="rId10"/>
    <p:sldLayoutId id="2147483739" r:id="rId11"/>
    <p:sldLayoutId id="2147483780" r:id="rId12"/>
    <p:sldLayoutId id="2147483773" r:id="rId13"/>
    <p:sldLayoutId id="2147483800" r:id="rId14"/>
    <p:sldLayoutId id="2147483688" r:id="rId15"/>
    <p:sldLayoutId id="2147483801" r:id="rId16"/>
    <p:sldLayoutId id="2147483802" r:id="rId17"/>
    <p:sldLayoutId id="2147483803" r:id="rId18"/>
    <p:sldLayoutId id="2147483744" r:id="rId19"/>
    <p:sldLayoutId id="2147483793" r:id="rId20"/>
    <p:sldLayoutId id="2147483772" r:id="rId21"/>
    <p:sldLayoutId id="2147483767" r:id="rId22"/>
    <p:sldLayoutId id="2147483769" r:id="rId23"/>
    <p:sldLayoutId id="2147483771" r:id="rId24"/>
    <p:sldLayoutId id="2147483770" r:id="rId25"/>
    <p:sldLayoutId id="2147483732" r:id="rId26"/>
    <p:sldLayoutId id="2147483794" r:id="rId27"/>
    <p:sldLayoutId id="2147483733" r:id="rId28"/>
    <p:sldLayoutId id="2147483747" r:id="rId29"/>
    <p:sldLayoutId id="2147483818" r:id="rId30"/>
    <p:sldLayoutId id="2147483805" r:id="rId31"/>
    <p:sldLayoutId id="2147483806" r:id="rId32"/>
    <p:sldLayoutId id="2147483750" r:id="rId33"/>
    <p:sldLayoutId id="2147483765" r:id="rId34"/>
    <p:sldLayoutId id="2147483781" r:id="rId35"/>
    <p:sldLayoutId id="2147483809" r:id="rId36"/>
    <p:sldLayoutId id="2147483808" r:id="rId37"/>
    <p:sldLayoutId id="2147483807" r:id="rId38"/>
    <p:sldLayoutId id="2147483819" r:id="rId39"/>
    <p:sldLayoutId id="2147483754" r:id="rId40"/>
    <p:sldLayoutId id="2147483755" r:id="rId41"/>
    <p:sldLayoutId id="2147483759" r:id="rId42"/>
    <p:sldLayoutId id="2147483753" r:id="rId43"/>
    <p:sldLayoutId id="2147483763" r:id="rId44"/>
    <p:sldLayoutId id="2147483762" r:id="rId45"/>
    <p:sldLayoutId id="2147483758" r:id="rId46"/>
    <p:sldLayoutId id="2147483756" r:id="rId47"/>
    <p:sldLayoutId id="2147483798" r:id="rId48"/>
    <p:sldLayoutId id="2147483797" r:id="rId49"/>
    <p:sldLayoutId id="2147483820" r:id="rId50"/>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time_continue=4&amp;v=X9bYUiH1Wfw"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5.tm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myOhL2iFYSk"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6.tmp"/></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4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0" y="4187952"/>
            <a:ext cx="12192000" cy="1199223"/>
          </a:xfrm>
        </p:spPr>
        <p:txBody>
          <a:bodyPr/>
          <a:lstStyle/>
          <a:p>
            <a:r>
              <a:rPr lang="en-US" b="1" dirty="0"/>
              <a:t>Mosquitoes and Mosquitoborne Diseases of Minnesota</a:t>
            </a:r>
          </a:p>
        </p:txBody>
      </p:sp>
      <p:sp>
        <p:nvSpPr>
          <p:cNvPr id="2" name="Text Placeholder 1"/>
          <p:cNvSpPr>
            <a:spLocks noGrp="1"/>
          </p:cNvSpPr>
          <p:nvPr>
            <p:ph type="body" sz="quarter" idx="14"/>
          </p:nvPr>
        </p:nvSpPr>
        <p:spPr/>
        <p:txBody>
          <a:bodyPr>
            <a:normAutofit/>
          </a:bodyPr>
          <a:lstStyle/>
          <a:p>
            <a:r>
              <a:rPr lang="en-US" dirty="0" err="1"/>
              <a:t>Vectorborne</a:t>
            </a:r>
            <a:r>
              <a:rPr lang="en-US" dirty="0"/>
              <a:t> Diseases Unit</a:t>
            </a:r>
          </a:p>
          <a:p>
            <a:r>
              <a:rPr lang="en-US" dirty="0"/>
              <a:t>Last Updated March 2024</a:t>
            </a:r>
          </a:p>
        </p:txBody>
      </p:sp>
      <p:pic>
        <p:nvPicPr>
          <p:cNvPr id="5" name="MN.IT Services Logo" descr="Minnesota Department of Healt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0710" y="1775421"/>
            <a:ext cx="5670580" cy="813933"/>
          </a:xfrm>
          <a:prstGeom prst="rect">
            <a:avLst/>
          </a:prstGeom>
        </p:spPr>
      </p:pic>
    </p:spTree>
    <p:extLst>
      <p:ext uri="{BB962C8B-B14F-4D97-AF65-F5344CB8AC3E}">
        <p14:creationId xmlns:p14="http://schemas.microsoft.com/office/powerpoint/2010/main" val="285427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9DF5F-4836-F416-EB3F-B5115954437A}"/>
              </a:ext>
            </a:extLst>
          </p:cNvPr>
          <p:cNvSpPr>
            <a:spLocks noGrp="1"/>
          </p:cNvSpPr>
          <p:nvPr>
            <p:ph type="title"/>
          </p:nvPr>
        </p:nvSpPr>
        <p:spPr/>
        <p:txBody>
          <a:bodyPr>
            <a:normAutofit fontScale="90000"/>
          </a:bodyPr>
          <a:lstStyle/>
          <a:p>
            <a:pPr algn="ctr"/>
            <a:r>
              <a:rPr lang="en-US" b="1" dirty="0"/>
              <a:t>Reported</a:t>
            </a:r>
            <a:r>
              <a:rPr lang="en-US" b="1" baseline="0" dirty="0"/>
              <a:t> Mosquitoborne Disease Cases </a:t>
            </a:r>
            <a:br>
              <a:rPr lang="en-US" b="1" baseline="0" dirty="0"/>
            </a:br>
            <a:r>
              <a:rPr lang="en-US" b="1" baseline="0" dirty="0"/>
              <a:t>in Minnesota, 2002-2022</a:t>
            </a:r>
            <a:r>
              <a:rPr lang="en-US" b="1" baseline="30000" dirty="0"/>
              <a:t>*</a:t>
            </a:r>
            <a:endParaRPr lang="en-US" dirty="0"/>
          </a:p>
        </p:txBody>
      </p:sp>
      <p:pic>
        <p:nvPicPr>
          <p:cNvPr id="8" name="Content Placeholder 7" descr="Reported Mosquitoborne Disease Cases in Minnesota, 2002-2022* includes West Nile Virus, La Crosse Virus, and Jamestown Canyon Virus. The number of reported cases is highly variable from year to year as mosquitoes are influenced by weather factors such as rain and temperature. ">
            <a:extLst>
              <a:ext uri="{FF2B5EF4-FFF2-40B4-BE49-F238E27FC236}">
                <a16:creationId xmlns:a16="http://schemas.microsoft.com/office/drawing/2014/main" id="{4B7F9BBD-0D7B-BA74-D590-3CF6C50CC49B}"/>
              </a:ext>
            </a:extLst>
          </p:cNvPr>
          <p:cNvPicPr>
            <a:picLocks noGrp="1" noChangeAspect="1"/>
          </p:cNvPicPr>
          <p:nvPr>
            <p:ph sz="half" idx="1"/>
          </p:nvPr>
        </p:nvPicPr>
        <p:blipFill>
          <a:blip r:embed="rId3"/>
          <a:stretch>
            <a:fillRect/>
          </a:stretch>
        </p:blipFill>
        <p:spPr>
          <a:xfrm>
            <a:off x="533401" y="1871911"/>
            <a:ext cx="10972800" cy="4651247"/>
          </a:xfrm>
          <a:prstGeom prst="rect">
            <a:avLst/>
          </a:prstGeom>
        </p:spPr>
      </p:pic>
      <p:sp>
        <p:nvSpPr>
          <p:cNvPr id="7" name="Content Placeholder 6">
            <a:extLst>
              <a:ext uri="{FF2B5EF4-FFF2-40B4-BE49-F238E27FC236}">
                <a16:creationId xmlns:a16="http://schemas.microsoft.com/office/drawing/2014/main" id="{0190E218-A395-EE4D-E1B5-B81023A4650D}"/>
              </a:ext>
            </a:extLst>
          </p:cNvPr>
          <p:cNvSpPr>
            <a:spLocks noGrp="1"/>
          </p:cNvSpPr>
          <p:nvPr>
            <p:ph sz="half" idx="2"/>
          </p:nvPr>
        </p:nvSpPr>
        <p:spPr>
          <a:xfrm>
            <a:off x="10000488" y="6173533"/>
            <a:ext cx="2191512" cy="532067"/>
          </a:xfrm>
        </p:spPr>
        <p:txBody>
          <a:bodyPr>
            <a:normAutofit/>
          </a:bodyPr>
          <a:lstStyle/>
          <a:p>
            <a:pPr marL="0" lvl="0" indent="0">
              <a:spcBef>
                <a:spcPts val="0"/>
              </a:spcBef>
              <a:spcAft>
                <a:spcPts val="0"/>
              </a:spcAft>
              <a:buClrTx/>
              <a:buNone/>
            </a:pPr>
            <a:r>
              <a:rPr lang="en-US" sz="1200" dirty="0">
                <a:solidFill>
                  <a:srgbClr val="000000"/>
                </a:solidFill>
              </a:rPr>
              <a:t>*</a:t>
            </a:r>
            <a:r>
              <a:rPr lang="en-US" sz="1200" dirty="0" err="1">
                <a:solidFill>
                  <a:srgbClr val="000000"/>
                </a:solidFill>
              </a:rPr>
              <a:t>Mosquitoborne</a:t>
            </a:r>
            <a:r>
              <a:rPr lang="en-US" sz="1200" dirty="0">
                <a:solidFill>
                  <a:srgbClr val="000000"/>
                </a:solidFill>
              </a:rPr>
              <a:t> disease case data is not available for 2020</a:t>
            </a:r>
            <a:endParaRPr lang="en-US" sz="900" dirty="0">
              <a:solidFill>
                <a:srgbClr val="000000"/>
              </a:solidFill>
            </a:endParaRPr>
          </a:p>
        </p:txBody>
      </p:sp>
    </p:spTree>
    <p:extLst>
      <p:ext uri="{BB962C8B-B14F-4D97-AF65-F5344CB8AC3E}">
        <p14:creationId xmlns:p14="http://schemas.microsoft.com/office/powerpoint/2010/main" val="3003771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West Nile Virus Disease</a:t>
            </a:r>
          </a:p>
        </p:txBody>
      </p:sp>
      <p:sp>
        <p:nvSpPr>
          <p:cNvPr id="3" name="Content Placeholder 2"/>
          <p:cNvSpPr>
            <a:spLocks noGrp="1"/>
          </p:cNvSpPr>
          <p:nvPr>
            <p:ph sz="quarter" idx="4294967295"/>
          </p:nvPr>
        </p:nvSpPr>
        <p:spPr>
          <a:xfrm>
            <a:off x="441787" y="2454868"/>
            <a:ext cx="6340014" cy="3396064"/>
          </a:xfrm>
        </p:spPr>
        <p:txBody>
          <a:bodyPr>
            <a:noAutofit/>
          </a:bodyPr>
          <a:lstStyle/>
          <a:p>
            <a:pPr>
              <a:spcAft>
                <a:spcPts val="600"/>
              </a:spcAft>
              <a:defRPr/>
            </a:pPr>
            <a:r>
              <a:rPr lang="en-US" sz="2400" dirty="0"/>
              <a:t>First case identified in Minnesota in 2002</a:t>
            </a:r>
          </a:p>
          <a:p>
            <a:pPr>
              <a:spcAft>
                <a:spcPts val="600"/>
              </a:spcAft>
              <a:defRPr/>
            </a:pPr>
            <a:r>
              <a:rPr lang="en-US" sz="2400" i="1" dirty="0" err="1"/>
              <a:t>Culex</a:t>
            </a:r>
            <a:r>
              <a:rPr lang="en-US" sz="2400" i="1" dirty="0"/>
              <a:t> </a:t>
            </a:r>
            <a:r>
              <a:rPr lang="en-US" sz="2400" i="1" dirty="0" err="1"/>
              <a:t>tarsalis</a:t>
            </a:r>
            <a:r>
              <a:rPr lang="en-US" sz="2400" i="1" dirty="0"/>
              <a:t> </a:t>
            </a:r>
            <a:r>
              <a:rPr lang="en-US" sz="2400" dirty="0"/>
              <a:t>is the main mosquito of concern </a:t>
            </a:r>
          </a:p>
          <a:p>
            <a:pPr lvl="1">
              <a:spcAft>
                <a:spcPts val="600"/>
              </a:spcAft>
              <a:defRPr/>
            </a:pPr>
            <a:r>
              <a:rPr lang="en-US" sz="2400" dirty="0"/>
              <a:t>Its habitat includes open agricultural land and prairie</a:t>
            </a:r>
          </a:p>
          <a:p>
            <a:pPr>
              <a:spcAft>
                <a:spcPts val="600"/>
              </a:spcAft>
              <a:defRPr/>
            </a:pPr>
            <a:r>
              <a:rPr lang="en-US" sz="2400" dirty="0"/>
              <a:t>Disease is most severe in elderly patients or those with weakened immune systems </a:t>
            </a:r>
          </a:p>
          <a:p>
            <a:pPr>
              <a:spcAft>
                <a:spcPts val="600"/>
              </a:spcAft>
              <a:defRPr/>
            </a:pPr>
            <a:r>
              <a:rPr lang="en-US" sz="2400" dirty="0"/>
              <a:t>Most cases occur later in the summer</a:t>
            </a:r>
          </a:p>
        </p:txBody>
      </p:sp>
      <p:pic>
        <p:nvPicPr>
          <p:cNvPr id="1026" name="Picture 2" descr="This image shows a flooded drainage ditch between a country road and crop field, which can be a common breeding area for certain types of mosquitoes." title="Flooded drainage dit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2454867"/>
            <a:ext cx="4968615" cy="3265091"/>
          </a:xfrm>
          <a:prstGeom prst="rect">
            <a:avLst/>
          </a:prstGeom>
          <a:noFill/>
          <a:ln w="9525">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405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West Nile Virus Disease Risk in Minnesota</a:t>
            </a:r>
          </a:p>
        </p:txBody>
      </p:sp>
      <p:pic>
        <p:nvPicPr>
          <p:cNvPr id="3" name="Picture 2" descr="Minnesota map of natural biomes of the state. West Nile virus disease risk is highest in the central and western parts of the state, where agricultural land and prairie habitat are most abundant.">
            <a:extLst>
              <a:ext uri="{FF2B5EF4-FFF2-40B4-BE49-F238E27FC236}">
                <a16:creationId xmlns:a16="http://schemas.microsoft.com/office/drawing/2014/main" id="{6D82CCCC-B029-88E1-ED12-8FC2B511551E}"/>
              </a:ext>
            </a:extLst>
          </p:cNvPr>
          <p:cNvPicPr>
            <a:picLocks noChangeAspect="1"/>
          </p:cNvPicPr>
          <p:nvPr/>
        </p:nvPicPr>
        <p:blipFill rotWithShape="1">
          <a:blip r:embed="rId3">
            <a:extLst>
              <a:ext uri="{28A0092B-C50C-407E-A947-70E740481C1C}">
                <a14:useLocalDpi xmlns:a14="http://schemas.microsoft.com/office/drawing/2010/main" val="0"/>
              </a:ext>
            </a:extLst>
          </a:blip>
          <a:srcRect l="4732" t="8041" r="2929" b="7614"/>
          <a:stretch/>
        </p:blipFill>
        <p:spPr>
          <a:xfrm>
            <a:off x="1307045" y="1517297"/>
            <a:ext cx="4039973" cy="4775609"/>
          </a:xfrm>
          <a:prstGeom prst="rect">
            <a:avLst/>
          </a:prstGeom>
        </p:spPr>
      </p:pic>
      <p:sp>
        <p:nvSpPr>
          <p:cNvPr id="5" name="TextBox 4">
            <a:extLst>
              <a:ext uri="{FF2B5EF4-FFF2-40B4-BE49-F238E27FC236}">
                <a16:creationId xmlns:a16="http://schemas.microsoft.com/office/drawing/2014/main" id="{B902762B-313D-896B-518D-E37808A790FA}"/>
              </a:ext>
            </a:extLst>
          </p:cNvPr>
          <p:cNvSpPr txBox="1"/>
          <p:nvPr/>
        </p:nvSpPr>
        <p:spPr>
          <a:xfrm>
            <a:off x="141343" y="6394194"/>
            <a:ext cx="38260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a:ea typeface="+mn-ea"/>
                <a:cs typeface="+mn-cs"/>
              </a:rPr>
              <a:t>Source: Ecological Sections of Minnesota,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a:ea typeface="+mn-ea"/>
                <a:cs typeface="+mn-cs"/>
              </a:rPr>
              <a:t>Minnesota Department of Natural Resources (DNR) </a:t>
            </a:r>
          </a:p>
        </p:txBody>
      </p:sp>
      <p:pic>
        <p:nvPicPr>
          <p:cNvPr id="9" name="Picture 8" descr="Minnesota map showing average incidence of West Nile virus disease cases (cases per 100,000 population) reported to the Minnesota Department of Health from 2002 through 2022 by the patient’s county of residence. The lightest blue color is the lowest risk level and encompasses the eastern half of Minnesota. The darkest blue is the highest risk level and encompasses much of the western edge of counties in the state. The moderate risk level is the shade of blue in between the other colors and fills in much of western Minnesota.">
            <a:extLst>
              <a:ext uri="{FF2B5EF4-FFF2-40B4-BE49-F238E27FC236}">
                <a16:creationId xmlns:a16="http://schemas.microsoft.com/office/drawing/2014/main" id="{616A280F-98A9-524A-35B6-19AC658F04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4984" y="1553955"/>
            <a:ext cx="3818863" cy="4702292"/>
          </a:xfrm>
          <a:prstGeom prst="rect">
            <a:avLst/>
          </a:prstGeom>
        </p:spPr>
      </p:pic>
    </p:spTree>
    <p:extLst>
      <p:ext uri="{BB962C8B-B14F-4D97-AF65-F5344CB8AC3E}">
        <p14:creationId xmlns:p14="http://schemas.microsoft.com/office/powerpoint/2010/main" val="2179427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La Crosse Encephalitis</a:t>
            </a:r>
          </a:p>
        </p:txBody>
      </p:sp>
      <p:sp>
        <p:nvSpPr>
          <p:cNvPr id="3" name="Content Placeholder 2"/>
          <p:cNvSpPr>
            <a:spLocks noGrp="1"/>
          </p:cNvSpPr>
          <p:nvPr>
            <p:ph sz="quarter" idx="4294967295"/>
          </p:nvPr>
        </p:nvSpPr>
        <p:spPr>
          <a:xfrm>
            <a:off x="838201" y="1589454"/>
            <a:ext cx="6827196" cy="4787900"/>
          </a:xfrm>
        </p:spPr>
        <p:txBody>
          <a:bodyPr>
            <a:noAutofit/>
          </a:bodyPr>
          <a:lstStyle/>
          <a:p>
            <a:pPr>
              <a:spcAft>
                <a:spcPts val="600"/>
              </a:spcAft>
              <a:defRPr/>
            </a:pPr>
            <a:r>
              <a:rPr lang="en-US" sz="2400" dirty="0"/>
              <a:t>Identified for the first time in 1964</a:t>
            </a:r>
          </a:p>
          <a:p>
            <a:pPr>
              <a:spcAft>
                <a:spcPts val="600"/>
              </a:spcAft>
              <a:defRPr/>
            </a:pPr>
            <a:r>
              <a:rPr lang="en-US" sz="2400" i="1" dirty="0" err="1"/>
              <a:t>Aedes</a:t>
            </a:r>
            <a:r>
              <a:rPr lang="en-US" sz="2400" i="1" dirty="0"/>
              <a:t> </a:t>
            </a:r>
            <a:r>
              <a:rPr lang="en-US" sz="2400" i="1" dirty="0" err="1"/>
              <a:t>triseriatus</a:t>
            </a:r>
            <a:r>
              <a:rPr lang="en-US" sz="2400" i="1" dirty="0"/>
              <a:t> </a:t>
            </a:r>
            <a:r>
              <a:rPr lang="en-US" sz="2400" dirty="0"/>
              <a:t>is main mosquito species of concern in Minnesota</a:t>
            </a:r>
          </a:p>
          <a:p>
            <a:pPr lvl="1">
              <a:spcAft>
                <a:spcPts val="600"/>
              </a:spcAft>
              <a:defRPr/>
            </a:pPr>
            <a:r>
              <a:rPr lang="en-US" sz="2400" dirty="0"/>
              <a:t>Its habitat includes </a:t>
            </a:r>
            <a:r>
              <a:rPr lang="en-US" sz="2400" dirty="0" err="1"/>
              <a:t>treeholes</a:t>
            </a:r>
            <a:r>
              <a:rPr lang="en-US" sz="2400" dirty="0"/>
              <a:t> and other water-holding containers in wooded or shaded areas </a:t>
            </a:r>
          </a:p>
          <a:p>
            <a:pPr>
              <a:spcAft>
                <a:spcPts val="600"/>
              </a:spcAft>
              <a:defRPr/>
            </a:pPr>
            <a:r>
              <a:rPr lang="en-US" sz="2400" dirty="0"/>
              <a:t>The disease primarily affects children 16 years of age or younger</a:t>
            </a:r>
          </a:p>
          <a:p>
            <a:pPr>
              <a:spcAft>
                <a:spcPts val="600"/>
              </a:spcAft>
              <a:defRPr/>
            </a:pPr>
            <a:r>
              <a:rPr lang="en-US" sz="2400" dirty="0"/>
              <a:t>Most cases occur later in the summer</a:t>
            </a:r>
          </a:p>
        </p:txBody>
      </p:sp>
      <p:pic>
        <p:nvPicPr>
          <p:cNvPr id="4" name="Picture 3" descr="this image shows a natural treehole in the side of a tree stump. This naturally occurring treehole can potentially hold rainwater and become a breeding site for certain types of mosquitoes." title="Treehole"/>
          <p:cNvPicPr>
            <a:picLocks noChangeAspect="1"/>
          </p:cNvPicPr>
          <p:nvPr/>
        </p:nvPicPr>
        <p:blipFill>
          <a:blip r:embed="rId3"/>
          <a:stretch>
            <a:fillRect/>
          </a:stretch>
        </p:blipFill>
        <p:spPr>
          <a:xfrm>
            <a:off x="8463109" y="1589454"/>
            <a:ext cx="2713971" cy="2061082"/>
          </a:xfrm>
          <a:prstGeom prst="rect">
            <a:avLst/>
          </a:prstGeom>
          <a:ln w="12700">
            <a:solidFill>
              <a:srgbClr val="000000"/>
            </a:solidFill>
          </a:ln>
        </p:spPr>
      </p:pic>
      <p:pic>
        <p:nvPicPr>
          <p:cNvPr id="2050" name="Picture 2" descr="This image shows a pile of tires under the shade of a tree. This type of situation can be a breeding ground for certain types of mosquitoes as rainwater pools in the tires and the shade provides an optimal habitat for their growth and development." title="Tires piled by a tre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63109" y="3894374"/>
            <a:ext cx="2713971" cy="2031602"/>
          </a:xfrm>
          <a:prstGeom prst="rect">
            <a:avLst/>
          </a:prstGeom>
          <a:noFill/>
          <a:ln w="12700">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938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La Crosse Encephalitis Risk in Minnesota </a:t>
            </a:r>
          </a:p>
        </p:txBody>
      </p:sp>
      <p:pic>
        <p:nvPicPr>
          <p:cNvPr id="3" name="Picture 2" descr="Minnesota map of natural biomes of the state. La Crosse encephalitis in Minnesota have occurred in the southeastern area of the state where risk for this disease is highest - hardwood forests make up this region of the state. ">
            <a:extLst>
              <a:ext uri="{FF2B5EF4-FFF2-40B4-BE49-F238E27FC236}">
                <a16:creationId xmlns:a16="http://schemas.microsoft.com/office/drawing/2014/main" id="{A44D4EAE-E4D2-E702-A67F-940557A18032}"/>
              </a:ext>
            </a:extLst>
          </p:cNvPr>
          <p:cNvPicPr>
            <a:picLocks noChangeAspect="1"/>
          </p:cNvPicPr>
          <p:nvPr/>
        </p:nvPicPr>
        <p:blipFill rotWithShape="1">
          <a:blip r:embed="rId3">
            <a:extLst>
              <a:ext uri="{28A0092B-C50C-407E-A947-70E740481C1C}">
                <a14:useLocalDpi xmlns:a14="http://schemas.microsoft.com/office/drawing/2010/main" val="0"/>
              </a:ext>
            </a:extLst>
          </a:blip>
          <a:srcRect l="4732" t="8041" r="2929" b="7614"/>
          <a:stretch/>
        </p:blipFill>
        <p:spPr>
          <a:xfrm>
            <a:off x="1113052" y="1479705"/>
            <a:ext cx="4211344" cy="4978185"/>
          </a:xfrm>
          <a:prstGeom prst="rect">
            <a:avLst/>
          </a:prstGeom>
        </p:spPr>
      </p:pic>
      <p:sp>
        <p:nvSpPr>
          <p:cNvPr id="5" name="TextBox 4">
            <a:extLst>
              <a:ext uri="{FF2B5EF4-FFF2-40B4-BE49-F238E27FC236}">
                <a16:creationId xmlns:a16="http://schemas.microsoft.com/office/drawing/2014/main" id="{0A02ABA0-6D18-4E6B-9FED-11C04504CACC}"/>
              </a:ext>
            </a:extLst>
          </p:cNvPr>
          <p:cNvSpPr txBox="1"/>
          <p:nvPr/>
        </p:nvSpPr>
        <p:spPr>
          <a:xfrm>
            <a:off x="141343" y="6394194"/>
            <a:ext cx="38260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a:ea typeface="+mn-ea"/>
                <a:cs typeface="+mn-cs"/>
              </a:rPr>
              <a:t>Source: Ecological Sections of Minnesota,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a:ea typeface="+mn-ea"/>
                <a:cs typeface="+mn-cs"/>
              </a:rPr>
              <a:t>Minnesota Department of Natural Resources (DNR) </a:t>
            </a:r>
          </a:p>
        </p:txBody>
      </p:sp>
      <p:pic>
        <p:nvPicPr>
          <p:cNvPr id="7" name="Picture 6" descr="Minnesota map showing the county of residence of all cases from 1985 through 2022. The brown color gradient spans case counts from zero (white/no color) up to 23 cases (dark brown) per county cumulatively over the time period.">
            <a:extLst>
              <a:ext uri="{FF2B5EF4-FFF2-40B4-BE49-F238E27FC236}">
                <a16:creationId xmlns:a16="http://schemas.microsoft.com/office/drawing/2014/main" id="{DD765ADB-1255-78FD-A9A2-A3398C9724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7606" y="1364130"/>
            <a:ext cx="4045234" cy="5093760"/>
          </a:xfrm>
          <a:prstGeom prst="rect">
            <a:avLst/>
          </a:prstGeom>
        </p:spPr>
      </p:pic>
    </p:spTree>
    <p:extLst>
      <p:ext uri="{BB962C8B-B14F-4D97-AF65-F5344CB8AC3E}">
        <p14:creationId xmlns:p14="http://schemas.microsoft.com/office/powerpoint/2010/main" val="3932998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Jamestown Canyon Virus Disease</a:t>
            </a:r>
          </a:p>
        </p:txBody>
      </p:sp>
      <p:sp>
        <p:nvSpPr>
          <p:cNvPr id="3" name="Content Placeholder 2"/>
          <p:cNvSpPr>
            <a:spLocks noGrp="1"/>
          </p:cNvSpPr>
          <p:nvPr>
            <p:ph sz="quarter" idx="4294967295"/>
          </p:nvPr>
        </p:nvSpPr>
        <p:spPr>
          <a:xfrm>
            <a:off x="838200" y="1750335"/>
            <a:ext cx="6885562" cy="4787900"/>
          </a:xfrm>
        </p:spPr>
        <p:txBody>
          <a:bodyPr>
            <a:noAutofit/>
          </a:bodyPr>
          <a:lstStyle/>
          <a:p>
            <a:pPr>
              <a:spcAft>
                <a:spcPts val="600"/>
              </a:spcAft>
              <a:defRPr/>
            </a:pPr>
            <a:r>
              <a:rPr lang="en-US" sz="2400" dirty="0">
                <a:solidFill>
                  <a:schemeClr val="accent1"/>
                </a:solidFill>
              </a:rPr>
              <a:t>The virus was first identified in Colorado in 1961</a:t>
            </a:r>
          </a:p>
          <a:p>
            <a:pPr>
              <a:spcAft>
                <a:spcPts val="600"/>
              </a:spcAft>
              <a:defRPr/>
            </a:pPr>
            <a:r>
              <a:rPr lang="en-US" sz="2400" dirty="0">
                <a:solidFill>
                  <a:schemeClr val="accent1"/>
                </a:solidFill>
              </a:rPr>
              <a:t>Snowmelt </a:t>
            </a:r>
            <a:r>
              <a:rPr lang="en-US" sz="2400" i="1" dirty="0" err="1">
                <a:solidFill>
                  <a:schemeClr val="accent1"/>
                </a:solidFill>
              </a:rPr>
              <a:t>Aedes</a:t>
            </a:r>
            <a:r>
              <a:rPr lang="en-US" sz="2400" i="1" dirty="0">
                <a:solidFill>
                  <a:schemeClr val="accent1"/>
                </a:solidFill>
              </a:rPr>
              <a:t> </a:t>
            </a:r>
            <a:r>
              <a:rPr lang="en-US" sz="2400" dirty="0">
                <a:solidFill>
                  <a:schemeClr val="accent1"/>
                </a:solidFill>
              </a:rPr>
              <a:t>mosquitoes are likely the main species of concern in Minnesota</a:t>
            </a:r>
          </a:p>
          <a:p>
            <a:pPr lvl="1">
              <a:spcAft>
                <a:spcPts val="600"/>
              </a:spcAft>
              <a:defRPr/>
            </a:pPr>
            <a:r>
              <a:rPr lang="en-US" sz="2400" dirty="0">
                <a:solidFill>
                  <a:schemeClr val="accent1"/>
                </a:solidFill>
              </a:rPr>
              <a:t>Wooded and shaded areas provide the best habitat for these mosquitoes</a:t>
            </a:r>
          </a:p>
          <a:p>
            <a:pPr>
              <a:spcAft>
                <a:spcPts val="600"/>
              </a:spcAft>
              <a:defRPr/>
            </a:pPr>
            <a:r>
              <a:rPr lang="en-US" sz="2400" dirty="0">
                <a:solidFill>
                  <a:schemeClr val="accent1"/>
                </a:solidFill>
              </a:rPr>
              <a:t>Persons of any age may become sick </a:t>
            </a:r>
          </a:p>
          <a:p>
            <a:pPr lvl="1">
              <a:spcAft>
                <a:spcPts val="600"/>
              </a:spcAft>
              <a:defRPr/>
            </a:pPr>
            <a:r>
              <a:rPr lang="en-US" sz="2400" dirty="0">
                <a:solidFill>
                  <a:schemeClr val="accent1"/>
                </a:solidFill>
              </a:rPr>
              <a:t>More severe disease may occur in older patients or those with weakened immune systems</a:t>
            </a:r>
          </a:p>
          <a:p>
            <a:pPr>
              <a:spcAft>
                <a:spcPts val="600"/>
              </a:spcAft>
              <a:defRPr/>
            </a:pPr>
            <a:r>
              <a:rPr lang="en-US" sz="2400" dirty="0">
                <a:solidFill>
                  <a:schemeClr val="accent1"/>
                </a:solidFill>
              </a:rPr>
              <a:t>Cases occur during warmer months of the year, from May through September</a:t>
            </a:r>
            <a:endParaRPr lang="en-US" sz="2400" dirty="0"/>
          </a:p>
        </p:txBody>
      </p:sp>
      <p:pic>
        <p:nvPicPr>
          <p:cNvPr id="4" name="Content Placeholder 3" descr="This picture shows a typical snowmelt pond in the spring, which occurs as temperatures rise and snow melts. In wooded areas of the state where these water sources occur, snowmelt Aedes mosquito species may use them for breeding." title="Snowmelt pond"/>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7882666" y="2690786"/>
            <a:ext cx="3878073" cy="2906998"/>
          </a:xfrm>
          <a:prstGeom prst="rect">
            <a:avLst/>
          </a:prstGeom>
          <a:ln w="12700">
            <a:solidFill>
              <a:srgbClr val="000000"/>
            </a:solidFill>
          </a:ln>
        </p:spPr>
      </p:pic>
    </p:spTree>
    <p:extLst>
      <p:ext uri="{BB962C8B-B14F-4D97-AF65-F5344CB8AC3E}">
        <p14:creationId xmlns:p14="http://schemas.microsoft.com/office/powerpoint/2010/main" val="2947678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Jamestown Canyon Virus Disease Risk in Minnesota </a:t>
            </a:r>
          </a:p>
        </p:txBody>
      </p:sp>
      <p:pic>
        <p:nvPicPr>
          <p:cNvPr id="3" name="Picture 2" descr="Minnesota map of natural biomes of the state. Jamestown Canyon virus disease risk is highest in north-central and northeastern regions. However, the virus is likely widespread throughout the state. Wooded and shaded areas provide the best habitat for these mosquitoes .">
            <a:extLst>
              <a:ext uri="{FF2B5EF4-FFF2-40B4-BE49-F238E27FC236}">
                <a16:creationId xmlns:a16="http://schemas.microsoft.com/office/drawing/2014/main" id="{3F5698AF-76EB-3ACD-C683-6BB0390D795F}"/>
              </a:ext>
            </a:extLst>
          </p:cNvPr>
          <p:cNvPicPr>
            <a:picLocks noChangeAspect="1"/>
          </p:cNvPicPr>
          <p:nvPr/>
        </p:nvPicPr>
        <p:blipFill rotWithShape="1">
          <a:blip r:embed="rId3">
            <a:extLst>
              <a:ext uri="{28A0092B-C50C-407E-A947-70E740481C1C}">
                <a14:useLocalDpi xmlns:a14="http://schemas.microsoft.com/office/drawing/2010/main" val="0"/>
              </a:ext>
            </a:extLst>
          </a:blip>
          <a:srcRect l="4732" t="8041" r="2929" b="7614"/>
          <a:stretch/>
        </p:blipFill>
        <p:spPr>
          <a:xfrm>
            <a:off x="1242544" y="1744669"/>
            <a:ext cx="3960063" cy="4681149"/>
          </a:xfrm>
          <a:prstGeom prst="rect">
            <a:avLst/>
          </a:prstGeom>
        </p:spPr>
      </p:pic>
      <p:sp>
        <p:nvSpPr>
          <p:cNvPr id="6" name="TextBox 5">
            <a:extLst>
              <a:ext uri="{FF2B5EF4-FFF2-40B4-BE49-F238E27FC236}">
                <a16:creationId xmlns:a16="http://schemas.microsoft.com/office/drawing/2014/main" id="{E52F1120-A697-65D2-576D-30BCE88DEF7A}"/>
              </a:ext>
            </a:extLst>
          </p:cNvPr>
          <p:cNvSpPr txBox="1"/>
          <p:nvPr/>
        </p:nvSpPr>
        <p:spPr>
          <a:xfrm>
            <a:off x="141343" y="6394194"/>
            <a:ext cx="38260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a:ea typeface="+mn-ea"/>
                <a:cs typeface="+mn-cs"/>
              </a:rPr>
              <a:t>Source: Ecological Sections of Minnesota,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a:ea typeface="+mn-ea"/>
                <a:cs typeface="+mn-cs"/>
              </a:rPr>
              <a:t>Minnesota Department of Natural Resources (DNR) </a:t>
            </a:r>
          </a:p>
        </p:txBody>
      </p:sp>
      <p:pic>
        <p:nvPicPr>
          <p:cNvPr id="7" name="Picture 6" descr="Minnesota map showing the cumulative number of Jamestown canyon virus disease cases reported to the Minnesota Department of Health from 2013 through 2022, based on county of patient residence. The purple color gradient spans case counts from zero (white/no color) up to 14 cases (dark purple) per county cumulatively over the time period. ">
            <a:extLst>
              <a:ext uri="{FF2B5EF4-FFF2-40B4-BE49-F238E27FC236}">
                <a16:creationId xmlns:a16="http://schemas.microsoft.com/office/drawing/2014/main" id="{A225BA3C-EC27-6C28-462E-98CF40E1B3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9393" y="1493162"/>
            <a:ext cx="3960063" cy="4932656"/>
          </a:xfrm>
          <a:prstGeom prst="rect">
            <a:avLst/>
          </a:prstGeom>
        </p:spPr>
      </p:pic>
    </p:spTree>
    <p:extLst>
      <p:ext uri="{BB962C8B-B14F-4D97-AF65-F5344CB8AC3E}">
        <p14:creationId xmlns:p14="http://schemas.microsoft.com/office/powerpoint/2010/main" val="6547604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523" y="152400"/>
            <a:ext cx="11014954" cy="914400"/>
          </a:xfrm>
        </p:spPr>
        <p:txBody>
          <a:bodyPr>
            <a:noAutofit/>
          </a:bodyPr>
          <a:lstStyle/>
          <a:p>
            <a:pPr algn="ctr"/>
            <a:r>
              <a:rPr lang="en-US" b="1" dirty="0"/>
              <a:t>Other Potential Mosquitoborne Diseases in Minnesota</a:t>
            </a:r>
          </a:p>
        </p:txBody>
      </p:sp>
      <p:sp>
        <p:nvSpPr>
          <p:cNvPr id="3" name="Content Placeholder 2"/>
          <p:cNvSpPr>
            <a:spLocks noGrp="1"/>
          </p:cNvSpPr>
          <p:nvPr>
            <p:ph sz="quarter" idx="4294967295"/>
          </p:nvPr>
        </p:nvSpPr>
        <p:spPr>
          <a:xfrm>
            <a:off x="338846" y="2733202"/>
            <a:ext cx="5867400" cy="2413000"/>
          </a:xfrm>
        </p:spPr>
        <p:txBody>
          <a:bodyPr>
            <a:normAutofit/>
          </a:bodyPr>
          <a:lstStyle/>
          <a:p>
            <a:r>
              <a:rPr lang="en-US" sz="2800" dirty="0"/>
              <a:t>Eastern Equine Encephalitis Virus</a:t>
            </a:r>
          </a:p>
          <a:p>
            <a:r>
              <a:rPr lang="en-US" sz="2800" dirty="0"/>
              <a:t>St. Louis Encephalitis Virus</a:t>
            </a:r>
          </a:p>
          <a:p>
            <a:r>
              <a:rPr lang="en-US" sz="2800" dirty="0"/>
              <a:t>Western Equine Encephalitis Virus</a:t>
            </a:r>
          </a:p>
        </p:txBody>
      </p:sp>
      <p:sp>
        <p:nvSpPr>
          <p:cNvPr id="5" name="Freeform 165" descr="United States icon&#10;&#10;blue icon of the United States"/>
          <p:cNvSpPr>
            <a:spLocks noEditPoints="1"/>
          </p:cNvSpPr>
          <p:nvPr/>
        </p:nvSpPr>
        <p:spPr bwMode="auto">
          <a:xfrm>
            <a:off x="6206246" y="2110902"/>
            <a:ext cx="5379395" cy="3657600"/>
          </a:xfrm>
          <a:custGeom>
            <a:avLst/>
            <a:gdLst>
              <a:gd name="T0" fmla="*/ 543 w 559"/>
              <a:gd name="T1" fmla="*/ 58 h 356"/>
              <a:gd name="T2" fmla="*/ 548 w 559"/>
              <a:gd name="T3" fmla="*/ 39 h 356"/>
              <a:gd name="T4" fmla="*/ 520 w 559"/>
              <a:gd name="T5" fmla="*/ 41 h 356"/>
              <a:gd name="T6" fmla="*/ 515 w 559"/>
              <a:gd name="T7" fmla="*/ 53 h 356"/>
              <a:gd name="T8" fmla="*/ 457 w 559"/>
              <a:gd name="T9" fmla="*/ 95 h 356"/>
              <a:gd name="T10" fmla="*/ 411 w 559"/>
              <a:gd name="T11" fmla="*/ 126 h 356"/>
              <a:gd name="T12" fmla="*/ 415 w 559"/>
              <a:gd name="T13" fmla="*/ 93 h 356"/>
              <a:gd name="T14" fmla="*/ 405 w 559"/>
              <a:gd name="T15" fmla="*/ 101 h 356"/>
              <a:gd name="T16" fmla="*/ 377 w 559"/>
              <a:gd name="T17" fmla="*/ 90 h 356"/>
              <a:gd name="T18" fmla="*/ 371 w 559"/>
              <a:gd name="T19" fmla="*/ 130 h 356"/>
              <a:gd name="T20" fmla="*/ 370 w 559"/>
              <a:gd name="T21" fmla="*/ 75 h 356"/>
              <a:gd name="T22" fmla="*/ 395 w 559"/>
              <a:gd name="T23" fmla="*/ 62 h 356"/>
              <a:gd name="T24" fmla="*/ 384 w 559"/>
              <a:gd name="T25" fmla="*/ 58 h 356"/>
              <a:gd name="T26" fmla="*/ 355 w 559"/>
              <a:gd name="T27" fmla="*/ 59 h 356"/>
              <a:gd name="T28" fmla="*/ 336 w 559"/>
              <a:gd name="T29" fmla="*/ 65 h 356"/>
              <a:gd name="T30" fmla="*/ 342 w 559"/>
              <a:gd name="T31" fmla="*/ 45 h 356"/>
              <a:gd name="T32" fmla="*/ 292 w 559"/>
              <a:gd name="T33" fmla="*/ 29 h 356"/>
              <a:gd name="T34" fmla="*/ 47 w 559"/>
              <a:gd name="T35" fmla="*/ 8 h 356"/>
              <a:gd name="T36" fmla="*/ 26 w 559"/>
              <a:gd name="T37" fmla="*/ 24 h 356"/>
              <a:gd name="T38" fmla="*/ 10 w 559"/>
              <a:gd name="T39" fmla="*/ 72 h 356"/>
              <a:gd name="T40" fmla="*/ 3 w 559"/>
              <a:gd name="T41" fmla="*/ 121 h 356"/>
              <a:gd name="T42" fmla="*/ 17 w 559"/>
              <a:gd name="T43" fmla="*/ 191 h 356"/>
              <a:gd name="T44" fmla="*/ 72 w 559"/>
              <a:gd name="T45" fmla="*/ 242 h 356"/>
              <a:gd name="T46" fmla="*/ 146 w 559"/>
              <a:gd name="T47" fmla="*/ 268 h 356"/>
              <a:gd name="T48" fmla="*/ 184 w 559"/>
              <a:gd name="T49" fmla="*/ 304 h 356"/>
              <a:gd name="T50" fmla="*/ 220 w 559"/>
              <a:gd name="T51" fmla="*/ 303 h 356"/>
              <a:gd name="T52" fmla="*/ 240 w 559"/>
              <a:gd name="T53" fmla="*/ 339 h 356"/>
              <a:gd name="T54" fmla="*/ 296 w 559"/>
              <a:gd name="T55" fmla="*/ 304 h 356"/>
              <a:gd name="T56" fmla="*/ 363 w 559"/>
              <a:gd name="T57" fmla="*/ 314 h 356"/>
              <a:gd name="T58" fmla="*/ 354 w 559"/>
              <a:gd name="T59" fmla="*/ 298 h 356"/>
              <a:gd name="T60" fmla="*/ 360 w 559"/>
              <a:gd name="T61" fmla="*/ 293 h 356"/>
              <a:gd name="T62" fmla="*/ 378 w 559"/>
              <a:gd name="T63" fmla="*/ 289 h 356"/>
              <a:gd name="T64" fmla="*/ 433 w 559"/>
              <a:gd name="T65" fmla="*/ 300 h 356"/>
              <a:gd name="T66" fmla="*/ 446 w 559"/>
              <a:gd name="T67" fmla="*/ 320 h 356"/>
              <a:gd name="T68" fmla="*/ 480 w 559"/>
              <a:gd name="T69" fmla="*/ 330 h 356"/>
              <a:gd name="T70" fmla="*/ 457 w 559"/>
              <a:gd name="T71" fmla="*/ 260 h 356"/>
              <a:gd name="T72" fmla="*/ 470 w 559"/>
              <a:gd name="T73" fmla="*/ 245 h 356"/>
              <a:gd name="T74" fmla="*/ 498 w 559"/>
              <a:gd name="T75" fmla="*/ 206 h 356"/>
              <a:gd name="T76" fmla="*/ 505 w 559"/>
              <a:gd name="T77" fmla="*/ 203 h 356"/>
              <a:gd name="T78" fmla="*/ 493 w 559"/>
              <a:gd name="T79" fmla="*/ 175 h 356"/>
              <a:gd name="T80" fmla="*/ 490 w 559"/>
              <a:gd name="T81" fmla="*/ 161 h 356"/>
              <a:gd name="T82" fmla="*/ 489 w 559"/>
              <a:gd name="T83" fmla="*/ 149 h 356"/>
              <a:gd name="T84" fmla="*/ 495 w 559"/>
              <a:gd name="T85" fmla="*/ 172 h 356"/>
              <a:gd name="T86" fmla="*/ 505 w 559"/>
              <a:gd name="T87" fmla="*/ 153 h 356"/>
              <a:gd name="T88" fmla="*/ 500 w 559"/>
              <a:gd name="T89" fmla="*/ 146 h 356"/>
              <a:gd name="T90" fmla="*/ 510 w 559"/>
              <a:gd name="T91" fmla="*/ 124 h 356"/>
              <a:gd name="T92" fmla="*/ 538 w 559"/>
              <a:gd name="T93" fmla="*/ 94 h 356"/>
              <a:gd name="T94" fmla="*/ 531 w 559"/>
              <a:gd name="T95" fmla="*/ 89 h 356"/>
              <a:gd name="T96" fmla="*/ 541 w 559"/>
              <a:gd name="T97" fmla="*/ 67 h 356"/>
              <a:gd name="T98" fmla="*/ 46 w 559"/>
              <a:gd name="T99" fmla="*/ 14 h 356"/>
              <a:gd name="T100" fmla="*/ 502 w 559"/>
              <a:gd name="T101" fmla="*/ 193 h 356"/>
              <a:gd name="T102" fmla="*/ 502 w 559"/>
              <a:gd name="T103" fmla="*/ 191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59" h="356">
                <a:moveTo>
                  <a:pt x="541" y="67"/>
                </a:moveTo>
                <a:cubicBezTo>
                  <a:pt x="542" y="67"/>
                  <a:pt x="542" y="67"/>
                  <a:pt x="543" y="67"/>
                </a:cubicBezTo>
                <a:cubicBezTo>
                  <a:pt x="543" y="58"/>
                  <a:pt x="543" y="58"/>
                  <a:pt x="543" y="58"/>
                </a:cubicBezTo>
                <a:cubicBezTo>
                  <a:pt x="551" y="60"/>
                  <a:pt x="554" y="56"/>
                  <a:pt x="559" y="51"/>
                </a:cubicBezTo>
                <a:cubicBezTo>
                  <a:pt x="557" y="48"/>
                  <a:pt x="555" y="47"/>
                  <a:pt x="552" y="45"/>
                </a:cubicBezTo>
                <a:cubicBezTo>
                  <a:pt x="554" y="46"/>
                  <a:pt x="546" y="37"/>
                  <a:pt x="548" y="39"/>
                </a:cubicBezTo>
                <a:cubicBezTo>
                  <a:pt x="544" y="34"/>
                  <a:pt x="543" y="24"/>
                  <a:pt x="541" y="16"/>
                </a:cubicBezTo>
                <a:cubicBezTo>
                  <a:pt x="537" y="18"/>
                  <a:pt x="527" y="17"/>
                  <a:pt x="526" y="18"/>
                </a:cubicBezTo>
                <a:cubicBezTo>
                  <a:pt x="524" y="20"/>
                  <a:pt x="521" y="37"/>
                  <a:pt x="520" y="41"/>
                </a:cubicBezTo>
                <a:cubicBezTo>
                  <a:pt x="524" y="41"/>
                  <a:pt x="524" y="46"/>
                  <a:pt x="520" y="46"/>
                </a:cubicBezTo>
                <a:cubicBezTo>
                  <a:pt x="520" y="53"/>
                  <a:pt x="520" y="53"/>
                  <a:pt x="520" y="53"/>
                </a:cubicBezTo>
                <a:cubicBezTo>
                  <a:pt x="515" y="53"/>
                  <a:pt x="515" y="53"/>
                  <a:pt x="515" y="53"/>
                </a:cubicBezTo>
                <a:cubicBezTo>
                  <a:pt x="517" y="63"/>
                  <a:pt x="484" y="62"/>
                  <a:pt x="477" y="74"/>
                </a:cubicBezTo>
                <a:cubicBezTo>
                  <a:pt x="475" y="79"/>
                  <a:pt x="477" y="83"/>
                  <a:pt x="475" y="87"/>
                </a:cubicBezTo>
                <a:cubicBezTo>
                  <a:pt x="470" y="96"/>
                  <a:pt x="465" y="93"/>
                  <a:pt x="457" y="95"/>
                </a:cubicBezTo>
                <a:cubicBezTo>
                  <a:pt x="451" y="97"/>
                  <a:pt x="443" y="100"/>
                  <a:pt x="452" y="106"/>
                </a:cubicBezTo>
                <a:cubicBezTo>
                  <a:pt x="448" y="109"/>
                  <a:pt x="419" y="135"/>
                  <a:pt x="418" y="126"/>
                </a:cubicBezTo>
                <a:cubicBezTo>
                  <a:pt x="411" y="126"/>
                  <a:pt x="411" y="126"/>
                  <a:pt x="411" y="126"/>
                </a:cubicBezTo>
                <a:cubicBezTo>
                  <a:pt x="413" y="123"/>
                  <a:pt x="414" y="119"/>
                  <a:pt x="414" y="115"/>
                </a:cubicBezTo>
                <a:cubicBezTo>
                  <a:pt x="417" y="114"/>
                  <a:pt x="419" y="110"/>
                  <a:pt x="420" y="106"/>
                </a:cubicBezTo>
                <a:cubicBezTo>
                  <a:pt x="415" y="106"/>
                  <a:pt x="414" y="96"/>
                  <a:pt x="415" y="93"/>
                </a:cubicBezTo>
                <a:cubicBezTo>
                  <a:pt x="409" y="93"/>
                  <a:pt x="409" y="93"/>
                  <a:pt x="409" y="93"/>
                </a:cubicBezTo>
                <a:cubicBezTo>
                  <a:pt x="409" y="93"/>
                  <a:pt x="409" y="93"/>
                  <a:pt x="409" y="93"/>
                </a:cubicBezTo>
                <a:cubicBezTo>
                  <a:pt x="405" y="101"/>
                  <a:pt x="405" y="101"/>
                  <a:pt x="405" y="101"/>
                </a:cubicBezTo>
                <a:cubicBezTo>
                  <a:pt x="402" y="99"/>
                  <a:pt x="402" y="99"/>
                  <a:pt x="402" y="99"/>
                </a:cubicBezTo>
                <a:cubicBezTo>
                  <a:pt x="408" y="89"/>
                  <a:pt x="412" y="81"/>
                  <a:pt x="402" y="75"/>
                </a:cubicBezTo>
                <a:cubicBezTo>
                  <a:pt x="390" y="68"/>
                  <a:pt x="383" y="79"/>
                  <a:pt x="377" y="90"/>
                </a:cubicBezTo>
                <a:cubicBezTo>
                  <a:pt x="377" y="90"/>
                  <a:pt x="377" y="90"/>
                  <a:pt x="377" y="90"/>
                </a:cubicBezTo>
                <a:cubicBezTo>
                  <a:pt x="377" y="90"/>
                  <a:pt x="379" y="98"/>
                  <a:pt x="375" y="95"/>
                </a:cubicBezTo>
                <a:cubicBezTo>
                  <a:pt x="377" y="100"/>
                  <a:pt x="386" y="134"/>
                  <a:pt x="371" y="130"/>
                </a:cubicBezTo>
                <a:cubicBezTo>
                  <a:pt x="360" y="126"/>
                  <a:pt x="366" y="95"/>
                  <a:pt x="369" y="87"/>
                </a:cubicBezTo>
                <a:cubicBezTo>
                  <a:pt x="364" y="90"/>
                  <a:pt x="364" y="90"/>
                  <a:pt x="364" y="90"/>
                </a:cubicBezTo>
                <a:cubicBezTo>
                  <a:pt x="370" y="75"/>
                  <a:pt x="370" y="75"/>
                  <a:pt x="370" y="75"/>
                </a:cubicBezTo>
                <a:cubicBezTo>
                  <a:pt x="374" y="79"/>
                  <a:pt x="374" y="79"/>
                  <a:pt x="374" y="79"/>
                </a:cubicBezTo>
                <a:cubicBezTo>
                  <a:pt x="378" y="67"/>
                  <a:pt x="392" y="69"/>
                  <a:pt x="401" y="69"/>
                </a:cubicBezTo>
                <a:cubicBezTo>
                  <a:pt x="397" y="69"/>
                  <a:pt x="395" y="66"/>
                  <a:pt x="395" y="62"/>
                </a:cubicBezTo>
                <a:cubicBezTo>
                  <a:pt x="388" y="62"/>
                  <a:pt x="388" y="62"/>
                  <a:pt x="388" y="62"/>
                </a:cubicBezTo>
                <a:cubicBezTo>
                  <a:pt x="388" y="58"/>
                  <a:pt x="388" y="58"/>
                  <a:pt x="388" y="58"/>
                </a:cubicBezTo>
                <a:cubicBezTo>
                  <a:pt x="384" y="58"/>
                  <a:pt x="384" y="58"/>
                  <a:pt x="384" y="58"/>
                </a:cubicBezTo>
                <a:cubicBezTo>
                  <a:pt x="384" y="60"/>
                  <a:pt x="384" y="60"/>
                  <a:pt x="384" y="60"/>
                </a:cubicBezTo>
                <a:cubicBezTo>
                  <a:pt x="376" y="58"/>
                  <a:pt x="368" y="67"/>
                  <a:pt x="363" y="59"/>
                </a:cubicBezTo>
                <a:cubicBezTo>
                  <a:pt x="355" y="59"/>
                  <a:pt x="355" y="59"/>
                  <a:pt x="355" y="59"/>
                </a:cubicBezTo>
                <a:cubicBezTo>
                  <a:pt x="357" y="57"/>
                  <a:pt x="359" y="53"/>
                  <a:pt x="361" y="50"/>
                </a:cubicBezTo>
                <a:cubicBezTo>
                  <a:pt x="353" y="49"/>
                  <a:pt x="350" y="58"/>
                  <a:pt x="345" y="61"/>
                </a:cubicBezTo>
                <a:cubicBezTo>
                  <a:pt x="344" y="62"/>
                  <a:pt x="337" y="65"/>
                  <a:pt x="336" y="65"/>
                </a:cubicBezTo>
                <a:cubicBezTo>
                  <a:pt x="332" y="65"/>
                  <a:pt x="334" y="60"/>
                  <a:pt x="330" y="59"/>
                </a:cubicBezTo>
                <a:cubicBezTo>
                  <a:pt x="326" y="59"/>
                  <a:pt x="329" y="64"/>
                  <a:pt x="323" y="63"/>
                </a:cubicBezTo>
                <a:cubicBezTo>
                  <a:pt x="326" y="60"/>
                  <a:pt x="342" y="47"/>
                  <a:pt x="342" y="45"/>
                </a:cubicBezTo>
                <a:cubicBezTo>
                  <a:pt x="337" y="44"/>
                  <a:pt x="322" y="45"/>
                  <a:pt x="322" y="41"/>
                </a:cubicBezTo>
                <a:cubicBezTo>
                  <a:pt x="316" y="45"/>
                  <a:pt x="296" y="36"/>
                  <a:pt x="295" y="29"/>
                </a:cubicBezTo>
                <a:cubicBezTo>
                  <a:pt x="292" y="29"/>
                  <a:pt x="292" y="29"/>
                  <a:pt x="292" y="29"/>
                </a:cubicBezTo>
                <a:cubicBezTo>
                  <a:pt x="292" y="33"/>
                  <a:pt x="292" y="33"/>
                  <a:pt x="292" y="33"/>
                </a:cubicBezTo>
                <a:cubicBezTo>
                  <a:pt x="209" y="34"/>
                  <a:pt x="128" y="22"/>
                  <a:pt x="49" y="0"/>
                </a:cubicBezTo>
                <a:cubicBezTo>
                  <a:pt x="47" y="8"/>
                  <a:pt x="47" y="8"/>
                  <a:pt x="47" y="8"/>
                </a:cubicBezTo>
                <a:cubicBezTo>
                  <a:pt x="40" y="7"/>
                  <a:pt x="35" y="4"/>
                  <a:pt x="30" y="0"/>
                </a:cubicBezTo>
                <a:cubicBezTo>
                  <a:pt x="28" y="24"/>
                  <a:pt x="28" y="24"/>
                  <a:pt x="28" y="24"/>
                </a:cubicBezTo>
                <a:cubicBezTo>
                  <a:pt x="27" y="23"/>
                  <a:pt x="26" y="23"/>
                  <a:pt x="26" y="24"/>
                </a:cubicBezTo>
                <a:cubicBezTo>
                  <a:pt x="28" y="23"/>
                  <a:pt x="24" y="47"/>
                  <a:pt x="20" y="49"/>
                </a:cubicBezTo>
                <a:cubicBezTo>
                  <a:pt x="20" y="51"/>
                  <a:pt x="16" y="62"/>
                  <a:pt x="15" y="64"/>
                </a:cubicBezTo>
                <a:cubicBezTo>
                  <a:pt x="14" y="66"/>
                  <a:pt x="11" y="70"/>
                  <a:pt x="10" y="72"/>
                </a:cubicBezTo>
                <a:cubicBezTo>
                  <a:pt x="7" y="81"/>
                  <a:pt x="9" y="87"/>
                  <a:pt x="8" y="96"/>
                </a:cubicBezTo>
                <a:cubicBezTo>
                  <a:pt x="7" y="99"/>
                  <a:pt x="1" y="106"/>
                  <a:pt x="1" y="108"/>
                </a:cubicBezTo>
                <a:cubicBezTo>
                  <a:pt x="0" y="113"/>
                  <a:pt x="2" y="116"/>
                  <a:pt x="3" y="121"/>
                </a:cubicBezTo>
                <a:cubicBezTo>
                  <a:pt x="4" y="125"/>
                  <a:pt x="1" y="127"/>
                  <a:pt x="1" y="131"/>
                </a:cubicBezTo>
                <a:cubicBezTo>
                  <a:pt x="2" y="137"/>
                  <a:pt x="5" y="141"/>
                  <a:pt x="6" y="147"/>
                </a:cubicBezTo>
                <a:cubicBezTo>
                  <a:pt x="9" y="162"/>
                  <a:pt x="13" y="175"/>
                  <a:pt x="17" y="191"/>
                </a:cubicBezTo>
                <a:cubicBezTo>
                  <a:pt x="19" y="203"/>
                  <a:pt x="21" y="205"/>
                  <a:pt x="31" y="211"/>
                </a:cubicBezTo>
                <a:cubicBezTo>
                  <a:pt x="42" y="219"/>
                  <a:pt x="48" y="227"/>
                  <a:pt x="48" y="242"/>
                </a:cubicBezTo>
                <a:cubicBezTo>
                  <a:pt x="55" y="242"/>
                  <a:pt x="66" y="240"/>
                  <a:pt x="72" y="242"/>
                </a:cubicBezTo>
                <a:cubicBezTo>
                  <a:pt x="81" y="245"/>
                  <a:pt x="90" y="254"/>
                  <a:pt x="97" y="259"/>
                </a:cubicBezTo>
                <a:cubicBezTo>
                  <a:pt x="117" y="272"/>
                  <a:pt x="122" y="274"/>
                  <a:pt x="146" y="274"/>
                </a:cubicBezTo>
                <a:cubicBezTo>
                  <a:pt x="146" y="268"/>
                  <a:pt x="146" y="268"/>
                  <a:pt x="146" y="268"/>
                </a:cubicBezTo>
                <a:cubicBezTo>
                  <a:pt x="155" y="269"/>
                  <a:pt x="161" y="268"/>
                  <a:pt x="167" y="273"/>
                </a:cubicBezTo>
                <a:cubicBezTo>
                  <a:pt x="173" y="278"/>
                  <a:pt x="175" y="287"/>
                  <a:pt x="182" y="290"/>
                </a:cubicBezTo>
                <a:cubicBezTo>
                  <a:pt x="182" y="295"/>
                  <a:pt x="181" y="300"/>
                  <a:pt x="184" y="304"/>
                </a:cubicBezTo>
                <a:cubicBezTo>
                  <a:pt x="188" y="308"/>
                  <a:pt x="196" y="310"/>
                  <a:pt x="200" y="314"/>
                </a:cubicBezTo>
                <a:cubicBezTo>
                  <a:pt x="206" y="302"/>
                  <a:pt x="206" y="303"/>
                  <a:pt x="220" y="303"/>
                </a:cubicBezTo>
                <a:cubicBezTo>
                  <a:pt x="220" y="303"/>
                  <a:pt x="220" y="303"/>
                  <a:pt x="220" y="303"/>
                </a:cubicBezTo>
                <a:cubicBezTo>
                  <a:pt x="220" y="304"/>
                  <a:pt x="221" y="304"/>
                  <a:pt x="221" y="303"/>
                </a:cubicBezTo>
                <a:cubicBezTo>
                  <a:pt x="223" y="307"/>
                  <a:pt x="228" y="310"/>
                  <a:pt x="230" y="314"/>
                </a:cubicBezTo>
                <a:cubicBezTo>
                  <a:pt x="235" y="321"/>
                  <a:pt x="237" y="331"/>
                  <a:pt x="240" y="339"/>
                </a:cubicBezTo>
                <a:cubicBezTo>
                  <a:pt x="246" y="355"/>
                  <a:pt x="251" y="353"/>
                  <a:pt x="268" y="356"/>
                </a:cubicBezTo>
                <a:cubicBezTo>
                  <a:pt x="264" y="343"/>
                  <a:pt x="269" y="329"/>
                  <a:pt x="279" y="321"/>
                </a:cubicBezTo>
                <a:cubicBezTo>
                  <a:pt x="287" y="315"/>
                  <a:pt x="300" y="317"/>
                  <a:pt x="296" y="304"/>
                </a:cubicBezTo>
                <a:cubicBezTo>
                  <a:pt x="305" y="307"/>
                  <a:pt x="313" y="305"/>
                  <a:pt x="322" y="306"/>
                </a:cubicBezTo>
                <a:cubicBezTo>
                  <a:pt x="335" y="306"/>
                  <a:pt x="335" y="304"/>
                  <a:pt x="347" y="313"/>
                </a:cubicBezTo>
                <a:cubicBezTo>
                  <a:pt x="351" y="307"/>
                  <a:pt x="360" y="307"/>
                  <a:pt x="363" y="314"/>
                </a:cubicBezTo>
                <a:cubicBezTo>
                  <a:pt x="370" y="306"/>
                  <a:pt x="370" y="306"/>
                  <a:pt x="370" y="306"/>
                </a:cubicBezTo>
                <a:cubicBezTo>
                  <a:pt x="366" y="306"/>
                  <a:pt x="364" y="299"/>
                  <a:pt x="361" y="298"/>
                </a:cubicBezTo>
                <a:cubicBezTo>
                  <a:pt x="361" y="295"/>
                  <a:pt x="357" y="298"/>
                  <a:pt x="354" y="298"/>
                </a:cubicBezTo>
                <a:cubicBezTo>
                  <a:pt x="350" y="298"/>
                  <a:pt x="346" y="297"/>
                  <a:pt x="346" y="295"/>
                </a:cubicBezTo>
                <a:cubicBezTo>
                  <a:pt x="346" y="293"/>
                  <a:pt x="350" y="292"/>
                  <a:pt x="354" y="292"/>
                </a:cubicBezTo>
                <a:cubicBezTo>
                  <a:pt x="356" y="292"/>
                  <a:pt x="358" y="292"/>
                  <a:pt x="360" y="293"/>
                </a:cubicBezTo>
                <a:cubicBezTo>
                  <a:pt x="360" y="293"/>
                  <a:pt x="360" y="293"/>
                  <a:pt x="361" y="293"/>
                </a:cubicBezTo>
                <a:cubicBezTo>
                  <a:pt x="362" y="293"/>
                  <a:pt x="363" y="293"/>
                  <a:pt x="363" y="294"/>
                </a:cubicBezTo>
                <a:cubicBezTo>
                  <a:pt x="369" y="295"/>
                  <a:pt x="374" y="293"/>
                  <a:pt x="378" y="289"/>
                </a:cubicBezTo>
                <a:cubicBezTo>
                  <a:pt x="382" y="300"/>
                  <a:pt x="393" y="288"/>
                  <a:pt x="403" y="291"/>
                </a:cubicBezTo>
                <a:cubicBezTo>
                  <a:pt x="408" y="294"/>
                  <a:pt x="406" y="301"/>
                  <a:pt x="415" y="297"/>
                </a:cubicBezTo>
                <a:cubicBezTo>
                  <a:pt x="424" y="288"/>
                  <a:pt x="426" y="292"/>
                  <a:pt x="433" y="300"/>
                </a:cubicBezTo>
                <a:cubicBezTo>
                  <a:pt x="438" y="304"/>
                  <a:pt x="441" y="301"/>
                  <a:pt x="443" y="308"/>
                </a:cubicBezTo>
                <a:cubicBezTo>
                  <a:pt x="443" y="310"/>
                  <a:pt x="441" y="315"/>
                  <a:pt x="441" y="317"/>
                </a:cubicBezTo>
                <a:cubicBezTo>
                  <a:pt x="446" y="320"/>
                  <a:pt x="446" y="320"/>
                  <a:pt x="446" y="320"/>
                </a:cubicBezTo>
                <a:cubicBezTo>
                  <a:pt x="441" y="337"/>
                  <a:pt x="467" y="339"/>
                  <a:pt x="469" y="351"/>
                </a:cubicBezTo>
                <a:cubicBezTo>
                  <a:pt x="478" y="349"/>
                  <a:pt x="478" y="349"/>
                  <a:pt x="478" y="349"/>
                </a:cubicBezTo>
                <a:cubicBezTo>
                  <a:pt x="477" y="345"/>
                  <a:pt x="480" y="335"/>
                  <a:pt x="480" y="330"/>
                </a:cubicBezTo>
                <a:cubicBezTo>
                  <a:pt x="478" y="330"/>
                  <a:pt x="464" y="300"/>
                  <a:pt x="462" y="297"/>
                </a:cubicBezTo>
                <a:cubicBezTo>
                  <a:pt x="459" y="290"/>
                  <a:pt x="448" y="273"/>
                  <a:pt x="455" y="266"/>
                </a:cubicBezTo>
                <a:cubicBezTo>
                  <a:pt x="452" y="264"/>
                  <a:pt x="453" y="262"/>
                  <a:pt x="457" y="260"/>
                </a:cubicBezTo>
                <a:cubicBezTo>
                  <a:pt x="456" y="258"/>
                  <a:pt x="457" y="257"/>
                  <a:pt x="460" y="255"/>
                </a:cubicBezTo>
                <a:cubicBezTo>
                  <a:pt x="458" y="252"/>
                  <a:pt x="464" y="250"/>
                  <a:pt x="466" y="250"/>
                </a:cubicBezTo>
                <a:cubicBezTo>
                  <a:pt x="465" y="247"/>
                  <a:pt x="468" y="246"/>
                  <a:pt x="470" y="245"/>
                </a:cubicBezTo>
                <a:cubicBezTo>
                  <a:pt x="468" y="243"/>
                  <a:pt x="481" y="223"/>
                  <a:pt x="484" y="227"/>
                </a:cubicBezTo>
                <a:cubicBezTo>
                  <a:pt x="485" y="217"/>
                  <a:pt x="501" y="214"/>
                  <a:pt x="500" y="206"/>
                </a:cubicBezTo>
                <a:cubicBezTo>
                  <a:pt x="498" y="206"/>
                  <a:pt x="498" y="206"/>
                  <a:pt x="498" y="206"/>
                </a:cubicBezTo>
                <a:cubicBezTo>
                  <a:pt x="498" y="203"/>
                  <a:pt x="498" y="203"/>
                  <a:pt x="498" y="203"/>
                </a:cubicBezTo>
                <a:cubicBezTo>
                  <a:pt x="499" y="202"/>
                  <a:pt x="502" y="201"/>
                  <a:pt x="504" y="197"/>
                </a:cubicBezTo>
                <a:cubicBezTo>
                  <a:pt x="504" y="199"/>
                  <a:pt x="505" y="201"/>
                  <a:pt x="505" y="203"/>
                </a:cubicBezTo>
                <a:cubicBezTo>
                  <a:pt x="512" y="199"/>
                  <a:pt x="504" y="186"/>
                  <a:pt x="499" y="180"/>
                </a:cubicBezTo>
                <a:cubicBezTo>
                  <a:pt x="498" y="181"/>
                  <a:pt x="498" y="181"/>
                  <a:pt x="498" y="181"/>
                </a:cubicBezTo>
                <a:cubicBezTo>
                  <a:pt x="498" y="181"/>
                  <a:pt x="493" y="177"/>
                  <a:pt x="493" y="175"/>
                </a:cubicBezTo>
                <a:cubicBezTo>
                  <a:pt x="493" y="174"/>
                  <a:pt x="493" y="174"/>
                  <a:pt x="494" y="173"/>
                </a:cubicBezTo>
                <a:cubicBezTo>
                  <a:pt x="494" y="173"/>
                  <a:pt x="494" y="172"/>
                  <a:pt x="494" y="171"/>
                </a:cubicBezTo>
                <a:cubicBezTo>
                  <a:pt x="493" y="169"/>
                  <a:pt x="491" y="163"/>
                  <a:pt x="490" y="161"/>
                </a:cubicBezTo>
                <a:cubicBezTo>
                  <a:pt x="490" y="161"/>
                  <a:pt x="488" y="161"/>
                  <a:pt x="487" y="161"/>
                </a:cubicBezTo>
                <a:cubicBezTo>
                  <a:pt x="485" y="159"/>
                  <a:pt x="485" y="152"/>
                  <a:pt x="486" y="149"/>
                </a:cubicBezTo>
                <a:cubicBezTo>
                  <a:pt x="487" y="149"/>
                  <a:pt x="488" y="149"/>
                  <a:pt x="489" y="149"/>
                </a:cubicBezTo>
                <a:cubicBezTo>
                  <a:pt x="491" y="151"/>
                  <a:pt x="491" y="158"/>
                  <a:pt x="491" y="161"/>
                </a:cubicBezTo>
                <a:cubicBezTo>
                  <a:pt x="495" y="160"/>
                  <a:pt x="498" y="163"/>
                  <a:pt x="498" y="167"/>
                </a:cubicBezTo>
                <a:cubicBezTo>
                  <a:pt x="498" y="169"/>
                  <a:pt x="496" y="170"/>
                  <a:pt x="495" y="172"/>
                </a:cubicBezTo>
                <a:cubicBezTo>
                  <a:pt x="495" y="172"/>
                  <a:pt x="495" y="173"/>
                  <a:pt x="495" y="173"/>
                </a:cubicBezTo>
                <a:cubicBezTo>
                  <a:pt x="496" y="174"/>
                  <a:pt x="498" y="176"/>
                  <a:pt x="498" y="176"/>
                </a:cubicBezTo>
                <a:cubicBezTo>
                  <a:pt x="500" y="169"/>
                  <a:pt x="507" y="158"/>
                  <a:pt x="505" y="153"/>
                </a:cubicBezTo>
                <a:cubicBezTo>
                  <a:pt x="505" y="153"/>
                  <a:pt x="504" y="154"/>
                  <a:pt x="504" y="154"/>
                </a:cubicBezTo>
                <a:cubicBezTo>
                  <a:pt x="502" y="155"/>
                  <a:pt x="497" y="151"/>
                  <a:pt x="497" y="148"/>
                </a:cubicBezTo>
                <a:cubicBezTo>
                  <a:pt x="497" y="147"/>
                  <a:pt x="499" y="146"/>
                  <a:pt x="500" y="146"/>
                </a:cubicBezTo>
                <a:cubicBezTo>
                  <a:pt x="502" y="146"/>
                  <a:pt x="505" y="151"/>
                  <a:pt x="505" y="151"/>
                </a:cubicBezTo>
                <a:cubicBezTo>
                  <a:pt x="504" y="144"/>
                  <a:pt x="508" y="144"/>
                  <a:pt x="509" y="139"/>
                </a:cubicBezTo>
                <a:cubicBezTo>
                  <a:pt x="510" y="135"/>
                  <a:pt x="510" y="129"/>
                  <a:pt x="510" y="124"/>
                </a:cubicBezTo>
                <a:cubicBezTo>
                  <a:pt x="501" y="120"/>
                  <a:pt x="539" y="103"/>
                  <a:pt x="545" y="99"/>
                </a:cubicBezTo>
                <a:cubicBezTo>
                  <a:pt x="541" y="92"/>
                  <a:pt x="541" y="92"/>
                  <a:pt x="541" y="92"/>
                </a:cubicBezTo>
                <a:cubicBezTo>
                  <a:pt x="538" y="94"/>
                  <a:pt x="538" y="94"/>
                  <a:pt x="538" y="94"/>
                </a:cubicBezTo>
                <a:cubicBezTo>
                  <a:pt x="540" y="97"/>
                  <a:pt x="540" y="97"/>
                  <a:pt x="540" y="97"/>
                </a:cubicBezTo>
                <a:cubicBezTo>
                  <a:pt x="536" y="99"/>
                  <a:pt x="536" y="99"/>
                  <a:pt x="536" y="99"/>
                </a:cubicBezTo>
                <a:cubicBezTo>
                  <a:pt x="531" y="89"/>
                  <a:pt x="531" y="89"/>
                  <a:pt x="531" y="89"/>
                </a:cubicBezTo>
                <a:cubicBezTo>
                  <a:pt x="534" y="88"/>
                  <a:pt x="534" y="88"/>
                  <a:pt x="534" y="88"/>
                </a:cubicBezTo>
                <a:cubicBezTo>
                  <a:pt x="532" y="85"/>
                  <a:pt x="532" y="85"/>
                  <a:pt x="532" y="85"/>
                </a:cubicBezTo>
                <a:cubicBezTo>
                  <a:pt x="532" y="80"/>
                  <a:pt x="532" y="67"/>
                  <a:pt x="541" y="67"/>
                </a:cubicBezTo>
                <a:close/>
                <a:moveTo>
                  <a:pt x="46" y="20"/>
                </a:moveTo>
                <a:cubicBezTo>
                  <a:pt x="45" y="22"/>
                  <a:pt x="44" y="23"/>
                  <a:pt x="42" y="23"/>
                </a:cubicBezTo>
                <a:cubicBezTo>
                  <a:pt x="39" y="22"/>
                  <a:pt x="43" y="13"/>
                  <a:pt x="46" y="14"/>
                </a:cubicBezTo>
                <a:cubicBezTo>
                  <a:pt x="47" y="16"/>
                  <a:pt x="47" y="18"/>
                  <a:pt x="46" y="20"/>
                </a:cubicBezTo>
                <a:close/>
                <a:moveTo>
                  <a:pt x="502" y="191"/>
                </a:moveTo>
                <a:cubicBezTo>
                  <a:pt x="502" y="192"/>
                  <a:pt x="502" y="193"/>
                  <a:pt x="502" y="193"/>
                </a:cubicBezTo>
                <a:cubicBezTo>
                  <a:pt x="502" y="193"/>
                  <a:pt x="498" y="193"/>
                  <a:pt x="497" y="192"/>
                </a:cubicBezTo>
                <a:cubicBezTo>
                  <a:pt x="497" y="192"/>
                  <a:pt x="496" y="191"/>
                  <a:pt x="496" y="190"/>
                </a:cubicBezTo>
                <a:cubicBezTo>
                  <a:pt x="497" y="189"/>
                  <a:pt x="501" y="190"/>
                  <a:pt x="502" y="19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53653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152400"/>
            <a:ext cx="12001500" cy="914400"/>
          </a:xfrm>
        </p:spPr>
        <p:txBody>
          <a:bodyPr>
            <a:normAutofit fontScale="90000"/>
          </a:bodyPr>
          <a:lstStyle/>
          <a:p>
            <a:pPr algn="ctr"/>
            <a:r>
              <a:rPr lang="en-US" b="1" dirty="0"/>
              <a:t>Travel-Associated Mosquitoborne Diseases Affecting Minnesotans</a:t>
            </a:r>
          </a:p>
        </p:txBody>
      </p:sp>
      <p:sp>
        <p:nvSpPr>
          <p:cNvPr id="3" name="Content Placeholder 2"/>
          <p:cNvSpPr>
            <a:spLocks noGrp="1"/>
          </p:cNvSpPr>
          <p:nvPr>
            <p:ph sz="quarter" idx="4294967295"/>
          </p:nvPr>
        </p:nvSpPr>
        <p:spPr>
          <a:xfrm>
            <a:off x="838200" y="2235917"/>
            <a:ext cx="3597613" cy="4235344"/>
          </a:xfrm>
        </p:spPr>
        <p:txBody>
          <a:bodyPr>
            <a:normAutofit/>
          </a:bodyPr>
          <a:lstStyle/>
          <a:p>
            <a:r>
              <a:rPr lang="en-US" sz="2800" dirty="0"/>
              <a:t>Chikungunya</a:t>
            </a:r>
          </a:p>
          <a:p>
            <a:r>
              <a:rPr lang="en-US" sz="2800" dirty="0"/>
              <a:t>Dengue</a:t>
            </a:r>
          </a:p>
          <a:p>
            <a:r>
              <a:rPr lang="en-US" sz="2800" dirty="0"/>
              <a:t>Malaria</a:t>
            </a:r>
          </a:p>
          <a:p>
            <a:r>
              <a:rPr lang="en-US" sz="2800" dirty="0"/>
              <a:t>Yellow Fever</a:t>
            </a:r>
          </a:p>
          <a:p>
            <a:r>
              <a:rPr lang="en-US" sz="2800" dirty="0" err="1"/>
              <a:t>Zika</a:t>
            </a:r>
            <a:endParaRPr lang="en-US" sz="2800" dirty="0"/>
          </a:p>
        </p:txBody>
      </p:sp>
      <p:pic>
        <p:nvPicPr>
          <p:cNvPr id="13" name="Picture 12" descr="globe&#10;&#10;blue and white icon of the globe">
            <a:extLst>
              <a:ext uri="{FF2B5EF4-FFF2-40B4-BE49-F238E27FC236}">
                <a16:creationId xmlns:a16="http://schemas.microsoft.com/office/drawing/2014/main" id="{953F7141-A558-4FF4-840E-96B5131C0FF2}"/>
              </a:ext>
            </a:extLst>
          </p:cNvPr>
          <p:cNvPicPr>
            <a:picLocks noChangeAspect="1"/>
          </p:cNvPicPr>
          <p:nvPr/>
        </p:nvPicPr>
        <p:blipFill>
          <a:blip r:embed="rId3"/>
          <a:stretch>
            <a:fillRect/>
          </a:stretch>
        </p:blipFill>
        <p:spPr>
          <a:xfrm>
            <a:off x="6251006" y="1715969"/>
            <a:ext cx="5102794" cy="4755292"/>
          </a:xfrm>
          <a:prstGeom prst="rect">
            <a:avLst/>
          </a:prstGeom>
        </p:spPr>
      </p:pic>
    </p:spTree>
    <p:extLst>
      <p:ext uri="{BB962C8B-B14F-4D97-AF65-F5344CB8AC3E}">
        <p14:creationId xmlns:p14="http://schemas.microsoft.com/office/powerpoint/2010/main" val="2309895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Protect Yourself from Mosquitoborne Diseases</a:t>
            </a:r>
          </a:p>
        </p:txBody>
      </p:sp>
      <p:sp>
        <p:nvSpPr>
          <p:cNvPr id="3" name="Content Placeholder 2"/>
          <p:cNvSpPr>
            <a:spLocks noGrp="1"/>
          </p:cNvSpPr>
          <p:nvPr>
            <p:ph idx="1"/>
          </p:nvPr>
        </p:nvSpPr>
        <p:spPr>
          <a:xfrm>
            <a:off x="162560" y="1483360"/>
            <a:ext cx="10996686" cy="5374640"/>
          </a:xfrm>
        </p:spPr>
        <p:txBody>
          <a:bodyPr>
            <a:noAutofit/>
          </a:bodyPr>
          <a:lstStyle/>
          <a:p>
            <a:pPr marL="0" indent="0">
              <a:buNone/>
            </a:pPr>
            <a:r>
              <a:rPr lang="en-US" altLang="en-US" sz="2400" b="1" dirty="0">
                <a:solidFill>
                  <a:srgbClr val="002060"/>
                </a:solidFill>
              </a:rPr>
              <a:t>1) Know when and where you’re at risk</a:t>
            </a:r>
          </a:p>
          <a:p>
            <a:pPr lvl="1"/>
            <a:r>
              <a:rPr lang="en-US" altLang="en-US" sz="2400" dirty="0">
                <a:solidFill>
                  <a:srgbClr val="002060"/>
                </a:solidFill>
              </a:rPr>
              <a:t>Primarily July through September</a:t>
            </a:r>
          </a:p>
          <a:p>
            <a:pPr lvl="1"/>
            <a:r>
              <a:rPr lang="en-US" altLang="en-US" sz="2400" dirty="0">
                <a:solidFill>
                  <a:srgbClr val="002060"/>
                </a:solidFill>
              </a:rPr>
              <a:t>Open, agricultural areas – West Nile virus</a:t>
            </a:r>
          </a:p>
          <a:p>
            <a:pPr lvl="1"/>
            <a:r>
              <a:rPr lang="en-US" altLang="en-US" sz="2400" dirty="0">
                <a:solidFill>
                  <a:srgbClr val="002060"/>
                </a:solidFill>
              </a:rPr>
              <a:t>Wooded areas – La Crosse &amp; Jamestown Canyon viruses</a:t>
            </a:r>
          </a:p>
          <a:p>
            <a:pPr marL="0" indent="0">
              <a:buNone/>
            </a:pPr>
            <a:r>
              <a:rPr lang="en-US" altLang="en-US" sz="2400" b="1" dirty="0">
                <a:solidFill>
                  <a:srgbClr val="002060"/>
                </a:solidFill>
              </a:rPr>
              <a:t>2) Wear EPA-registered bug spray</a:t>
            </a:r>
          </a:p>
          <a:p>
            <a:pPr lvl="1"/>
            <a:r>
              <a:rPr lang="en-US" altLang="en-US" sz="2400" dirty="0">
                <a:solidFill>
                  <a:srgbClr val="002060"/>
                </a:solidFill>
              </a:rPr>
              <a:t>DEET 20-30% on skin or clothing</a:t>
            </a:r>
          </a:p>
          <a:p>
            <a:pPr lvl="1"/>
            <a:r>
              <a:rPr lang="en-US" altLang="en-US" sz="2400" dirty="0">
                <a:solidFill>
                  <a:srgbClr val="002060"/>
                </a:solidFill>
              </a:rPr>
              <a:t>Permethrin 0.5% on clothing</a:t>
            </a:r>
          </a:p>
          <a:p>
            <a:pPr marL="0" indent="0">
              <a:buNone/>
            </a:pPr>
            <a:r>
              <a:rPr lang="en-US" altLang="en-US" sz="2400" b="1" dirty="0">
                <a:solidFill>
                  <a:srgbClr val="002060"/>
                </a:solidFill>
              </a:rPr>
              <a:t>3) Dress in appropriate clothing</a:t>
            </a:r>
          </a:p>
          <a:p>
            <a:pPr lvl="1"/>
            <a:r>
              <a:rPr lang="en-US" sz="2400" dirty="0">
                <a:solidFill>
                  <a:srgbClr val="002060"/>
                </a:solidFill>
              </a:rPr>
              <a:t>Wear loose-fitting, long-sleeved shirts and pants</a:t>
            </a:r>
          </a:p>
        </p:txBody>
      </p:sp>
      <p:pic>
        <p:nvPicPr>
          <p:cNvPr id="6" name="Picture 5" descr="Screen Clipping from the MDH Mosquitoborne Disease Prevention webpage, highlighting a video on &quot;How to choose and use bug spray&quot;." title="How to choose and use bug spray">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t="20809" r="2555"/>
          <a:stretch/>
        </p:blipFill>
        <p:spPr>
          <a:xfrm>
            <a:off x="7024195" y="3820160"/>
            <a:ext cx="4984926" cy="2866713"/>
          </a:xfrm>
          <a:prstGeom prst="rect">
            <a:avLst/>
          </a:prstGeom>
          <a:ln>
            <a:solidFill>
              <a:srgbClr val="000000"/>
            </a:solidFill>
          </a:ln>
        </p:spPr>
      </p:pic>
    </p:spTree>
    <p:extLst>
      <p:ext uri="{BB962C8B-B14F-4D97-AF65-F5344CB8AC3E}">
        <p14:creationId xmlns:p14="http://schemas.microsoft.com/office/powerpoint/2010/main" val="3258550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5939" y="152400"/>
            <a:ext cx="7980123" cy="914400"/>
          </a:xfrm>
        </p:spPr>
        <p:txBody>
          <a:bodyPr>
            <a:noAutofit/>
          </a:bodyPr>
          <a:lstStyle/>
          <a:p>
            <a:pPr algn="ctr"/>
            <a:r>
              <a:rPr lang="en-US" b="1" dirty="0"/>
              <a:t>What is a </a:t>
            </a:r>
            <a:r>
              <a:rPr lang="en-US" b="1" dirty="0" err="1"/>
              <a:t>mosquitoborne</a:t>
            </a:r>
            <a:r>
              <a:rPr lang="en-US" b="1" dirty="0"/>
              <a:t> disease and why should you care about it?</a:t>
            </a:r>
          </a:p>
        </p:txBody>
      </p:sp>
      <p:sp>
        <p:nvSpPr>
          <p:cNvPr id="3" name="Content Placeholder 2"/>
          <p:cNvSpPr>
            <a:spLocks noGrp="1"/>
          </p:cNvSpPr>
          <p:nvPr>
            <p:ph idx="1"/>
          </p:nvPr>
        </p:nvSpPr>
        <p:spPr/>
        <p:txBody>
          <a:bodyPr>
            <a:normAutofit/>
          </a:bodyPr>
          <a:lstStyle/>
          <a:p>
            <a:r>
              <a:rPr lang="en-US" sz="2400" dirty="0"/>
              <a:t>People can get a </a:t>
            </a:r>
            <a:r>
              <a:rPr lang="en-US" sz="2400" dirty="0" err="1"/>
              <a:t>mosquitoborne</a:t>
            </a:r>
            <a:r>
              <a:rPr lang="en-US" sz="2400" dirty="0"/>
              <a:t> disease when they are bitten by a mosquito that is infected with a disease agent</a:t>
            </a:r>
          </a:p>
          <a:p>
            <a:r>
              <a:rPr lang="en-US" sz="2400" dirty="0"/>
              <a:t>Mosquitoborne diseases are a large threat to human health around the world and right here in Minnesota</a:t>
            </a:r>
          </a:p>
          <a:p>
            <a:r>
              <a:rPr lang="en-US" sz="2400" dirty="0"/>
              <a:t>Personal protection methods can help keep you and your family safe from mosquito bites and the diseases they carry</a:t>
            </a:r>
          </a:p>
        </p:txBody>
      </p:sp>
      <p:sp>
        <p:nvSpPr>
          <p:cNvPr id="4" name="Freeform 6" descr="blue icon of an adult mosquito" title="mosquito"/>
          <p:cNvSpPr>
            <a:spLocks noEditPoints="1"/>
          </p:cNvSpPr>
          <p:nvPr/>
        </p:nvSpPr>
        <p:spPr bwMode="auto">
          <a:xfrm>
            <a:off x="10081761" y="5258400"/>
            <a:ext cx="1590675" cy="1173163"/>
          </a:xfrm>
          <a:custGeom>
            <a:avLst/>
            <a:gdLst>
              <a:gd name="T0" fmla="*/ 372 w 526"/>
              <a:gd name="T1" fmla="*/ 139 h 388"/>
              <a:gd name="T2" fmla="*/ 352 w 526"/>
              <a:gd name="T3" fmla="*/ 118 h 388"/>
              <a:gd name="T4" fmla="*/ 365 w 526"/>
              <a:gd name="T5" fmla="*/ 39 h 388"/>
              <a:gd name="T6" fmla="*/ 378 w 526"/>
              <a:gd name="T7" fmla="*/ 16 h 388"/>
              <a:gd name="T8" fmla="*/ 282 w 526"/>
              <a:gd name="T9" fmla="*/ 25 h 388"/>
              <a:gd name="T10" fmla="*/ 238 w 526"/>
              <a:gd name="T11" fmla="*/ 39 h 388"/>
              <a:gd name="T12" fmla="*/ 202 w 526"/>
              <a:gd name="T13" fmla="*/ 40 h 388"/>
              <a:gd name="T14" fmla="*/ 184 w 526"/>
              <a:gd name="T15" fmla="*/ 20 h 388"/>
              <a:gd name="T16" fmla="*/ 184 w 526"/>
              <a:gd name="T17" fmla="*/ 57 h 388"/>
              <a:gd name="T18" fmla="*/ 163 w 526"/>
              <a:gd name="T19" fmla="*/ 49 h 388"/>
              <a:gd name="T20" fmla="*/ 146 w 526"/>
              <a:gd name="T21" fmla="*/ 86 h 388"/>
              <a:gd name="T22" fmla="*/ 139 w 526"/>
              <a:gd name="T23" fmla="*/ 117 h 388"/>
              <a:gd name="T24" fmla="*/ 132 w 526"/>
              <a:gd name="T25" fmla="*/ 149 h 388"/>
              <a:gd name="T26" fmla="*/ 105 w 526"/>
              <a:gd name="T27" fmla="*/ 145 h 388"/>
              <a:gd name="T28" fmla="*/ 2 w 526"/>
              <a:gd name="T29" fmla="*/ 114 h 388"/>
              <a:gd name="T30" fmla="*/ 103 w 526"/>
              <a:gd name="T31" fmla="*/ 155 h 388"/>
              <a:gd name="T32" fmla="*/ 126 w 526"/>
              <a:gd name="T33" fmla="*/ 165 h 388"/>
              <a:gd name="T34" fmla="*/ 85 w 526"/>
              <a:gd name="T35" fmla="*/ 169 h 388"/>
              <a:gd name="T36" fmla="*/ 6 w 526"/>
              <a:gd name="T37" fmla="*/ 179 h 388"/>
              <a:gd name="T38" fmla="*/ 23 w 526"/>
              <a:gd name="T39" fmla="*/ 186 h 388"/>
              <a:gd name="T40" fmla="*/ 106 w 526"/>
              <a:gd name="T41" fmla="*/ 175 h 388"/>
              <a:gd name="T42" fmla="*/ 36 w 526"/>
              <a:gd name="T43" fmla="*/ 235 h 388"/>
              <a:gd name="T44" fmla="*/ 39 w 526"/>
              <a:gd name="T45" fmla="*/ 247 h 388"/>
              <a:gd name="T46" fmla="*/ 134 w 526"/>
              <a:gd name="T47" fmla="*/ 176 h 388"/>
              <a:gd name="T48" fmla="*/ 148 w 526"/>
              <a:gd name="T49" fmla="*/ 187 h 388"/>
              <a:gd name="T50" fmla="*/ 115 w 526"/>
              <a:gd name="T51" fmla="*/ 286 h 388"/>
              <a:gd name="T52" fmla="*/ 121 w 526"/>
              <a:gd name="T53" fmla="*/ 283 h 388"/>
              <a:gd name="T54" fmla="*/ 159 w 526"/>
              <a:gd name="T55" fmla="*/ 189 h 388"/>
              <a:gd name="T56" fmla="*/ 173 w 526"/>
              <a:gd name="T57" fmla="*/ 209 h 388"/>
              <a:gd name="T58" fmla="*/ 109 w 526"/>
              <a:gd name="T59" fmla="*/ 335 h 388"/>
              <a:gd name="T60" fmla="*/ 121 w 526"/>
              <a:gd name="T61" fmla="*/ 335 h 388"/>
              <a:gd name="T62" fmla="*/ 186 w 526"/>
              <a:gd name="T63" fmla="*/ 169 h 388"/>
              <a:gd name="T64" fmla="*/ 186 w 526"/>
              <a:gd name="T65" fmla="*/ 150 h 388"/>
              <a:gd name="T66" fmla="*/ 208 w 526"/>
              <a:gd name="T67" fmla="*/ 163 h 388"/>
              <a:gd name="T68" fmla="*/ 226 w 526"/>
              <a:gd name="T69" fmla="*/ 222 h 388"/>
              <a:gd name="T70" fmla="*/ 276 w 526"/>
              <a:gd name="T71" fmla="*/ 388 h 388"/>
              <a:gd name="T72" fmla="*/ 283 w 526"/>
              <a:gd name="T73" fmla="*/ 376 h 388"/>
              <a:gd name="T74" fmla="*/ 227 w 526"/>
              <a:gd name="T75" fmla="*/ 149 h 388"/>
              <a:gd name="T76" fmla="*/ 235 w 526"/>
              <a:gd name="T77" fmla="*/ 144 h 388"/>
              <a:gd name="T78" fmla="*/ 280 w 526"/>
              <a:gd name="T79" fmla="*/ 185 h 388"/>
              <a:gd name="T80" fmla="*/ 289 w 526"/>
              <a:gd name="T81" fmla="*/ 185 h 388"/>
              <a:gd name="T82" fmla="*/ 248 w 526"/>
              <a:gd name="T83" fmla="*/ 133 h 388"/>
              <a:gd name="T84" fmla="*/ 301 w 526"/>
              <a:gd name="T85" fmla="*/ 152 h 388"/>
              <a:gd name="T86" fmla="*/ 495 w 526"/>
              <a:gd name="T87" fmla="*/ 383 h 388"/>
              <a:gd name="T88" fmla="*/ 506 w 526"/>
              <a:gd name="T89" fmla="*/ 379 h 388"/>
              <a:gd name="T90" fmla="*/ 351 w 526"/>
              <a:gd name="T91" fmla="*/ 214 h 388"/>
              <a:gd name="T92" fmla="*/ 346 w 526"/>
              <a:gd name="T93" fmla="*/ 156 h 388"/>
              <a:gd name="T94" fmla="*/ 497 w 526"/>
              <a:gd name="T95" fmla="*/ 189 h 388"/>
              <a:gd name="T96" fmla="*/ 526 w 526"/>
              <a:gd name="T97" fmla="*/ 182 h 388"/>
              <a:gd name="T98" fmla="*/ 327 w 526"/>
              <a:gd name="T99" fmla="*/ 107 h 388"/>
              <a:gd name="T100" fmla="*/ 280 w 526"/>
              <a:gd name="T101" fmla="*/ 68 h 388"/>
              <a:gd name="T102" fmla="*/ 291 w 526"/>
              <a:gd name="T103" fmla="*/ 62 h 388"/>
              <a:gd name="T104" fmla="*/ 262 w 526"/>
              <a:gd name="T105" fmla="*/ 70 h 388"/>
              <a:gd name="T106" fmla="*/ 270 w 526"/>
              <a:gd name="T107" fmla="*/ 85 h 388"/>
              <a:gd name="T108" fmla="*/ 262 w 526"/>
              <a:gd name="T109" fmla="*/ 70 h 388"/>
              <a:gd name="T110" fmla="*/ 267 w 526"/>
              <a:gd name="T111" fmla="*/ 26 h 388"/>
              <a:gd name="T112" fmla="*/ 252 w 526"/>
              <a:gd name="T113" fmla="*/ 34 h 388"/>
              <a:gd name="T114" fmla="*/ 166 w 526"/>
              <a:gd name="T115" fmla="*/ 71 h 388"/>
              <a:gd name="T116" fmla="*/ 163 w 526"/>
              <a:gd name="T117" fmla="*/ 6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26" h="388">
                <a:moveTo>
                  <a:pt x="519" y="176"/>
                </a:moveTo>
                <a:cubicBezTo>
                  <a:pt x="451" y="179"/>
                  <a:pt x="402" y="167"/>
                  <a:pt x="372" y="139"/>
                </a:cubicBezTo>
                <a:cubicBezTo>
                  <a:pt x="372" y="132"/>
                  <a:pt x="368" y="124"/>
                  <a:pt x="360" y="121"/>
                </a:cubicBezTo>
                <a:cubicBezTo>
                  <a:pt x="352" y="118"/>
                  <a:pt x="352" y="118"/>
                  <a:pt x="352" y="118"/>
                </a:cubicBezTo>
                <a:cubicBezTo>
                  <a:pt x="330" y="93"/>
                  <a:pt x="314" y="71"/>
                  <a:pt x="304" y="58"/>
                </a:cubicBezTo>
                <a:cubicBezTo>
                  <a:pt x="365" y="39"/>
                  <a:pt x="365" y="39"/>
                  <a:pt x="365" y="39"/>
                </a:cubicBezTo>
                <a:cubicBezTo>
                  <a:pt x="375" y="36"/>
                  <a:pt x="381" y="25"/>
                  <a:pt x="378" y="16"/>
                </a:cubicBezTo>
                <a:cubicBezTo>
                  <a:pt x="378" y="16"/>
                  <a:pt x="378" y="16"/>
                  <a:pt x="378" y="16"/>
                </a:cubicBezTo>
                <a:cubicBezTo>
                  <a:pt x="375" y="6"/>
                  <a:pt x="364" y="0"/>
                  <a:pt x="354" y="3"/>
                </a:cubicBezTo>
                <a:cubicBezTo>
                  <a:pt x="282" y="25"/>
                  <a:pt x="282" y="25"/>
                  <a:pt x="282" y="25"/>
                </a:cubicBezTo>
                <a:cubicBezTo>
                  <a:pt x="274" y="13"/>
                  <a:pt x="265" y="5"/>
                  <a:pt x="255" y="7"/>
                </a:cubicBezTo>
                <a:cubicBezTo>
                  <a:pt x="246" y="9"/>
                  <a:pt x="241" y="19"/>
                  <a:pt x="238" y="39"/>
                </a:cubicBezTo>
                <a:cubicBezTo>
                  <a:pt x="206" y="48"/>
                  <a:pt x="206" y="48"/>
                  <a:pt x="206" y="48"/>
                </a:cubicBezTo>
                <a:cubicBezTo>
                  <a:pt x="205" y="46"/>
                  <a:pt x="203" y="42"/>
                  <a:pt x="202" y="40"/>
                </a:cubicBezTo>
                <a:cubicBezTo>
                  <a:pt x="200" y="36"/>
                  <a:pt x="198" y="31"/>
                  <a:pt x="196" y="28"/>
                </a:cubicBezTo>
                <a:cubicBezTo>
                  <a:pt x="194" y="25"/>
                  <a:pt x="190" y="18"/>
                  <a:pt x="184" y="20"/>
                </a:cubicBezTo>
                <a:cubicBezTo>
                  <a:pt x="178" y="22"/>
                  <a:pt x="179" y="30"/>
                  <a:pt x="180" y="35"/>
                </a:cubicBezTo>
                <a:cubicBezTo>
                  <a:pt x="181" y="40"/>
                  <a:pt x="182" y="47"/>
                  <a:pt x="184" y="57"/>
                </a:cubicBezTo>
                <a:cubicBezTo>
                  <a:pt x="181" y="59"/>
                  <a:pt x="179" y="61"/>
                  <a:pt x="177" y="64"/>
                </a:cubicBezTo>
                <a:cubicBezTo>
                  <a:pt x="172" y="55"/>
                  <a:pt x="169" y="50"/>
                  <a:pt x="163" y="49"/>
                </a:cubicBezTo>
                <a:cubicBezTo>
                  <a:pt x="161" y="48"/>
                  <a:pt x="158" y="49"/>
                  <a:pt x="156" y="50"/>
                </a:cubicBezTo>
                <a:cubicBezTo>
                  <a:pt x="154" y="52"/>
                  <a:pt x="153" y="53"/>
                  <a:pt x="146" y="86"/>
                </a:cubicBezTo>
                <a:cubicBezTo>
                  <a:pt x="141" y="93"/>
                  <a:pt x="138" y="101"/>
                  <a:pt x="138" y="110"/>
                </a:cubicBezTo>
                <a:cubicBezTo>
                  <a:pt x="138" y="112"/>
                  <a:pt x="139" y="115"/>
                  <a:pt x="139" y="117"/>
                </a:cubicBezTo>
                <a:cubicBezTo>
                  <a:pt x="139" y="118"/>
                  <a:pt x="139" y="119"/>
                  <a:pt x="139" y="119"/>
                </a:cubicBezTo>
                <a:cubicBezTo>
                  <a:pt x="137" y="129"/>
                  <a:pt x="134" y="140"/>
                  <a:pt x="132" y="149"/>
                </a:cubicBezTo>
                <a:cubicBezTo>
                  <a:pt x="132" y="150"/>
                  <a:pt x="131" y="152"/>
                  <a:pt x="131" y="154"/>
                </a:cubicBezTo>
                <a:cubicBezTo>
                  <a:pt x="126" y="151"/>
                  <a:pt x="118" y="148"/>
                  <a:pt x="105" y="145"/>
                </a:cubicBezTo>
                <a:cubicBezTo>
                  <a:pt x="64" y="138"/>
                  <a:pt x="20" y="121"/>
                  <a:pt x="8" y="112"/>
                </a:cubicBezTo>
                <a:cubicBezTo>
                  <a:pt x="6" y="111"/>
                  <a:pt x="3" y="111"/>
                  <a:pt x="2" y="114"/>
                </a:cubicBezTo>
                <a:cubicBezTo>
                  <a:pt x="0" y="116"/>
                  <a:pt x="1" y="119"/>
                  <a:pt x="3" y="120"/>
                </a:cubicBezTo>
                <a:cubicBezTo>
                  <a:pt x="18" y="131"/>
                  <a:pt x="64" y="148"/>
                  <a:pt x="103" y="155"/>
                </a:cubicBezTo>
                <a:cubicBezTo>
                  <a:pt x="119" y="158"/>
                  <a:pt x="125" y="161"/>
                  <a:pt x="128" y="164"/>
                </a:cubicBezTo>
                <a:cubicBezTo>
                  <a:pt x="127" y="164"/>
                  <a:pt x="127" y="165"/>
                  <a:pt x="126" y="165"/>
                </a:cubicBezTo>
                <a:cubicBezTo>
                  <a:pt x="118" y="165"/>
                  <a:pt x="108" y="165"/>
                  <a:pt x="105" y="165"/>
                </a:cubicBezTo>
                <a:cubicBezTo>
                  <a:pt x="100" y="166"/>
                  <a:pt x="93" y="167"/>
                  <a:pt x="85" y="169"/>
                </a:cubicBezTo>
                <a:cubicBezTo>
                  <a:pt x="61" y="173"/>
                  <a:pt x="28" y="178"/>
                  <a:pt x="11" y="175"/>
                </a:cubicBezTo>
                <a:cubicBezTo>
                  <a:pt x="9" y="175"/>
                  <a:pt x="6" y="176"/>
                  <a:pt x="6" y="179"/>
                </a:cubicBezTo>
                <a:cubicBezTo>
                  <a:pt x="5" y="182"/>
                  <a:pt x="7" y="184"/>
                  <a:pt x="10" y="185"/>
                </a:cubicBezTo>
                <a:cubicBezTo>
                  <a:pt x="14" y="185"/>
                  <a:pt x="18" y="186"/>
                  <a:pt x="23" y="186"/>
                </a:cubicBezTo>
                <a:cubicBezTo>
                  <a:pt x="42" y="186"/>
                  <a:pt x="66" y="182"/>
                  <a:pt x="87" y="178"/>
                </a:cubicBezTo>
                <a:cubicBezTo>
                  <a:pt x="94" y="177"/>
                  <a:pt x="101" y="176"/>
                  <a:pt x="106" y="175"/>
                </a:cubicBezTo>
                <a:cubicBezTo>
                  <a:pt x="110" y="174"/>
                  <a:pt x="114" y="174"/>
                  <a:pt x="119" y="175"/>
                </a:cubicBezTo>
                <a:cubicBezTo>
                  <a:pt x="101" y="198"/>
                  <a:pt x="78" y="219"/>
                  <a:pt x="36" y="235"/>
                </a:cubicBezTo>
                <a:cubicBezTo>
                  <a:pt x="33" y="236"/>
                  <a:pt x="31" y="240"/>
                  <a:pt x="33" y="243"/>
                </a:cubicBezTo>
                <a:cubicBezTo>
                  <a:pt x="34" y="246"/>
                  <a:pt x="36" y="247"/>
                  <a:pt x="39" y="247"/>
                </a:cubicBezTo>
                <a:cubicBezTo>
                  <a:pt x="39" y="247"/>
                  <a:pt x="40" y="247"/>
                  <a:pt x="41" y="247"/>
                </a:cubicBezTo>
                <a:cubicBezTo>
                  <a:pt x="90" y="228"/>
                  <a:pt x="114" y="203"/>
                  <a:pt x="134" y="176"/>
                </a:cubicBezTo>
                <a:cubicBezTo>
                  <a:pt x="134" y="176"/>
                  <a:pt x="135" y="176"/>
                  <a:pt x="135" y="176"/>
                </a:cubicBezTo>
                <a:cubicBezTo>
                  <a:pt x="138" y="181"/>
                  <a:pt x="143" y="185"/>
                  <a:pt x="148" y="187"/>
                </a:cubicBezTo>
                <a:cubicBezTo>
                  <a:pt x="112" y="279"/>
                  <a:pt x="112" y="279"/>
                  <a:pt x="112" y="279"/>
                </a:cubicBezTo>
                <a:cubicBezTo>
                  <a:pt x="111" y="282"/>
                  <a:pt x="113" y="285"/>
                  <a:pt x="115" y="286"/>
                </a:cubicBezTo>
                <a:cubicBezTo>
                  <a:pt x="116" y="286"/>
                  <a:pt x="116" y="286"/>
                  <a:pt x="117" y="286"/>
                </a:cubicBezTo>
                <a:cubicBezTo>
                  <a:pt x="119" y="286"/>
                  <a:pt x="120" y="285"/>
                  <a:pt x="121" y="283"/>
                </a:cubicBezTo>
                <a:cubicBezTo>
                  <a:pt x="158" y="189"/>
                  <a:pt x="158" y="189"/>
                  <a:pt x="158" y="189"/>
                </a:cubicBezTo>
                <a:cubicBezTo>
                  <a:pt x="158" y="189"/>
                  <a:pt x="158" y="189"/>
                  <a:pt x="159" y="189"/>
                </a:cubicBezTo>
                <a:cubicBezTo>
                  <a:pt x="164" y="189"/>
                  <a:pt x="168" y="188"/>
                  <a:pt x="172" y="186"/>
                </a:cubicBezTo>
                <a:cubicBezTo>
                  <a:pt x="173" y="195"/>
                  <a:pt x="173" y="203"/>
                  <a:pt x="173" y="209"/>
                </a:cubicBezTo>
                <a:cubicBezTo>
                  <a:pt x="168" y="241"/>
                  <a:pt x="138" y="295"/>
                  <a:pt x="110" y="323"/>
                </a:cubicBezTo>
                <a:cubicBezTo>
                  <a:pt x="106" y="327"/>
                  <a:pt x="106" y="332"/>
                  <a:pt x="109" y="335"/>
                </a:cubicBezTo>
                <a:cubicBezTo>
                  <a:pt x="111" y="336"/>
                  <a:pt x="113" y="337"/>
                  <a:pt x="115" y="337"/>
                </a:cubicBezTo>
                <a:cubicBezTo>
                  <a:pt x="117" y="337"/>
                  <a:pt x="119" y="336"/>
                  <a:pt x="121" y="335"/>
                </a:cubicBezTo>
                <a:cubicBezTo>
                  <a:pt x="152" y="304"/>
                  <a:pt x="183" y="246"/>
                  <a:pt x="188" y="211"/>
                </a:cubicBezTo>
                <a:cubicBezTo>
                  <a:pt x="190" y="201"/>
                  <a:pt x="189" y="185"/>
                  <a:pt x="186" y="169"/>
                </a:cubicBezTo>
                <a:cubicBezTo>
                  <a:pt x="187" y="166"/>
                  <a:pt x="188" y="163"/>
                  <a:pt x="188" y="160"/>
                </a:cubicBezTo>
                <a:cubicBezTo>
                  <a:pt x="188" y="157"/>
                  <a:pt x="187" y="153"/>
                  <a:pt x="186" y="150"/>
                </a:cubicBezTo>
                <a:cubicBezTo>
                  <a:pt x="187" y="150"/>
                  <a:pt x="188" y="150"/>
                  <a:pt x="189" y="150"/>
                </a:cubicBezTo>
                <a:cubicBezTo>
                  <a:pt x="196" y="160"/>
                  <a:pt x="204" y="165"/>
                  <a:pt x="208" y="163"/>
                </a:cubicBezTo>
                <a:cubicBezTo>
                  <a:pt x="211" y="162"/>
                  <a:pt x="212" y="158"/>
                  <a:pt x="212" y="153"/>
                </a:cubicBezTo>
                <a:cubicBezTo>
                  <a:pt x="218" y="177"/>
                  <a:pt x="224" y="205"/>
                  <a:pt x="226" y="222"/>
                </a:cubicBezTo>
                <a:cubicBezTo>
                  <a:pt x="229" y="278"/>
                  <a:pt x="250" y="342"/>
                  <a:pt x="269" y="383"/>
                </a:cubicBezTo>
                <a:cubicBezTo>
                  <a:pt x="270" y="386"/>
                  <a:pt x="273" y="388"/>
                  <a:pt x="276" y="388"/>
                </a:cubicBezTo>
                <a:cubicBezTo>
                  <a:pt x="277" y="388"/>
                  <a:pt x="278" y="387"/>
                  <a:pt x="279" y="387"/>
                </a:cubicBezTo>
                <a:cubicBezTo>
                  <a:pt x="283" y="385"/>
                  <a:pt x="285" y="380"/>
                  <a:pt x="283" y="376"/>
                </a:cubicBezTo>
                <a:cubicBezTo>
                  <a:pt x="261" y="326"/>
                  <a:pt x="244" y="265"/>
                  <a:pt x="242" y="221"/>
                </a:cubicBezTo>
                <a:cubicBezTo>
                  <a:pt x="241" y="205"/>
                  <a:pt x="235" y="177"/>
                  <a:pt x="227" y="149"/>
                </a:cubicBezTo>
                <a:cubicBezTo>
                  <a:pt x="226" y="146"/>
                  <a:pt x="225" y="143"/>
                  <a:pt x="225" y="140"/>
                </a:cubicBezTo>
                <a:cubicBezTo>
                  <a:pt x="227" y="143"/>
                  <a:pt x="230" y="144"/>
                  <a:pt x="235" y="144"/>
                </a:cubicBezTo>
                <a:cubicBezTo>
                  <a:pt x="237" y="143"/>
                  <a:pt x="238" y="143"/>
                  <a:pt x="239" y="142"/>
                </a:cubicBezTo>
                <a:cubicBezTo>
                  <a:pt x="250" y="156"/>
                  <a:pt x="264" y="171"/>
                  <a:pt x="280" y="185"/>
                </a:cubicBezTo>
                <a:cubicBezTo>
                  <a:pt x="281" y="186"/>
                  <a:pt x="283" y="187"/>
                  <a:pt x="284" y="187"/>
                </a:cubicBezTo>
                <a:cubicBezTo>
                  <a:pt x="286" y="187"/>
                  <a:pt x="288" y="186"/>
                  <a:pt x="289" y="185"/>
                </a:cubicBezTo>
                <a:cubicBezTo>
                  <a:pt x="291" y="182"/>
                  <a:pt x="291" y="178"/>
                  <a:pt x="289" y="176"/>
                </a:cubicBezTo>
                <a:cubicBezTo>
                  <a:pt x="273" y="161"/>
                  <a:pt x="259" y="147"/>
                  <a:pt x="248" y="133"/>
                </a:cubicBezTo>
                <a:cubicBezTo>
                  <a:pt x="250" y="134"/>
                  <a:pt x="252" y="135"/>
                  <a:pt x="254" y="136"/>
                </a:cubicBezTo>
                <a:cubicBezTo>
                  <a:pt x="273" y="144"/>
                  <a:pt x="287" y="149"/>
                  <a:pt x="301" y="152"/>
                </a:cubicBezTo>
                <a:cubicBezTo>
                  <a:pt x="313" y="178"/>
                  <a:pt x="326" y="204"/>
                  <a:pt x="338" y="223"/>
                </a:cubicBezTo>
                <a:cubicBezTo>
                  <a:pt x="371" y="275"/>
                  <a:pt x="447" y="361"/>
                  <a:pt x="495" y="383"/>
                </a:cubicBezTo>
                <a:cubicBezTo>
                  <a:pt x="496" y="384"/>
                  <a:pt x="497" y="384"/>
                  <a:pt x="498" y="384"/>
                </a:cubicBezTo>
                <a:cubicBezTo>
                  <a:pt x="501" y="384"/>
                  <a:pt x="504" y="382"/>
                  <a:pt x="506" y="379"/>
                </a:cubicBezTo>
                <a:cubicBezTo>
                  <a:pt x="507" y="375"/>
                  <a:pt x="506" y="370"/>
                  <a:pt x="502" y="369"/>
                </a:cubicBezTo>
                <a:cubicBezTo>
                  <a:pt x="461" y="350"/>
                  <a:pt x="387" y="270"/>
                  <a:pt x="351" y="214"/>
                </a:cubicBezTo>
                <a:cubicBezTo>
                  <a:pt x="341" y="198"/>
                  <a:pt x="330" y="177"/>
                  <a:pt x="320" y="155"/>
                </a:cubicBezTo>
                <a:cubicBezTo>
                  <a:pt x="328" y="156"/>
                  <a:pt x="337" y="156"/>
                  <a:pt x="346" y="156"/>
                </a:cubicBezTo>
                <a:cubicBezTo>
                  <a:pt x="354" y="156"/>
                  <a:pt x="361" y="155"/>
                  <a:pt x="366" y="152"/>
                </a:cubicBezTo>
                <a:cubicBezTo>
                  <a:pt x="395" y="176"/>
                  <a:pt x="439" y="189"/>
                  <a:pt x="497" y="189"/>
                </a:cubicBezTo>
                <a:cubicBezTo>
                  <a:pt x="504" y="189"/>
                  <a:pt x="512" y="189"/>
                  <a:pt x="519" y="188"/>
                </a:cubicBezTo>
                <a:cubicBezTo>
                  <a:pt x="523" y="188"/>
                  <a:pt x="526" y="185"/>
                  <a:pt x="526" y="182"/>
                </a:cubicBezTo>
                <a:cubicBezTo>
                  <a:pt x="525" y="178"/>
                  <a:pt x="522" y="175"/>
                  <a:pt x="519" y="176"/>
                </a:cubicBezTo>
                <a:close/>
                <a:moveTo>
                  <a:pt x="327" y="107"/>
                </a:moveTo>
                <a:cubicBezTo>
                  <a:pt x="292" y="93"/>
                  <a:pt x="292" y="93"/>
                  <a:pt x="292" y="93"/>
                </a:cubicBezTo>
                <a:cubicBezTo>
                  <a:pt x="287" y="84"/>
                  <a:pt x="283" y="75"/>
                  <a:pt x="280" y="68"/>
                </a:cubicBezTo>
                <a:cubicBezTo>
                  <a:pt x="279" y="67"/>
                  <a:pt x="279" y="66"/>
                  <a:pt x="278" y="66"/>
                </a:cubicBezTo>
                <a:cubicBezTo>
                  <a:pt x="291" y="62"/>
                  <a:pt x="291" y="62"/>
                  <a:pt x="291" y="62"/>
                </a:cubicBezTo>
                <a:cubicBezTo>
                  <a:pt x="298" y="72"/>
                  <a:pt x="310" y="88"/>
                  <a:pt x="327" y="107"/>
                </a:cubicBezTo>
                <a:close/>
                <a:moveTo>
                  <a:pt x="262" y="70"/>
                </a:moveTo>
                <a:cubicBezTo>
                  <a:pt x="263" y="70"/>
                  <a:pt x="263" y="70"/>
                  <a:pt x="263" y="70"/>
                </a:cubicBezTo>
                <a:cubicBezTo>
                  <a:pt x="265" y="74"/>
                  <a:pt x="267" y="79"/>
                  <a:pt x="270" y="85"/>
                </a:cubicBezTo>
                <a:cubicBezTo>
                  <a:pt x="260" y="80"/>
                  <a:pt x="260" y="80"/>
                  <a:pt x="260" y="80"/>
                </a:cubicBezTo>
                <a:cubicBezTo>
                  <a:pt x="260" y="77"/>
                  <a:pt x="261" y="73"/>
                  <a:pt x="262" y="70"/>
                </a:cubicBezTo>
                <a:close/>
                <a:moveTo>
                  <a:pt x="258" y="19"/>
                </a:moveTo>
                <a:cubicBezTo>
                  <a:pt x="258" y="19"/>
                  <a:pt x="261" y="19"/>
                  <a:pt x="267" y="26"/>
                </a:cubicBezTo>
                <a:cubicBezTo>
                  <a:pt x="268" y="27"/>
                  <a:pt x="268" y="28"/>
                  <a:pt x="269" y="29"/>
                </a:cubicBezTo>
                <a:cubicBezTo>
                  <a:pt x="252" y="34"/>
                  <a:pt x="252" y="34"/>
                  <a:pt x="252" y="34"/>
                </a:cubicBezTo>
                <a:cubicBezTo>
                  <a:pt x="255" y="21"/>
                  <a:pt x="258" y="19"/>
                  <a:pt x="258" y="19"/>
                </a:cubicBezTo>
                <a:close/>
                <a:moveTo>
                  <a:pt x="166" y="71"/>
                </a:moveTo>
                <a:cubicBezTo>
                  <a:pt x="165" y="71"/>
                  <a:pt x="163" y="72"/>
                  <a:pt x="162" y="72"/>
                </a:cubicBezTo>
                <a:cubicBezTo>
                  <a:pt x="162" y="70"/>
                  <a:pt x="163" y="68"/>
                  <a:pt x="163" y="66"/>
                </a:cubicBezTo>
                <a:cubicBezTo>
                  <a:pt x="164" y="68"/>
                  <a:pt x="165" y="69"/>
                  <a:pt x="166" y="7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31702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b="1" dirty="0"/>
              <a:t>Protect Your Family from Mosquitoborne Diseases</a:t>
            </a:r>
          </a:p>
        </p:txBody>
      </p:sp>
      <p:sp>
        <p:nvSpPr>
          <p:cNvPr id="3" name="Content Placeholder 2"/>
          <p:cNvSpPr>
            <a:spLocks noGrp="1"/>
          </p:cNvSpPr>
          <p:nvPr>
            <p:ph idx="1"/>
          </p:nvPr>
        </p:nvSpPr>
        <p:spPr>
          <a:xfrm>
            <a:off x="223520" y="1643044"/>
            <a:ext cx="6080003" cy="4533919"/>
          </a:xfrm>
        </p:spPr>
        <p:txBody>
          <a:bodyPr>
            <a:noAutofit/>
          </a:bodyPr>
          <a:lstStyle/>
          <a:p>
            <a:pPr marL="0" indent="0">
              <a:buClrTx/>
              <a:buNone/>
            </a:pPr>
            <a:r>
              <a:rPr lang="en-US" sz="2400" b="1" dirty="0">
                <a:solidFill>
                  <a:srgbClr val="002060"/>
                </a:solidFill>
              </a:rPr>
              <a:t>Remove mosquito breeding habitat</a:t>
            </a:r>
          </a:p>
          <a:p>
            <a:pPr lvl="1">
              <a:buClrTx/>
            </a:pPr>
            <a:r>
              <a:rPr lang="en-US" sz="2400" dirty="0">
                <a:solidFill>
                  <a:srgbClr val="002060"/>
                </a:solidFill>
              </a:rPr>
              <a:t>Frequently empty or remove water holding containers like:</a:t>
            </a:r>
          </a:p>
          <a:p>
            <a:pPr lvl="2">
              <a:spcAft>
                <a:spcPts val="0"/>
              </a:spcAft>
              <a:buClrTx/>
            </a:pPr>
            <a:r>
              <a:rPr lang="en-US" sz="2400" dirty="0">
                <a:solidFill>
                  <a:srgbClr val="002060"/>
                </a:solidFill>
              </a:rPr>
              <a:t>Flower pots</a:t>
            </a:r>
          </a:p>
          <a:p>
            <a:pPr lvl="2">
              <a:spcAft>
                <a:spcPts val="0"/>
              </a:spcAft>
              <a:buClrTx/>
            </a:pPr>
            <a:r>
              <a:rPr lang="en-US" sz="2400" dirty="0">
                <a:solidFill>
                  <a:srgbClr val="002060"/>
                </a:solidFill>
              </a:rPr>
              <a:t>Bird baths</a:t>
            </a:r>
          </a:p>
          <a:p>
            <a:pPr lvl="2">
              <a:spcAft>
                <a:spcPts val="0"/>
              </a:spcAft>
              <a:buClrTx/>
            </a:pPr>
            <a:r>
              <a:rPr lang="en-US" sz="2400" dirty="0">
                <a:solidFill>
                  <a:srgbClr val="002060"/>
                </a:solidFill>
              </a:rPr>
              <a:t>Fountains and kiddie pools</a:t>
            </a:r>
          </a:p>
          <a:p>
            <a:pPr lvl="2">
              <a:spcAft>
                <a:spcPts val="0"/>
              </a:spcAft>
              <a:buClrTx/>
            </a:pPr>
            <a:r>
              <a:rPr lang="en-US" sz="2400" dirty="0">
                <a:solidFill>
                  <a:srgbClr val="002060"/>
                </a:solidFill>
              </a:rPr>
              <a:t>Tires</a:t>
            </a:r>
          </a:p>
          <a:p>
            <a:pPr lvl="1">
              <a:buClrTx/>
            </a:pPr>
            <a:r>
              <a:rPr lang="en-US" sz="2400" dirty="0">
                <a:solidFill>
                  <a:srgbClr val="002060"/>
                </a:solidFill>
              </a:rPr>
              <a:t>Remove debris from gutters to prevent stagnant water</a:t>
            </a:r>
          </a:p>
          <a:p>
            <a:pPr lvl="1">
              <a:buClrTx/>
            </a:pPr>
            <a:r>
              <a:rPr lang="en-US" sz="2400" dirty="0">
                <a:solidFill>
                  <a:srgbClr val="002060"/>
                </a:solidFill>
              </a:rPr>
              <a:t>Make sure tarps are tight to prevent pooling water</a:t>
            </a:r>
          </a:p>
        </p:txBody>
      </p:sp>
      <p:pic>
        <p:nvPicPr>
          <p:cNvPr id="7" name="Picture 6" descr="Screen Clipping from the MDH Mosquitoborne Disease Videos webpage on how to keep mosquitoes away from your home and cabin." title="Top 3 tips to keep mosquitoes away from your home">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r="2569" b="26729"/>
          <a:stretch/>
        </p:blipFill>
        <p:spPr>
          <a:xfrm>
            <a:off x="6303523" y="2343925"/>
            <a:ext cx="5474271" cy="3132156"/>
          </a:xfrm>
          <a:prstGeom prst="rect">
            <a:avLst/>
          </a:prstGeom>
        </p:spPr>
      </p:pic>
    </p:spTree>
    <p:extLst>
      <p:ext uri="{BB962C8B-B14F-4D97-AF65-F5344CB8AC3E}">
        <p14:creationId xmlns:p14="http://schemas.microsoft.com/office/powerpoint/2010/main" val="1022417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landscape of trees and grassland"/>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7824" b="7824"/>
          <a:stretch>
            <a:fillRect/>
          </a:stretch>
        </p:blipFill>
        <p:spPr>
          <a:xfrm>
            <a:off x="0" y="0"/>
            <a:ext cx="12192000" cy="6858000"/>
          </a:xfrm>
        </p:spPr>
      </p:pic>
      <p:sp>
        <p:nvSpPr>
          <p:cNvPr id="3" name="Title 2">
            <a:extLst>
              <a:ext uri="{C183D7F6-B498-43B3-948B-1728B52AA6E4}">
                <adec:decorative xmlns:adec="http://schemas.microsoft.com/office/drawing/2017/decorative" val="0"/>
              </a:ext>
            </a:extLst>
          </p:cNvPr>
          <p:cNvSpPr>
            <a:spLocks noGrp="1"/>
          </p:cNvSpPr>
          <p:nvPr>
            <p:ph type="title"/>
          </p:nvPr>
        </p:nvSpPr>
        <p:spPr>
          <a:xfrm>
            <a:off x="3246625" y="1603290"/>
            <a:ext cx="5698750" cy="3651419"/>
          </a:xfrm>
          <a:prstGeom prst="ellipse">
            <a:avLst/>
          </a:prstGeom>
        </p:spPr>
        <p:txBody>
          <a:bodyPr/>
          <a:lstStyle/>
          <a:p>
            <a:pPr>
              <a:spcAft>
                <a:spcPts val="1800"/>
              </a:spcAft>
            </a:pPr>
            <a:r>
              <a:rPr lang="en-US" sz="6000" b="1" dirty="0"/>
              <a:t>Thank You!</a:t>
            </a:r>
            <a:br>
              <a:rPr lang="en-US" dirty="0"/>
            </a:br>
            <a:r>
              <a:rPr lang="en-US" sz="2000" dirty="0"/>
              <a:t>Vectorborne Diseases Unit</a:t>
            </a:r>
            <a:br>
              <a:rPr lang="en-US" sz="2000" dirty="0"/>
            </a:br>
            <a:r>
              <a:rPr lang="en-US" sz="2000" dirty="0"/>
              <a:t>651-201-5414</a:t>
            </a:r>
            <a:br>
              <a:rPr lang="en-US" sz="2000" dirty="0"/>
            </a:br>
            <a:r>
              <a:rPr lang="en-US" sz="2000" dirty="0"/>
              <a:t>health.bugbites@state.mn.us</a:t>
            </a:r>
            <a:br>
              <a:rPr lang="en-US" sz="2000" dirty="0"/>
            </a:br>
            <a:r>
              <a:rPr lang="en-US" sz="2000" dirty="0"/>
              <a:t>www.health.state.mn.us/mosquitoes</a:t>
            </a:r>
            <a:br>
              <a:rPr lang="en-US" sz="3600" dirty="0"/>
            </a:br>
            <a:endParaRPr lang="en-US" dirty="0"/>
          </a:p>
        </p:txBody>
      </p:sp>
      <p:pic>
        <p:nvPicPr>
          <p:cNvPr id="6" name="MN.IT Services Logo" descr="Minnesota Department of Health"/>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9540" y="4084320"/>
            <a:ext cx="3719145" cy="533832"/>
          </a:xfrm>
          <a:prstGeom prst="rect">
            <a:avLst/>
          </a:prstGeom>
        </p:spPr>
      </p:pic>
    </p:spTree>
    <p:extLst>
      <p:ext uri="{BB962C8B-B14F-4D97-AF65-F5344CB8AC3E}">
        <p14:creationId xmlns:p14="http://schemas.microsoft.com/office/powerpoint/2010/main" val="1677555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Goals of Presentation</a:t>
            </a:r>
          </a:p>
        </p:txBody>
      </p:sp>
      <p:sp>
        <p:nvSpPr>
          <p:cNvPr id="3" name="Content Placeholder 2"/>
          <p:cNvSpPr>
            <a:spLocks noGrp="1"/>
          </p:cNvSpPr>
          <p:nvPr>
            <p:ph idx="1"/>
          </p:nvPr>
        </p:nvSpPr>
        <p:spPr/>
        <p:txBody>
          <a:bodyPr>
            <a:normAutofit/>
          </a:bodyPr>
          <a:lstStyle/>
          <a:p>
            <a:r>
              <a:rPr lang="en-US" altLang="en-US" sz="2400" dirty="0"/>
              <a:t>Understand how mosquitoes live</a:t>
            </a:r>
          </a:p>
          <a:p>
            <a:r>
              <a:rPr lang="en-US" altLang="en-US" sz="2400" dirty="0"/>
              <a:t>Be aware of the diseases spread by mosquitoes in Minnesota</a:t>
            </a:r>
          </a:p>
          <a:p>
            <a:r>
              <a:rPr lang="en-US" altLang="en-US" sz="2400" dirty="0"/>
              <a:t>Recognize basic signs and symptoms </a:t>
            </a:r>
          </a:p>
          <a:p>
            <a:r>
              <a:rPr lang="en-US" altLang="en-US" sz="2400" dirty="0"/>
              <a:t>Seek early diagnosis and treatment</a:t>
            </a:r>
          </a:p>
          <a:p>
            <a:r>
              <a:rPr lang="en-US" altLang="en-US" sz="2400" dirty="0"/>
              <a:t>Know when and where </a:t>
            </a:r>
            <a:r>
              <a:rPr lang="en-US" altLang="en-US" sz="2400" dirty="0" err="1"/>
              <a:t>mosquitoborne</a:t>
            </a:r>
            <a:r>
              <a:rPr lang="en-US" altLang="en-US" sz="2400" dirty="0"/>
              <a:t> disease risk is highest</a:t>
            </a:r>
          </a:p>
          <a:p>
            <a:r>
              <a:rPr lang="en-US" altLang="en-US" sz="2400" dirty="0"/>
              <a:t>Practice mosquito bite prevention methods</a:t>
            </a:r>
          </a:p>
          <a:p>
            <a:r>
              <a:rPr lang="en-US" altLang="en-US" sz="2400" dirty="0"/>
              <a:t>Know who to contact for more information</a:t>
            </a:r>
          </a:p>
        </p:txBody>
      </p:sp>
    </p:spTree>
    <p:extLst>
      <p:ext uri="{BB962C8B-B14F-4D97-AF65-F5344CB8AC3E}">
        <p14:creationId xmlns:p14="http://schemas.microsoft.com/office/powerpoint/2010/main" val="423899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solidFill>
                  <a:schemeClr val="bg1"/>
                </a:solidFill>
              </a:rPr>
              <a:t>Mosquitoes in Minnesota</a:t>
            </a:r>
          </a:p>
        </p:txBody>
      </p:sp>
      <p:sp>
        <p:nvSpPr>
          <p:cNvPr id="3" name="Content Placeholder 2"/>
          <p:cNvSpPr>
            <a:spLocks noGrp="1"/>
          </p:cNvSpPr>
          <p:nvPr>
            <p:ph sz="quarter" idx="4294967295"/>
          </p:nvPr>
        </p:nvSpPr>
        <p:spPr>
          <a:xfrm>
            <a:off x="838200" y="1688113"/>
            <a:ext cx="10515600" cy="4787900"/>
          </a:xfrm>
        </p:spPr>
        <p:txBody>
          <a:bodyPr>
            <a:noAutofit/>
          </a:bodyPr>
          <a:lstStyle/>
          <a:p>
            <a:pPr>
              <a:spcAft>
                <a:spcPts val="0"/>
              </a:spcAft>
            </a:pPr>
            <a:r>
              <a:rPr lang="en-US" sz="2400" dirty="0"/>
              <a:t>MN is home to about 51 species of mosquitoes</a:t>
            </a:r>
          </a:p>
          <a:p>
            <a:pPr lvl="1">
              <a:spcAft>
                <a:spcPts val="0"/>
              </a:spcAft>
            </a:pPr>
            <a:r>
              <a:rPr lang="en-US" sz="2400" dirty="0"/>
              <a:t>Approximately half will feed on people</a:t>
            </a:r>
          </a:p>
          <a:p>
            <a:pPr lvl="1">
              <a:spcAft>
                <a:spcPts val="0"/>
              </a:spcAft>
            </a:pPr>
            <a:r>
              <a:rPr lang="en-US" sz="2400" dirty="0"/>
              <a:t>Only a few of these species are able to spread disease</a:t>
            </a:r>
          </a:p>
        </p:txBody>
      </p:sp>
      <p:pic>
        <p:nvPicPr>
          <p:cNvPr id="5" name="Picture 4" descr="This image shows an adult mosquito resting on a green leaf." title="mosquito resting on leaf"/>
          <p:cNvPicPr>
            <a:picLocks noChangeAspect="1"/>
          </p:cNvPicPr>
          <p:nvPr/>
        </p:nvPicPr>
        <p:blipFill rotWithShape="1">
          <a:blip r:embed="rId3"/>
          <a:srcRect l="18083" t="381" r="19042"/>
          <a:stretch/>
        </p:blipFill>
        <p:spPr>
          <a:xfrm>
            <a:off x="4372708" y="3404270"/>
            <a:ext cx="3446584" cy="3071743"/>
          </a:xfrm>
          <a:prstGeom prst="rect">
            <a:avLst/>
          </a:prstGeom>
        </p:spPr>
      </p:pic>
    </p:spTree>
    <p:extLst>
      <p:ext uri="{BB962C8B-B14F-4D97-AF65-F5344CB8AC3E}">
        <p14:creationId xmlns:p14="http://schemas.microsoft.com/office/powerpoint/2010/main" val="3534866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Mosquito Life Cycle</a:t>
            </a:r>
          </a:p>
        </p:txBody>
      </p:sp>
      <p:pic>
        <p:nvPicPr>
          <p:cNvPr id="3" name="Picture 2" descr="mosquito life cycle diagram&#10;Female mosquito lays eggs either on or near water.&#10;Eggs hatch into larvae, they shed their skins four times, gradually getting bigger, then become pupa. &#10;When they are ready, the adult breaks out of the pupal case to rest on the water surface. Feeding and mating will then occur within a few day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599" y="1664689"/>
            <a:ext cx="11376801" cy="4942588"/>
          </a:xfrm>
          <a:prstGeom prst="rect">
            <a:avLst/>
          </a:prstGeom>
        </p:spPr>
      </p:pic>
    </p:spTree>
    <p:extLst>
      <p:ext uri="{BB962C8B-B14F-4D97-AF65-F5344CB8AC3E}">
        <p14:creationId xmlns:p14="http://schemas.microsoft.com/office/powerpoint/2010/main" val="1853018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What are the symptoms of a </a:t>
            </a:r>
            <a:r>
              <a:rPr lang="en-US" b="1" dirty="0" err="1"/>
              <a:t>mosquitoborne</a:t>
            </a:r>
            <a:r>
              <a:rPr lang="en-US" b="1" dirty="0"/>
              <a:t> disease?</a:t>
            </a:r>
          </a:p>
        </p:txBody>
      </p:sp>
      <p:sp>
        <p:nvSpPr>
          <p:cNvPr id="3" name="Content Placeholder 2"/>
          <p:cNvSpPr>
            <a:spLocks noGrp="1"/>
          </p:cNvSpPr>
          <p:nvPr>
            <p:ph sz="quarter" idx="4294967295"/>
          </p:nvPr>
        </p:nvSpPr>
        <p:spPr>
          <a:xfrm>
            <a:off x="838200" y="1622379"/>
            <a:ext cx="11252200" cy="4846515"/>
          </a:xfrm>
        </p:spPr>
        <p:txBody>
          <a:bodyPr>
            <a:noAutofit/>
          </a:bodyPr>
          <a:lstStyle/>
          <a:p>
            <a:r>
              <a:rPr lang="en-US" sz="2400" dirty="0"/>
              <a:t>Most people have no symptoms at all</a:t>
            </a:r>
          </a:p>
          <a:p>
            <a:r>
              <a:rPr lang="en-US" sz="2400" dirty="0"/>
              <a:t>For people who do become sick, </a:t>
            </a:r>
            <a:r>
              <a:rPr lang="en-US" sz="2400" dirty="0" err="1"/>
              <a:t>mosquitoborne</a:t>
            </a:r>
            <a:r>
              <a:rPr lang="en-US" sz="2400" dirty="0"/>
              <a:t> diseases have similar symptoms</a:t>
            </a:r>
          </a:p>
          <a:p>
            <a:r>
              <a:rPr lang="en-US" sz="2400" dirty="0"/>
              <a:t>Symptoms usually show up within 1-2 weeks of being bitten by an infected mosquito</a:t>
            </a:r>
          </a:p>
          <a:p>
            <a:r>
              <a:rPr lang="en-US" sz="2400" dirty="0"/>
              <a:t>Watch for symptoms like:</a:t>
            </a:r>
          </a:p>
          <a:p>
            <a:pPr lvl="1">
              <a:spcBef>
                <a:spcPts val="0"/>
              </a:spcBef>
              <a:spcAft>
                <a:spcPts val="0"/>
              </a:spcAft>
            </a:pPr>
            <a:r>
              <a:rPr lang="en-US" sz="2400" dirty="0"/>
              <a:t>Fever</a:t>
            </a:r>
          </a:p>
          <a:p>
            <a:pPr lvl="1">
              <a:spcBef>
                <a:spcPts val="0"/>
              </a:spcBef>
              <a:spcAft>
                <a:spcPts val="0"/>
              </a:spcAft>
            </a:pPr>
            <a:r>
              <a:rPr lang="en-US" sz="2400" dirty="0"/>
              <a:t>Headache</a:t>
            </a:r>
          </a:p>
          <a:p>
            <a:pPr lvl="1">
              <a:spcBef>
                <a:spcPts val="0"/>
              </a:spcBef>
              <a:spcAft>
                <a:spcPts val="0"/>
              </a:spcAft>
            </a:pPr>
            <a:r>
              <a:rPr lang="en-US" sz="2400" dirty="0"/>
              <a:t>Stiff neck</a:t>
            </a:r>
          </a:p>
          <a:p>
            <a:pPr lvl="1">
              <a:spcBef>
                <a:spcPts val="0"/>
              </a:spcBef>
              <a:spcAft>
                <a:spcPts val="0"/>
              </a:spcAft>
            </a:pPr>
            <a:r>
              <a:rPr lang="en-US" sz="2400" dirty="0"/>
              <a:t>Rash</a:t>
            </a:r>
          </a:p>
          <a:p>
            <a:pPr lvl="1">
              <a:spcBef>
                <a:spcPts val="0"/>
              </a:spcBef>
              <a:spcAft>
                <a:spcPts val="0"/>
              </a:spcAft>
            </a:pPr>
            <a:r>
              <a:rPr lang="en-US" sz="2400" dirty="0"/>
              <a:t>Disorientation</a:t>
            </a:r>
          </a:p>
          <a:p>
            <a:pPr lvl="1">
              <a:spcBef>
                <a:spcPts val="0"/>
              </a:spcBef>
              <a:spcAft>
                <a:spcPts val="0"/>
              </a:spcAft>
            </a:pPr>
            <a:r>
              <a:rPr lang="en-US" sz="2400" dirty="0"/>
              <a:t>Seizures</a:t>
            </a:r>
          </a:p>
        </p:txBody>
      </p:sp>
      <p:pic>
        <p:nvPicPr>
          <p:cNvPr id="9" name="Picture 8" descr="sick patient in bed&#10;&#10;blue and white icon showing a person appearing to have a fever and headache in bed with blanket pulled up over body">
            <a:extLst>
              <a:ext uri="{FF2B5EF4-FFF2-40B4-BE49-F238E27FC236}">
                <a16:creationId xmlns:a16="http://schemas.microsoft.com/office/drawing/2014/main" id="{EAE196BA-1932-B35F-DFB5-FBF163721688}"/>
              </a:ext>
            </a:extLst>
          </p:cNvPr>
          <p:cNvPicPr>
            <a:picLocks noChangeAspect="1"/>
          </p:cNvPicPr>
          <p:nvPr/>
        </p:nvPicPr>
        <p:blipFill>
          <a:blip r:embed="rId3"/>
          <a:stretch>
            <a:fillRect/>
          </a:stretch>
        </p:blipFill>
        <p:spPr>
          <a:xfrm>
            <a:off x="5400996" y="3922788"/>
            <a:ext cx="1390008" cy="2432515"/>
          </a:xfrm>
          <a:prstGeom prst="rect">
            <a:avLst/>
          </a:prstGeom>
        </p:spPr>
      </p:pic>
    </p:spTree>
    <p:extLst>
      <p:ext uri="{BB962C8B-B14F-4D97-AF65-F5344CB8AC3E}">
        <p14:creationId xmlns:p14="http://schemas.microsoft.com/office/powerpoint/2010/main" val="79823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How are </a:t>
            </a:r>
            <a:r>
              <a:rPr lang="en-US" b="1" dirty="0" err="1"/>
              <a:t>mosquitoborne</a:t>
            </a:r>
            <a:r>
              <a:rPr lang="en-US" b="1" dirty="0"/>
              <a:t> diseases diagnosed?</a:t>
            </a:r>
          </a:p>
        </p:txBody>
      </p:sp>
      <p:sp>
        <p:nvSpPr>
          <p:cNvPr id="3" name="Content Placeholder 2"/>
          <p:cNvSpPr>
            <a:spLocks noGrp="1"/>
          </p:cNvSpPr>
          <p:nvPr>
            <p:ph sz="quarter" idx="4294967295"/>
          </p:nvPr>
        </p:nvSpPr>
        <p:spPr>
          <a:xfrm>
            <a:off x="838200" y="1765423"/>
            <a:ext cx="10515600" cy="4787900"/>
          </a:xfrm>
        </p:spPr>
        <p:txBody>
          <a:bodyPr>
            <a:normAutofit/>
          </a:bodyPr>
          <a:lstStyle/>
          <a:p>
            <a:r>
              <a:rPr lang="en-US" sz="2400" dirty="0"/>
              <a:t>If you think that you may have a </a:t>
            </a:r>
            <a:r>
              <a:rPr lang="en-US" sz="2400" dirty="0" err="1"/>
              <a:t>mosquitoborne</a:t>
            </a:r>
            <a:r>
              <a:rPr lang="en-US" sz="2400" dirty="0"/>
              <a:t> disease, contact your health care provider as soon as possible</a:t>
            </a:r>
          </a:p>
          <a:p>
            <a:r>
              <a:rPr lang="en-US" sz="2400" dirty="0"/>
              <a:t>Your health care provider can determine if you have a </a:t>
            </a:r>
            <a:r>
              <a:rPr lang="en-US" sz="2400" dirty="0" err="1"/>
              <a:t>mosquitoborne</a:t>
            </a:r>
            <a:r>
              <a:rPr lang="en-US" sz="2400" dirty="0"/>
              <a:t> disease based on your:</a:t>
            </a:r>
          </a:p>
          <a:p>
            <a:pPr lvl="1"/>
            <a:r>
              <a:rPr lang="en-US" sz="2400" dirty="0"/>
              <a:t>History of being around mosquitoes or mosquito habitat</a:t>
            </a:r>
          </a:p>
          <a:p>
            <a:pPr lvl="1"/>
            <a:r>
              <a:rPr lang="en-US" sz="2400" dirty="0"/>
              <a:t>Physical examination</a:t>
            </a:r>
          </a:p>
          <a:p>
            <a:pPr lvl="1"/>
            <a:r>
              <a:rPr lang="en-US" sz="2400" dirty="0"/>
              <a:t>Laboratory tests</a:t>
            </a:r>
          </a:p>
        </p:txBody>
      </p:sp>
      <p:pic>
        <p:nvPicPr>
          <p:cNvPr id="18" name="Picture 17" descr="vacutainer tubes&#10;&#10;blue and white icon of three vacutainer blood tubes used for blood collection and laboratory testing">
            <a:extLst>
              <a:ext uri="{FF2B5EF4-FFF2-40B4-BE49-F238E27FC236}">
                <a16:creationId xmlns:a16="http://schemas.microsoft.com/office/drawing/2014/main" id="{C919E121-0AC3-1C98-FFB1-AD0D0E0E9775}"/>
              </a:ext>
            </a:extLst>
          </p:cNvPr>
          <p:cNvPicPr>
            <a:picLocks noChangeAspect="1"/>
          </p:cNvPicPr>
          <p:nvPr/>
        </p:nvPicPr>
        <p:blipFill>
          <a:blip r:embed="rId3"/>
          <a:stretch>
            <a:fillRect/>
          </a:stretch>
        </p:blipFill>
        <p:spPr>
          <a:xfrm>
            <a:off x="10241104" y="3925755"/>
            <a:ext cx="1109568" cy="1591194"/>
          </a:xfrm>
          <a:prstGeom prst="rect">
            <a:avLst/>
          </a:prstGeom>
        </p:spPr>
      </p:pic>
      <p:pic>
        <p:nvPicPr>
          <p:cNvPr id="19" name="Picture 18" descr="stethoscope&#10;&#10;blue icon of a stethoscope">
            <a:extLst>
              <a:ext uri="{FF2B5EF4-FFF2-40B4-BE49-F238E27FC236}">
                <a16:creationId xmlns:a16="http://schemas.microsoft.com/office/drawing/2014/main" id="{5B80D11C-A2B7-DC6F-94DD-67765E586DD2}"/>
              </a:ext>
            </a:extLst>
          </p:cNvPr>
          <p:cNvPicPr>
            <a:picLocks noChangeAspect="1"/>
          </p:cNvPicPr>
          <p:nvPr/>
        </p:nvPicPr>
        <p:blipFill>
          <a:blip r:embed="rId4"/>
          <a:stretch>
            <a:fillRect/>
          </a:stretch>
        </p:blipFill>
        <p:spPr>
          <a:xfrm>
            <a:off x="8805615" y="5016951"/>
            <a:ext cx="1310754" cy="1310754"/>
          </a:xfrm>
          <a:prstGeom prst="rect">
            <a:avLst/>
          </a:prstGeom>
        </p:spPr>
      </p:pic>
    </p:spTree>
    <p:extLst>
      <p:ext uri="{BB962C8B-B14F-4D97-AF65-F5344CB8AC3E}">
        <p14:creationId xmlns:p14="http://schemas.microsoft.com/office/powerpoint/2010/main" val="131037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Are </a:t>
            </a:r>
            <a:r>
              <a:rPr lang="en-US" b="1" dirty="0" err="1"/>
              <a:t>mosquitoborne</a:t>
            </a:r>
            <a:r>
              <a:rPr lang="en-US" b="1" dirty="0"/>
              <a:t> diseases treatable?</a:t>
            </a:r>
          </a:p>
        </p:txBody>
      </p:sp>
      <p:sp>
        <p:nvSpPr>
          <p:cNvPr id="3" name="Content Placeholder 2"/>
          <p:cNvSpPr>
            <a:spLocks noGrp="1"/>
          </p:cNvSpPr>
          <p:nvPr>
            <p:ph sz="quarter" idx="4294967295"/>
          </p:nvPr>
        </p:nvSpPr>
        <p:spPr>
          <a:xfrm>
            <a:off x="838200" y="1741976"/>
            <a:ext cx="10515600" cy="4787900"/>
          </a:xfrm>
        </p:spPr>
        <p:txBody>
          <a:bodyPr>
            <a:normAutofit/>
          </a:bodyPr>
          <a:lstStyle/>
          <a:p>
            <a:r>
              <a:rPr lang="en-US" sz="2400" dirty="0"/>
              <a:t>Not exactly</a:t>
            </a:r>
          </a:p>
          <a:p>
            <a:pPr lvl="1"/>
            <a:r>
              <a:rPr lang="en-US" sz="2400" dirty="0"/>
              <a:t>Most illnesses go away on their own</a:t>
            </a:r>
          </a:p>
          <a:p>
            <a:pPr lvl="1"/>
            <a:r>
              <a:rPr lang="en-US" sz="2400" dirty="0"/>
              <a:t>Viruses are not treated with antibiotics so treatment involves supportive care</a:t>
            </a:r>
          </a:p>
          <a:p>
            <a:pPr lvl="1"/>
            <a:r>
              <a:rPr lang="en-US" sz="2400" dirty="0"/>
              <a:t>Some patients with more serious symptoms may require hospitalization</a:t>
            </a:r>
          </a:p>
        </p:txBody>
      </p:sp>
      <p:pic>
        <p:nvPicPr>
          <p:cNvPr id="15" name="Picture 14" descr="pill bottle&#10;&#10;blue and white icon of a pill bottle">
            <a:extLst>
              <a:ext uri="{FF2B5EF4-FFF2-40B4-BE49-F238E27FC236}">
                <a16:creationId xmlns:a16="http://schemas.microsoft.com/office/drawing/2014/main" id="{F02EDBE1-440C-4B98-C9CA-1C1DB3B0E0C5}"/>
              </a:ext>
            </a:extLst>
          </p:cNvPr>
          <p:cNvPicPr>
            <a:picLocks noChangeAspect="1"/>
          </p:cNvPicPr>
          <p:nvPr/>
        </p:nvPicPr>
        <p:blipFill>
          <a:blip r:embed="rId3"/>
          <a:stretch>
            <a:fillRect/>
          </a:stretch>
        </p:blipFill>
        <p:spPr>
          <a:xfrm>
            <a:off x="5151967" y="4571948"/>
            <a:ext cx="755970" cy="1201016"/>
          </a:xfrm>
          <a:prstGeom prst="rect">
            <a:avLst/>
          </a:prstGeom>
        </p:spPr>
      </p:pic>
      <p:pic>
        <p:nvPicPr>
          <p:cNvPr id="5" name="Picture 4" descr="water bottle&#10;&#10;blue and white icon of a partially filled water bottle">
            <a:extLst>
              <a:ext uri="{FF2B5EF4-FFF2-40B4-BE49-F238E27FC236}">
                <a16:creationId xmlns:a16="http://schemas.microsoft.com/office/drawing/2014/main" id="{76E9E205-AF5D-04AD-38F4-5921C4C28376}"/>
              </a:ext>
            </a:extLst>
          </p:cNvPr>
          <p:cNvPicPr>
            <a:picLocks noChangeAspect="1"/>
          </p:cNvPicPr>
          <p:nvPr/>
        </p:nvPicPr>
        <p:blipFill>
          <a:blip r:embed="rId4"/>
          <a:stretch>
            <a:fillRect/>
          </a:stretch>
        </p:blipFill>
        <p:spPr>
          <a:xfrm>
            <a:off x="6284064" y="4300643"/>
            <a:ext cx="1085182" cy="1963082"/>
          </a:xfrm>
          <a:prstGeom prst="rect">
            <a:avLst/>
          </a:prstGeom>
        </p:spPr>
      </p:pic>
    </p:spTree>
    <p:extLst>
      <p:ext uri="{BB962C8B-B14F-4D97-AF65-F5344CB8AC3E}">
        <p14:creationId xmlns:p14="http://schemas.microsoft.com/office/powerpoint/2010/main" val="310383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Top 3 Mosquitoborne Diseases in Minnesota</a:t>
            </a:r>
          </a:p>
        </p:txBody>
      </p:sp>
      <p:sp>
        <p:nvSpPr>
          <p:cNvPr id="3" name="Content Placeholder 2"/>
          <p:cNvSpPr>
            <a:spLocks noGrp="1"/>
          </p:cNvSpPr>
          <p:nvPr>
            <p:ph idx="1"/>
          </p:nvPr>
        </p:nvSpPr>
        <p:spPr>
          <a:xfrm>
            <a:off x="1943100" y="2917825"/>
            <a:ext cx="4902200" cy="4351338"/>
          </a:xfrm>
        </p:spPr>
        <p:txBody>
          <a:bodyPr>
            <a:normAutofit/>
          </a:bodyPr>
          <a:lstStyle/>
          <a:p>
            <a:r>
              <a:rPr lang="en-US" sz="2400" dirty="0"/>
              <a:t>West Nile Virus Disease</a:t>
            </a:r>
          </a:p>
          <a:p>
            <a:r>
              <a:rPr lang="en-US" sz="2400" dirty="0"/>
              <a:t>La Crosse Encephalitis</a:t>
            </a:r>
          </a:p>
          <a:p>
            <a:r>
              <a:rPr lang="en-US" sz="2400" dirty="0"/>
              <a:t>Jamestown Canyon Virus Disease</a:t>
            </a:r>
          </a:p>
        </p:txBody>
      </p:sp>
      <p:pic>
        <p:nvPicPr>
          <p:cNvPr id="5" name="Picture 4" descr="state outline of Minnesota">
            <a:extLst>
              <a:ext uri="{FF2B5EF4-FFF2-40B4-BE49-F238E27FC236}">
                <a16:creationId xmlns:a16="http://schemas.microsoft.com/office/drawing/2014/main" id="{3D1CE3D0-E88D-663D-6539-20029BBF8B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2305" y="1590674"/>
            <a:ext cx="4442391" cy="4791075"/>
          </a:xfrm>
          <a:prstGeom prst="rect">
            <a:avLst/>
          </a:prstGeom>
        </p:spPr>
      </p:pic>
    </p:spTree>
    <p:extLst>
      <p:ext uri="{BB962C8B-B14F-4D97-AF65-F5344CB8AC3E}">
        <p14:creationId xmlns:p14="http://schemas.microsoft.com/office/powerpoint/2010/main" val="2367908516"/>
      </p:ext>
    </p:extLst>
  </p:cSld>
  <p:clrMapOvr>
    <a:masterClrMapping/>
  </p:clrMapOvr>
</p:sld>
</file>

<file path=ppt/theme/theme1.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H PowerPoint" id="{77A571C1-30E7-4DA3-AE01-D70EB1FA1994}" vid="{ACB131C9-D5E5-440B-BC5E-D73CF3BD21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6B0F0AF960DE3C4A92E1BEB231BBDACE" ma:contentTypeVersion="0" ma:contentTypeDescription="Create a new document." ma:contentTypeScope="" ma:versionID="82899579051dc9e5f49494bf955404b0">
  <xsd:schema xmlns:xsd="http://www.w3.org/2001/XMLSchema" xmlns:xs="http://www.w3.org/2001/XMLSchema" xmlns:p="http://schemas.microsoft.com/office/2006/metadata/properties" xmlns:ns2="a340cd5a-8d85-4c94-8b3b-dcb04460a05d" targetNamespace="http://schemas.microsoft.com/office/2006/metadata/properties" ma:root="true" ma:fieldsID="db02e23880311bbb15d0b1434d17a118" ns2:_="">
    <xsd:import namespace="a340cd5a-8d85-4c94-8b3b-dcb04460a05d"/>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40cd5a-8d85-4c94-8b3b-dcb04460a05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a340cd5a-8d85-4c94-8b3b-dcb04460a05d">3EUZQJVPJPKD-1734757124-28</_dlc_DocId>
    <_dlc_DocIdUrl xmlns="a340cd5a-8d85-4c94-8b3b-dcb04460a05d">
      <Url>https://inside.mn.gov/sites/MDH/permanent/comm_proj/_layouts/15/DocIdRedir.aspx?ID=3EUZQJVPJPKD-1734757124-28</Url>
      <Description>3EUZQJVPJPKD-1734757124-28</Description>
    </_dlc_DocIdUrl>
  </documentManagement>
</p:properties>
</file>

<file path=customXml/itemProps1.xml><?xml version="1.0" encoding="utf-8"?>
<ds:datastoreItem xmlns:ds="http://schemas.openxmlformats.org/officeDocument/2006/customXml" ds:itemID="{3697F3D0-D31E-40E5-80D0-AD0B09EC31F4}">
  <ds:schemaRefs>
    <ds:schemaRef ds:uri="http://schemas.microsoft.com/sharepoint/events"/>
  </ds:schemaRefs>
</ds:datastoreItem>
</file>

<file path=customXml/itemProps2.xml><?xml version="1.0" encoding="utf-8"?>
<ds:datastoreItem xmlns:ds="http://schemas.openxmlformats.org/officeDocument/2006/customXml" ds:itemID="{A62FC8F2-806C-4782-9382-CDEEF98BFA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40cd5a-8d85-4c94-8b3b-dcb04460a0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2617A5B-38EC-4037-96F9-B81D9FB1B3A7}">
  <ds:schemaRefs>
    <ds:schemaRef ds:uri="http://schemas.microsoft.com/sharepoint/v3/contenttype/forms"/>
  </ds:schemaRefs>
</ds:datastoreItem>
</file>

<file path=customXml/itemProps4.xml><?xml version="1.0" encoding="utf-8"?>
<ds:datastoreItem xmlns:ds="http://schemas.openxmlformats.org/officeDocument/2006/customXml" ds:itemID="{226A1386-9537-4EA6-B9A3-FB7D154FAC23}">
  <ds:schemaRefs>
    <ds:schemaRef ds:uri="http://www.w3.org/XML/1998/namespace"/>
    <ds:schemaRef ds:uri="http://purl.org/dc/dcmitype/"/>
    <ds:schemaRef ds:uri="http://schemas.microsoft.com/office/infopath/2007/PartnerControls"/>
    <ds:schemaRef ds:uri="a340cd5a-8d85-4c94-8b3b-dcb04460a05d"/>
    <ds:schemaRef ds:uri="http://schemas.microsoft.com/office/2006/documentManagement/types"/>
    <ds:schemaRef ds:uri="http://purl.org/dc/elements/1.1/"/>
    <ds:schemaRef ds:uri="http://schemas.openxmlformats.org/package/2006/metadata/core-properti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MDH PowerPoint</Template>
  <TotalTime>2256</TotalTime>
  <Words>3530</Words>
  <Application>Microsoft Office PowerPoint</Application>
  <PresentationFormat>Widescreen</PresentationFormat>
  <Paragraphs>197</Paragraphs>
  <Slides>21</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NeueHaasGroteskText Std</vt:lpstr>
      <vt:lpstr>MN.IT</vt:lpstr>
      <vt:lpstr>Mosquitoes and Mosquitoborne Diseases of Minnesota</vt:lpstr>
      <vt:lpstr>What is a mosquitoborne disease and why should you care about it?</vt:lpstr>
      <vt:lpstr>Goals of Presentation</vt:lpstr>
      <vt:lpstr>Mosquitoes in Minnesota</vt:lpstr>
      <vt:lpstr>Mosquito Life Cycle</vt:lpstr>
      <vt:lpstr>What are the symptoms of a mosquitoborne disease?</vt:lpstr>
      <vt:lpstr>How are mosquitoborne diseases diagnosed?</vt:lpstr>
      <vt:lpstr>Are mosquitoborne diseases treatable?</vt:lpstr>
      <vt:lpstr>Top 3 Mosquitoborne Diseases in Minnesota</vt:lpstr>
      <vt:lpstr>Reported Mosquitoborne Disease Cases  in Minnesota, 2002-2022*</vt:lpstr>
      <vt:lpstr>West Nile Virus Disease</vt:lpstr>
      <vt:lpstr>West Nile Virus Disease Risk in Minnesota</vt:lpstr>
      <vt:lpstr>La Crosse Encephalitis</vt:lpstr>
      <vt:lpstr>La Crosse Encephalitis Risk in Minnesota </vt:lpstr>
      <vt:lpstr>Jamestown Canyon Virus Disease</vt:lpstr>
      <vt:lpstr>Jamestown Canyon Virus Disease Risk in Minnesota </vt:lpstr>
      <vt:lpstr>Other Potential Mosquitoborne Diseases in Minnesota</vt:lpstr>
      <vt:lpstr>Travel-Associated Mosquitoborne Diseases Affecting Minnesotans</vt:lpstr>
      <vt:lpstr>Protect Yourself from Mosquitoborne Diseases</vt:lpstr>
      <vt:lpstr>Protect Your Family from Mosquitoborne Diseases</vt:lpstr>
      <vt:lpstr>Thank You! Vectorborne Diseases Unit 651-201-5414 health.bugbites@state.mn.us www.health.state.mn.us/mosquitoes </vt:lpstr>
    </vt:vector>
  </TitlesOfParts>
  <Company>Minnesota Department of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Mosquitoes and Mosquitoborne Diseases of Minnesota</dc:title>
  <dc:subject>Mosquitoes and Mosquitoborne Diseases of Minnesota</dc:subject>
  <dc:creator>Minnesota Department of Health</dc:creator>
  <cp:keywords/>
  <dc:description>Version 1.1, Released 8-2016</dc:description>
  <cp:lastModifiedBy>Hill, Katie (She/Her/Hers) (MDH)</cp:lastModifiedBy>
  <cp:revision>159</cp:revision>
  <dcterms:created xsi:type="dcterms:W3CDTF">2018-02-14T16:53:40Z</dcterms:created>
  <dcterms:modified xsi:type="dcterms:W3CDTF">2024-05-09T18:49:52Z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0x0101006B0F0AF960DE3C4A92E1BEB231BBDACE</vt:lpwstr>
  </property>
  <property fmtid="{D5CDD505-2E9C-101B-9397-08002B2CF9AE}" pid="3" name="_dlc_DocIdItemGuid">
    <vt:lpwstr>51612d0f-3fe8-4978-a8d9-f384c5e0293e</vt:lpwstr>
  </property>
</Properties>
</file>