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72"/>
  </p:notesMasterIdLst>
  <p:handoutMasterIdLst>
    <p:handoutMasterId r:id="rId73"/>
  </p:handoutMasterIdLst>
  <p:sldIdLst>
    <p:sldId id="368" r:id="rId2"/>
    <p:sldId id="369" r:id="rId3"/>
    <p:sldId id="359" r:id="rId4"/>
    <p:sldId id="351" r:id="rId5"/>
    <p:sldId id="352" r:id="rId6"/>
    <p:sldId id="370" r:id="rId7"/>
    <p:sldId id="371" r:id="rId8"/>
    <p:sldId id="372" r:id="rId9"/>
    <p:sldId id="373" r:id="rId10"/>
    <p:sldId id="374" r:id="rId11"/>
    <p:sldId id="350" r:id="rId12"/>
    <p:sldId id="262" r:id="rId13"/>
    <p:sldId id="265" r:id="rId14"/>
    <p:sldId id="257" r:id="rId15"/>
    <p:sldId id="258" r:id="rId16"/>
    <p:sldId id="360" r:id="rId17"/>
    <p:sldId id="275" r:id="rId18"/>
    <p:sldId id="269" r:id="rId19"/>
    <p:sldId id="259" r:id="rId20"/>
    <p:sldId id="260" r:id="rId21"/>
    <p:sldId id="323" r:id="rId22"/>
    <p:sldId id="298" r:id="rId23"/>
    <p:sldId id="263" r:id="rId24"/>
    <p:sldId id="267" r:id="rId25"/>
    <p:sldId id="264" r:id="rId26"/>
    <p:sldId id="272" r:id="rId27"/>
    <p:sldId id="362" r:id="rId28"/>
    <p:sldId id="268" r:id="rId29"/>
    <p:sldId id="270" r:id="rId30"/>
    <p:sldId id="271" r:id="rId31"/>
    <p:sldId id="273" r:id="rId32"/>
    <p:sldId id="274" r:id="rId33"/>
    <p:sldId id="299" r:id="rId34"/>
    <p:sldId id="338" r:id="rId35"/>
    <p:sldId id="339" r:id="rId36"/>
    <p:sldId id="340" r:id="rId37"/>
    <p:sldId id="341" r:id="rId38"/>
    <p:sldId id="342" r:id="rId39"/>
    <p:sldId id="363" r:id="rId40"/>
    <p:sldId id="343" r:id="rId41"/>
    <p:sldId id="344" r:id="rId42"/>
    <p:sldId id="345" r:id="rId43"/>
    <p:sldId id="346" r:id="rId44"/>
    <p:sldId id="347" r:id="rId45"/>
    <p:sldId id="348" r:id="rId46"/>
    <p:sldId id="364" r:id="rId47"/>
    <p:sldId id="349" r:id="rId48"/>
    <p:sldId id="300" r:id="rId49"/>
    <p:sldId id="301" r:id="rId50"/>
    <p:sldId id="302" r:id="rId51"/>
    <p:sldId id="303" r:id="rId52"/>
    <p:sldId id="304" r:id="rId53"/>
    <p:sldId id="365" r:id="rId54"/>
    <p:sldId id="286" r:id="rId55"/>
    <p:sldId id="332" r:id="rId56"/>
    <p:sldId id="333" r:id="rId57"/>
    <p:sldId id="334" r:id="rId58"/>
    <p:sldId id="335" r:id="rId59"/>
    <p:sldId id="336" r:id="rId60"/>
    <p:sldId id="366" r:id="rId61"/>
    <p:sldId id="337" r:id="rId62"/>
    <p:sldId id="324" r:id="rId63"/>
    <p:sldId id="325" r:id="rId64"/>
    <p:sldId id="326" r:id="rId65"/>
    <p:sldId id="327" r:id="rId66"/>
    <p:sldId id="367" r:id="rId67"/>
    <p:sldId id="328" r:id="rId68"/>
    <p:sldId id="329" r:id="rId69"/>
    <p:sldId id="330" r:id="rId70"/>
    <p:sldId id="331" r:id="rId71"/>
  </p:sldIdLst>
  <p:sldSz cx="12192000" cy="6858000"/>
  <p:notesSz cx="7010400" cy="9296400"/>
  <p:custDataLst>
    <p:tags r:id="rId7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dy, Raj (MDH)" initials="MR(" lastIdx="2" clrIdx="0">
    <p:extLst>
      <p:ext uri="{19B8F6BF-5375-455C-9EA6-DF929625EA0E}">
        <p15:presenceInfo xmlns:p15="http://schemas.microsoft.com/office/powerpoint/2012/main" userId="S-1-5-21-1314793539-288207475-437156019-31156" providerId="AD"/>
      </p:ext>
    </p:extLst>
  </p:cmAuthor>
  <p:cmAuthor id="2" name="Bennett, Mary Ellen (MDH)" initials="BME(" lastIdx="3" clrIdx="1">
    <p:extLst>
      <p:ext uri="{19B8F6BF-5375-455C-9EA6-DF929625EA0E}">
        <p15:presenceInfo xmlns:p15="http://schemas.microsoft.com/office/powerpoint/2012/main" userId="S-1-5-21-1314793539-288207475-437156019-33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9" autoAdjust="0"/>
    <p:restoredTop sz="86395" autoAdjust="0"/>
  </p:normalViewPr>
  <p:slideViewPr>
    <p:cSldViewPr snapToGrid="0">
      <p:cViewPr varScale="1">
        <p:scale>
          <a:sx n="96" d="100"/>
          <a:sy n="96" d="100"/>
        </p:scale>
        <p:origin x="294" y="78"/>
      </p:cViewPr>
      <p:guideLst/>
    </p:cSldViewPr>
  </p:slideViewPr>
  <p:outlineViewPr>
    <p:cViewPr>
      <p:scale>
        <a:sx n="33" d="100"/>
        <a:sy n="33" d="100"/>
      </p:scale>
      <p:origin x="0" y="-1386"/>
    </p:cViewPr>
  </p:outlineViewPr>
  <p:notesTextViewPr>
    <p:cViewPr>
      <p:scale>
        <a:sx n="1" d="1"/>
        <a:sy n="1" d="1"/>
      </p:scale>
      <p:origin x="0" y="0"/>
    </p:cViewPr>
  </p:notesTextViewPr>
  <p:sorterViewPr>
    <p:cViewPr varScale="1">
      <p:scale>
        <a:sx n="100" d="100"/>
        <a:sy n="100" d="100"/>
      </p:scale>
      <p:origin x="0" y="-145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0AD58BD3-288F-4B2C-A7FB-60F027E14F7F}" type="datetimeFigureOut">
              <a:rPr lang="en-US" smtClean="0"/>
              <a:t>11/27/2019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26DF6F2-89D1-4146-A645-55FB32797893}" type="slidenum">
              <a:rPr lang="en-US" smtClean="0"/>
              <a:t>‹#›</a:t>
            </a:fld>
            <a:endParaRPr lang="en-US"/>
          </a:p>
        </p:txBody>
      </p:sp>
    </p:spTree>
    <p:extLst>
      <p:ext uri="{BB962C8B-B14F-4D97-AF65-F5344CB8AC3E}">
        <p14:creationId xmlns:p14="http://schemas.microsoft.com/office/powerpoint/2010/main" val="1393140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885" y="0"/>
            <a:ext cx="3038319" cy="465242"/>
          </a:xfrm>
          <a:prstGeom prst="rect">
            <a:avLst/>
          </a:prstGeom>
        </p:spPr>
        <p:txBody>
          <a:bodyPr vert="horz" lIns="91440" tIns="45720" rIns="91440" bIns="45720" rtlCol="0"/>
          <a:lstStyle>
            <a:lvl1pPr algn="r">
              <a:defRPr sz="1200"/>
            </a:lvl1pPr>
          </a:lstStyle>
          <a:p>
            <a:fld id="{3DBE44D9-94C9-4A02-8F6A-383A72791411}" type="datetimeFigureOut">
              <a:rPr lang="en-US" smtClean="0"/>
              <a:t>11/27/2019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519" y="4473472"/>
            <a:ext cx="5607362" cy="366087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885" y="8831160"/>
            <a:ext cx="3038319" cy="465240"/>
          </a:xfrm>
          <a:prstGeom prst="rect">
            <a:avLst/>
          </a:prstGeom>
        </p:spPr>
        <p:txBody>
          <a:bodyPr vert="horz" lIns="91440" tIns="45720" rIns="91440" bIns="45720" rtlCol="0" anchor="b"/>
          <a:lstStyle>
            <a:lvl1pPr algn="r">
              <a:defRPr sz="1200"/>
            </a:lvl1pPr>
          </a:lstStyle>
          <a:p>
            <a:fld id="{C32E8717-C0DF-49AC-9A0B-160063A44607}" type="slidenum">
              <a:rPr lang="en-US" smtClean="0"/>
              <a:t>‹#›</a:t>
            </a:fld>
            <a:endParaRPr lang="en-US"/>
          </a:p>
        </p:txBody>
      </p:sp>
    </p:spTree>
    <p:extLst>
      <p:ext uri="{BB962C8B-B14F-4D97-AF65-F5344CB8AC3E}">
        <p14:creationId xmlns:p14="http://schemas.microsoft.com/office/powerpoint/2010/main" val="652271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4</a:t>
            </a:fld>
            <a:endParaRPr lang="en-US" dirty="0">
              <a:solidFill>
                <a:prstClr val="black"/>
              </a:solidFill>
            </a:endParaRPr>
          </a:p>
        </p:txBody>
      </p:sp>
    </p:spTree>
    <p:extLst>
      <p:ext uri="{BB962C8B-B14F-4D97-AF65-F5344CB8AC3E}">
        <p14:creationId xmlns:p14="http://schemas.microsoft.com/office/powerpoint/2010/main" val="3613727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E8717-C0DF-49AC-9A0B-160063A44607}" type="slidenum">
              <a:rPr lang="en-US" smtClean="0"/>
              <a:t>22</a:t>
            </a:fld>
            <a:endParaRPr lang="en-US"/>
          </a:p>
        </p:txBody>
      </p:sp>
    </p:spTree>
    <p:extLst>
      <p:ext uri="{BB962C8B-B14F-4D97-AF65-F5344CB8AC3E}">
        <p14:creationId xmlns:p14="http://schemas.microsoft.com/office/powerpoint/2010/main" val="4013508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E8717-C0DF-49AC-9A0B-160063A44607}" type="slidenum">
              <a:rPr lang="en-US" smtClean="0"/>
              <a:t>33</a:t>
            </a:fld>
            <a:endParaRPr lang="en-US"/>
          </a:p>
        </p:txBody>
      </p:sp>
    </p:spTree>
    <p:extLst>
      <p:ext uri="{BB962C8B-B14F-4D97-AF65-F5344CB8AC3E}">
        <p14:creationId xmlns:p14="http://schemas.microsoft.com/office/powerpoint/2010/main" val="3081477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E8717-C0DF-49AC-9A0B-160063A44607}" type="slidenum">
              <a:rPr lang="en-US" smtClean="0"/>
              <a:t>40</a:t>
            </a:fld>
            <a:endParaRPr lang="en-US"/>
          </a:p>
        </p:txBody>
      </p:sp>
    </p:spTree>
    <p:extLst>
      <p:ext uri="{BB962C8B-B14F-4D97-AF65-F5344CB8AC3E}">
        <p14:creationId xmlns:p14="http://schemas.microsoft.com/office/powerpoint/2010/main" val="1487214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E8717-C0DF-49AC-9A0B-160063A44607}" type="slidenum">
              <a:rPr lang="en-US" smtClean="0"/>
              <a:t>58</a:t>
            </a:fld>
            <a:endParaRPr lang="en-US"/>
          </a:p>
        </p:txBody>
      </p:sp>
    </p:spTree>
    <p:extLst>
      <p:ext uri="{BB962C8B-B14F-4D97-AF65-F5344CB8AC3E}">
        <p14:creationId xmlns:p14="http://schemas.microsoft.com/office/powerpoint/2010/main" val="1289112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201144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3398728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Screenshot is blown up to show:</a:t>
            </a:r>
          </a:p>
          <a:p>
            <a:r>
              <a:rPr lang="en-US" dirty="0" smtClean="0"/>
              <a:t>All</a:t>
            </a:r>
            <a:r>
              <a:rPr lang="en-US" baseline="0" dirty="0" smtClean="0"/>
              <a:t> patients should be screened for cough, respiratory symptoms, fever, rash, and travel</a:t>
            </a:r>
          </a:p>
          <a:p>
            <a:r>
              <a:rPr lang="en-US" baseline="0" dirty="0" smtClean="0"/>
              <a:t>Symptom questions: 1) New cough, other respiratory symptoms? 2) Recent fever or fever documented at the health care facility? 3) New rash?</a:t>
            </a:r>
          </a:p>
          <a:p>
            <a:r>
              <a:rPr lang="en-US" baseline="0" dirty="0" smtClean="0"/>
              <a:t>This determines need for respiratory etiquette: Implement and maintain respiratory etiquette measures throughout remainder of health care encounter for all patients with either: 1) cough or other respiratory symptoms, or 2) and 3) fever and rash</a:t>
            </a:r>
          </a:p>
          <a:p>
            <a:r>
              <a:rPr lang="en-US" baseline="0" dirty="0" smtClean="0"/>
              <a:t>If no subjective or documented fever, follow routine standard precautions practices; no HCID risk identified</a:t>
            </a:r>
          </a:p>
          <a:p>
            <a:r>
              <a:rPr lang="en-US" baseline="0" dirty="0" smtClean="0"/>
              <a:t>Travel question: Did patient travel internationally during the past 30 days? Record presence or absence of travel, including destinations and dates in chart</a:t>
            </a:r>
            <a:endParaRPr lang="en-US" dirty="0"/>
          </a:p>
        </p:txBody>
      </p:sp>
      <p:sp>
        <p:nvSpPr>
          <p:cNvPr id="4" name="Slide Number Placeholder 3"/>
          <p:cNvSpPr>
            <a:spLocks noGrp="1"/>
          </p:cNvSpPr>
          <p:nvPr>
            <p:ph type="sldNum" sz="quarter" idx="10"/>
          </p:nvPr>
        </p:nvSpPr>
        <p:spPr/>
        <p:txBody>
          <a:bodyPr/>
          <a:lstStyle/>
          <a:p>
            <a:fld id="{C64B7856-AB30-479E-9FB2-87B059A02CCE}" type="slidenum">
              <a:rPr lang="en-US" smtClean="0"/>
              <a:t>7</a:t>
            </a:fld>
            <a:endParaRPr lang="en-US"/>
          </a:p>
        </p:txBody>
      </p:sp>
    </p:spTree>
    <p:extLst>
      <p:ext uri="{BB962C8B-B14F-4D97-AF65-F5344CB8AC3E}">
        <p14:creationId xmlns:p14="http://schemas.microsoft.com/office/powerpoint/2010/main" val="2750551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through the assessment this</a:t>
            </a:r>
            <a:r>
              <a:rPr lang="en-US" baseline="0" dirty="0" smtClean="0"/>
              <a:t> part of the </a:t>
            </a:r>
            <a:r>
              <a:rPr lang="en-US" dirty="0" smtClean="0"/>
              <a:t>questionnaire</a:t>
            </a:r>
            <a:r>
              <a:rPr lang="en-US" baseline="0" dirty="0" smtClean="0"/>
              <a:t> shows how the front desk or triage nurse should assess patients with:</a:t>
            </a:r>
          </a:p>
          <a:p>
            <a:r>
              <a:rPr lang="en-US" baseline="0" dirty="0" smtClean="0"/>
              <a:t>Fever (no rash or respiratory symptoms) and travel, then if there is vomiting or diarrhea</a:t>
            </a:r>
          </a:p>
          <a:p>
            <a:r>
              <a:rPr lang="en-US" baseline="0" dirty="0" smtClean="0"/>
              <a:t>Fever and rash and travel, then if they were exposed to measles, chickenpox, or zoster in past 30 days</a:t>
            </a:r>
          </a:p>
          <a:p>
            <a:r>
              <a:rPr lang="en-US" baseline="0" dirty="0" smtClean="0"/>
              <a:t>Fever and respiratory symptoms (no rash) and travel, then close contact with a person with febrile respiratory illness that developed within 14 days of returning from international  travel</a:t>
            </a:r>
          </a:p>
          <a:p>
            <a:r>
              <a:rPr lang="en-US" baseline="0" dirty="0" smtClean="0"/>
              <a:t>In cases of answering yes, the assessment instructs:</a:t>
            </a:r>
          </a:p>
          <a:p>
            <a:pPr marL="171450" indent="-171450">
              <a:buFont typeface="Arial" panose="020B0604020202020204" pitchFamily="34" charset="0"/>
              <a:buChar char="•"/>
            </a:pPr>
            <a:r>
              <a:rPr lang="en-US" baseline="0" dirty="0" smtClean="0"/>
              <a:t>Move patient to private room with closed door or to an airborne infection isolation (All) room and control access to patient; post appropriate isolation signage</a:t>
            </a:r>
          </a:p>
          <a:p>
            <a:pPr marL="171450" indent="-171450">
              <a:buFont typeface="Arial" panose="020B0604020202020204" pitchFamily="34" charset="0"/>
              <a:buChar char="•"/>
            </a:pPr>
            <a:r>
              <a:rPr lang="en-US" baseline="0" dirty="0" smtClean="0"/>
              <a:t>Assess possible infections based on travel history, clinical presentation, or exposures to ill person who have recently travelled internationally</a:t>
            </a:r>
          </a:p>
          <a:p>
            <a:pPr marL="171450" indent="-171450">
              <a:buFont typeface="Arial" panose="020B0604020202020204" pitchFamily="34" charset="0"/>
              <a:buChar char="•"/>
            </a:pPr>
            <a:r>
              <a:rPr lang="en-US" baseline="0" dirty="0" smtClean="0"/>
              <a:t>Viral hemorrhagic fever may need to be considered even in the absence of specific travel alerts</a:t>
            </a:r>
          </a:p>
          <a:p>
            <a:r>
              <a:rPr lang="en-US" baseline="0" dirty="0" smtClean="0"/>
              <a:t>HCID assessment recommended</a:t>
            </a:r>
            <a:endParaRPr lang="en-US" dirty="0"/>
          </a:p>
        </p:txBody>
      </p:sp>
      <p:sp>
        <p:nvSpPr>
          <p:cNvPr id="4" name="Slide Number Placeholder 3"/>
          <p:cNvSpPr>
            <a:spLocks noGrp="1"/>
          </p:cNvSpPr>
          <p:nvPr>
            <p:ph type="sldNum" sz="quarter" idx="10"/>
          </p:nvPr>
        </p:nvSpPr>
        <p:spPr/>
        <p:txBody>
          <a:bodyPr/>
          <a:lstStyle/>
          <a:p>
            <a:fld id="{C64B7856-AB30-479E-9FB2-87B059A02CCE}" type="slidenum">
              <a:rPr lang="en-US" smtClean="0"/>
              <a:t>8</a:t>
            </a:fld>
            <a:endParaRPr lang="en-US"/>
          </a:p>
        </p:txBody>
      </p:sp>
    </p:spTree>
    <p:extLst>
      <p:ext uri="{BB962C8B-B14F-4D97-AF65-F5344CB8AC3E}">
        <p14:creationId xmlns:p14="http://schemas.microsoft.com/office/powerpoint/2010/main" val="2080693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through the assessment this</a:t>
            </a:r>
            <a:r>
              <a:rPr lang="en-US" baseline="0" dirty="0" smtClean="0"/>
              <a:t> part of the </a:t>
            </a:r>
            <a:r>
              <a:rPr lang="en-US" dirty="0" smtClean="0"/>
              <a:t>questionnaire</a:t>
            </a:r>
            <a:r>
              <a:rPr lang="en-US" baseline="0" dirty="0" smtClean="0"/>
              <a:t> shows how the provider should ask:</a:t>
            </a:r>
          </a:p>
          <a:p>
            <a:r>
              <a:rPr lang="en-US" baseline="0" dirty="0" smtClean="0"/>
              <a:t>Does patient appear toxic or have any signs or symptoms of viral hemorrhagic fever?</a:t>
            </a:r>
          </a:p>
          <a:p>
            <a:r>
              <a:rPr lang="en-US" baseline="0" dirty="0" smtClean="0"/>
              <a:t>Does patient appear to possibly have measles, chickenpox, zoster, smallpox, or meningococcal infection?</a:t>
            </a:r>
          </a:p>
          <a:p>
            <a:r>
              <a:rPr lang="en-US" baseline="0" dirty="0" smtClean="0"/>
              <a:t>Is patient part of an epidemiologically-linked group of patients presenting with severe acute respiratory illness of unknown etiology, or does the provider have any other suspicion for a HCID or tuberculosis?</a:t>
            </a:r>
          </a:p>
          <a:p>
            <a:r>
              <a:rPr lang="en-US" baseline="0" dirty="0" smtClean="0"/>
              <a:t>In cases of answering yes, the assessment instructs:</a:t>
            </a:r>
          </a:p>
          <a:p>
            <a:pPr marL="171450" indent="-171450">
              <a:buFont typeface="Arial" panose="020B0604020202020204" pitchFamily="34" charset="0"/>
              <a:buChar char="•"/>
            </a:pPr>
            <a:r>
              <a:rPr lang="en-US" baseline="0" dirty="0" smtClean="0"/>
              <a:t>Move patient to private room with closed door or to an airborne infection isolation (All) room and control access to patient; post appropriate isolation signage</a:t>
            </a:r>
          </a:p>
          <a:p>
            <a:pPr marL="171450" indent="-171450">
              <a:buFont typeface="Arial" panose="020B0604020202020204" pitchFamily="34" charset="0"/>
              <a:buChar char="•"/>
            </a:pPr>
            <a:r>
              <a:rPr lang="en-US" baseline="0" dirty="0" smtClean="0"/>
              <a:t>Assess possible infections based on travel history, clinical presentation, or exposures to ill person who have recently travelled internationally</a:t>
            </a:r>
          </a:p>
          <a:p>
            <a:pPr marL="171450" indent="-171450">
              <a:buFont typeface="Arial" panose="020B0604020202020204" pitchFamily="34" charset="0"/>
              <a:buChar char="•"/>
            </a:pPr>
            <a:r>
              <a:rPr lang="en-US" baseline="0" dirty="0" smtClean="0"/>
              <a:t>Viral hemorrhagic fever may need to be considered even in the absence of specific travel alerts</a:t>
            </a:r>
          </a:p>
          <a:p>
            <a:r>
              <a:rPr lang="en-US" baseline="0" dirty="0" smtClean="0"/>
              <a:t>HCID assessment recommended</a:t>
            </a:r>
            <a:endParaRPr lang="en-US" dirty="0" smtClean="0"/>
          </a:p>
          <a:p>
            <a:endParaRPr lang="en-US" dirty="0"/>
          </a:p>
        </p:txBody>
      </p:sp>
      <p:sp>
        <p:nvSpPr>
          <p:cNvPr id="4" name="Slide Number Placeholder 3"/>
          <p:cNvSpPr>
            <a:spLocks noGrp="1"/>
          </p:cNvSpPr>
          <p:nvPr>
            <p:ph type="sldNum" sz="quarter" idx="10"/>
          </p:nvPr>
        </p:nvSpPr>
        <p:spPr/>
        <p:txBody>
          <a:bodyPr/>
          <a:lstStyle/>
          <a:p>
            <a:fld id="{C64B7856-AB30-479E-9FB2-87B059A02CCE}" type="slidenum">
              <a:rPr lang="en-US" smtClean="0"/>
              <a:t>9</a:t>
            </a:fld>
            <a:endParaRPr lang="en-US"/>
          </a:p>
        </p:txBody>
      </p:sp>
    </p:spTree>
    <p:extLst>
      <p:ext uri="{BB962C8B-B14F-4D97-AF65-F5344CB8AC3E}">
        <p14:creationId xmlns:p14="http://schemas.microsoft.com/office/powerpoint/2010/main" val="3266493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Move patient to private room with closed door or to an airborne infection isolation (All) room and control access to patient; post appropriate isolation signage</a:t>
            </a:r>
          </a:p>
          <a:p>
            <a:pPr marL="171450" indent="-171450">
              <a:buFont typeface="Arial" panose="020B0604020202020204" pitchFamily="34" charset="0"/>
              <a:buChar char="•"/>
            </a:pPr>
            <a:r>
              <a:rPr lang="en-US" baseline="0" dirty="0" smtClean="0"/>
              <a:t>Assess possible infections based on travel history, clinical presentation, or exposures to ill person who have recently travelled internationally</a:t>
            </a:r>
          </a:p>
          <a:p>
            <a:pPr marL="171450" indent="-171450">
              <a:buFont typeface="Arial" panose="020B0604020202020204" pitchFamily="34" charset="0"/>
              <a:buChar char="•"/>
            </a:pPr>
            <a:r>
              <a:rPr lang="en-US" baseline="0" dirty="0" smtClean="0"/>
              <a:t>Viral hemorrhagic fever may need to be considered even in the absence of specific travel alerts</a:t>
            </a:r>
          </a:p>
          <a:p>
            <a:r>
              <a:rPr lang="en-US" baseline="0" dirty="0" smtClean="0"/>
              <a:t>HCID assessment recommended</a:t>
            </a:r>
          </a:p>
          <a:p>
            <a:r>
              <a:rPr lang="en-US" baseline="0" dirty="0" smtClean="0"/>
              <a:t>For patients with recent travel, check for travel health notices:</a:t>
            </a:r>
          </a:p>
          <a:p>
            <a:pPr marL="171450" indent="-171450">
              <a:buFont typeface="Arial" panose="020B0604020202020204" pitchFamily="34" charset="0"/>
              <a:buChar char="•"/>
            </a:pPr>
            <a:r>
              <a:rPr lang="en-US" baseline="0" dirty="0" smtClean="0"/>
              <a:t>Travel Clinical Assistant (TCA): dph.Georgia.gov/</a:t>
            </a:r>
            <a:r>
              <a:rPr lang="en-US" baseline="0" dirty="0" err="1" smtClean="0"/>
              <a:t>TravelClinicalAssistant</a:t>
            </a:r>
            <a:endParaRPr lang="en-US" baseline="0" dirty="0" smtClean="0"/>
          </a:p>
          <a:p>
            <a:pPr marL="171450" indent="-171450">
              <a:buFont typeface="Arial" panose="020B0604020202020204" pitchFamily="34" charset="0"/>
              <a:buChar char="•"/>
            </a:pPr>
            <a:r>
              <a:rPr lang="en-US" baseline="0" dirty="0" smtClean="0"/>
              <a:t>CDC Travel Health Notices: wwwnc.cdc.gov/travel/notices</a:t>
            </a:r>
          </a:p>
          <a:p>
            <a:pPr marL="171450" indent="-171450">
              <a:buFont typeface="Arial" panose="020B0604020202020204" pitchFamily="34" charset="0"/>
              <a:buChar char="•"/>
            </a:pPr>
            <a:r>
              <a:rPr lang="en-US" baseline="0" dirty="0" smtClean="0"/>
              <a:t>WHO Disease Outbreak News: www.who.int/csr/don/en/</a:t>
            </a:r>
          </a:p>
          <a:p>
            <a:pPr marL="0" indent="0">
              <a:buFont typeface="Arial" panose="020B0604020202020204" pitchFamily="34" charset="0"/>
              <a:buNone/>
            </a:pPr>
            <a:r>
              <a:rPr lang="en-US" baseline="0" dirty="0" smtClean="0"/>
              <a:t>If the provider suspects HCID or other highly infectious disease, they should:</a:t>
            </a:r>
          </a:p>
          <a:p>
            <a:pPr marL="228600" indent="-228600">
              <a:buFont typeface="Arial" panose="020B0604020202020204" pitchFamily="34" charset="0"/>
              <a:buAutoNum type="arabicPeriod"/>
            </a:pPr>
            <a:r>
              <a:rPr lang="en-US" baseline="0" dirty="0" smtClean="0"/>
              <a:t>Implement airborne (or droplet for meningococcal disease or plague) and contact precautions and control access to patient</a:t>
            </a:r>
          </a:p>
          <a:p>
            <a:pPr marL="228600" indent="-228600">
              <a:buFont typeface="Arial" panose="020B0604020202020204" pitchFamily="34" charset="0"/>
              <a:buAutoNum type="arabicPeriod"/>
            </a:pPr>
            <a:r>
              <a:rPr lang="en-US" baseline="0" dirty="0" smtClean="0"/>
              <a:t>Providers should don appropriate PPE before entering room</a:t>
            </a:r>
          </a:p>
          <a:p>
            <a:pPr marL="228600" indent="-228600">
              <a:buFont typeface="Arial" panose="020B0604020202020204" pitchFamily="34" charset="0"/>
              <a:buAutoNum type="arabicPeriod"/>
            </a:pPr>
            <a:r>
              <a:rPr lang="en-US" baseline="0" dirty="0" smtClean="0"/>
              <a:t>Notify infection </a:t>
            </a:r>
            <a:r>
              <a:rPr lang="en-US" baseline="0" dirty="0" err="1" smtClean="0"/>
              <a:t>preventionist</a:t>
            </a:r>
            <a:r>
              <a:rPr lang="en-US" baseline="0" dirty="0" smtClean="0"/>
              <a:t> and MDH (651-201-5414)</a:t>
            </a:r>
          </a:p>
          <a:p>
            <a:pPr marL="228600" indent="-228600">
              <a:buFont typeface="Arial" panose="020B0604020202020204" pitchFamily="34" charset="0"/>
              <a:buAutoNum type="arabicPeriod"/>
            </a:pPr>
            <a:r>
              <a:rPr lang="en-US" baseline="0" dirty="0" smtClean="0"/>
              <a:t>Screen persons accompanying the patient for symptoms and collect information on other contacts</a:t>
            </a:r>
          </a:p>
          <a:p>
            <a:pPr marL="0" indent="0">
              <a:buFont typeface="Arial" panose="020B0604020202020204" pitchFamily="34" charset="0"/>
              <a:buNone/>
            </a:pPr>
            <a:r>
              <a:rPr lang="en-US" baseline="0" dirty="0" smtClean="0"/>
              <a:t>In consultation with MDH, consider activating your HCID plan.</a:t>
            </a:r>
          </a:p>
          <a:p>
            <a:pPr marL="0" indent="0">
              <a:buFont typeface="Arial" panose="020B0604020202020204" pitchFamily="34" charset="0"/>
              <a:buNone/>
            </a:pP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C64B7856-AB30-479E-9FB2-87B059A02CCE}" type="slidenum">
              <a:rPr lang="en-US" smtClean="0"/>
              <a:t>10</a:t>
            </a:fld>
            <a:endParaRPr lang="en-US"/>
          </a:p>
        </p:txBody>
      </p:sp>
    </p:spTree>
    <p:extLst>
      <p:ext uri="{BB962C8B-B14F-4D97-AF65-F5344CB8AC3E}">
        <p14:creationId xmlns:p14="http://schemas.microsoft.com/office/powerpoint/2010/main" val="2326466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E8717-C0DF-49AC-9A0B-160063A44607}" type="slidenum">
              <a:rPr lang="en-US" smtClean="0"/>
              <a:t>12</a:t>
            </a:fld>
            <a:endParaRPr lang="en-US"/>
          </a:p>
        </p:txBody>
      </p:sp>
    </p:spTree>
    <p:extLst>
      <p:ext uri="{BB962C8B-B14F-4D97-AF65-F5344CB8AC3E}">
        <p14:creationId xmlns:p14="http://schemas.microsoft.com/office/powerpoint/2010/main" val="2167215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E8717-C0DF-49AC-9A0B-160063A44607}" type="slidenum">
              <a:rPr lang="en-US" smtClean="0"/>
              <a:t>18</a:t>
            </a:fld>
            <a:endParaRPr lang="en-US"/>
          </a:p>
        </p:txBody>
      </p:sp>
    </p:spTree>
    <p:extLst>
      <p:ext uri="{BB962C8B-B14F-4D97-AF65-F5344CB8AC3E}">
        <p14:creationId xmlns:p14="http://schemas.microsoft.com/office/powerpoint/2010/main" val="3700654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a:p>
        </p:txBody>
      </p:sp>
      <p:sp>
        <p:nvSpPr>
          <p:cNvPr id="19" name="Slide Number Placeholder 18"/>
          <p:cNvSpPr>
            <a:spLocks noGrp="1"/>
          </p:cNvSpPr>
          <p:nvPr>
            <p:ph type="sldNum" sz="quarter" idx="16"/>
          </p:nvPr>
        </p:nvSpPr>
        <p:spPr/>
        <p:txBody>
          <a:bodyPr/>
          <a:lstStyle/>
          <a:p>
            <a:fld id="{63012DBF-7C29-4C0D-BFD6-62C2866D1C33}" type="slidenum">
              <a:rPr lang="en-US" smtClean="0"/>
              <a:t>‹#›</a:t>
            </a:fld>
            <a:endParaRPr lang="en-US"/>
          </a:p>
        </p:txBody>
      </p:sp>
    </p:spTree>
    <p:extLst>
      <p:ext uri="{BB962C8B-B14F-4D97-AF65-F5344CB8AC3E}">
        <p14:creationId xmlns:p14="http://schemas.microsoft.com/office/powerpoint/2010/main" val="1071274080"/>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Overlay, Gray Title">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a:p>
        </p:txBody>
      </p:sp>
      <p:sp>
        <p:nvSpPr>
          <p:cNvPr id="6" name="Slide Number Placeholder 5"/>
          <p:cNvSpPr>
            <a:spLocks noGrp="1"/>
          </p:cNvSpPr>
          <p:nvPr>
            <p:ph type="sldNum" sz="quarter" idx="12"/>
          </p:nvPr>
        </p:nvSpPr>
        <p:spPr/>
        <p:txBody>
          <a:bodyPr/>
          <a:lstStyle/>
          <a:p>
            <a:fld id="{63012DBF-7C29-4C0D-BFD6-62C2866D1C33}" type="slidenum">
              <a:rPr lang="en-US" smtClean="0"/>
              <a:t>‹#›</a:t>
            </a:fld>
            <a:endParaRPr lang="en-US"/>
          </a:p>
        </p:txBody>
      </p:sp>
    </p:spTree>
    <p:extLst>
      <p:ext uri="{BB962C8B-B14F-4D97-AF65-F5344CB8AC3E}">
        <p14:creationId xmlns:p14="http://schemas.microsoft.com/office/powerpoint/2010/main" val="732533512"/>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a:p>
        </p:txBody>
      </p:sp>
      <p:sp>
        <p:nvSpPr>
          <p:cNvPr id="6" name="Slide Number Placeholder 5"/>
          <p:cNvSpPr>
            <a:spLocks noGrp="1"/>
          </p:cNvSpPr>
          <p:nvPr>
            <p:ph type="sldNum" sz="quarter" idx="12"/>
          </p:nvPr>
        </p:nvSpPr>
        <p:spPr/>
        <p:txBody>
          <a:bodyPr/>
          <a:lstStyle/>
          <a:p>
            <a:fld id="{63012DBF-7C29-4C0D-BFD6-62C2866D1C33}" type="slidenum">
              <a:rPr lang="en-US" smtClean="0"/>
              <a:t>‹#›</a:t>
            </a:fld>
            <a:endParaRPr lang="en-US"/>
          </a:p>
        </p:txBody>
      </p:sp>
    </p:spTree>
    <p:extLst>
      <p:ext uri="{BB962C8B-B14F-4D97-AF65-F5344CB8AC3E}">
        <p14:creationId xmlns:p14="http://schemas.microsoft.com/office/powerpoint/2010/main" val="2886171925"/>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11/27/2019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773682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63012DBF-7C29-4C0D-BFD6-62C2866D1C33}" type="slidenum">
              <a:rPr lang="en-US" smtClean="0"/>
              <a:t>‹#›</a:t>
            </a:fld>
            <a:endParaRPr lang="en-US"/>
          </a:p>
        </p:txBody>
      </p:sp>
    </p:spTree>
    <p:extLst>
      <p:ext uri="{BB962C8B-B14F-4D97-AF65-F5344CB8AC3E}">
        <p14:creationId xmlns:p14="http://schemas.microsoft.com/office/powerpoint/2010/main" val="1142159192"/>
      </p:ext>
    </p:extLst>
  </p:cSld>
  <p:clrMapOvr>
    <a:masterClrMapping/>
  </p:clrMapOvr>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63012DBF-7C29-4C0D-BFD6-62C2866D1C33}" type="slidenum">
              <a:rPr lang="en-US" smtClean="0"/>
              <a:t>‹#›</a:t>
            </a:fld>
            <a:endParaRPr lang="en-US"/>
          </a:p>
        </p:txBody>
      </p:sp>
    </p:spTree>
    <p:extLst>
      <p:ext uri="{BB962C8B-B14F-4D97-AF65-F5344CB8AC3E}">
        <p14:creationId xmlns:p14="http://schemas.microsoft.com/office/powerpoint/2010/main" val="1803691698"/>
      </p:ext>
    </p:extLst>
  </p:cSld>
  <p:clrMapOvr>
    <a:masterClrMapping/>
  </p:clrMapOvr>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63012DBF-7C29-4C0D-BFD6-62C2866D1C33}" type="slidenum">
              <a:rPr lang="en-US" smtClean="0"/>
              <a:t>‹#›</a:t>
            </a:fld>
            <a:endParaRPr lang="en-US"/>
          </a:p>
        </p:txBody>
      </p:sp>
    </p:spTree>
    <p:extLst>
      <p:ext uri="{BB962C8B-B14F-4D97-AF65-F5344CB8AC3E}">
        <p14:creationId xmlns:p14="http://schemas.microsoft.com/office/powerpoint/2010/main" val="723409288"/>
      </p:ext>
    </p:extLst>
  </p:cSld>
  <p:clrMapOvr>
    <a:masterClrMapping/>
  </p:clrMapOvr>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63012DBF-7C29-4C0D-BFD6-62C2866D1C33}" type="slidenum">
              <a:rPr lang="en-US" smtClean="0"/>
              <a:t>‹#›</a:t>
            </a:fld>
            <a:endParaRPr lang="en-US"/>
          </a:p>
        </p:txBody>
      </p:sp>
    </p:spTree>
    <p:extLst>
      <p:ext uri="{BB962C8B-B14F-4D97-AF65-F5344CB8AC3E}">
        <p14:creationId xmlns:p14="http://schemas.microsoft.com/office/powerpoint/2010/main" val="329925995"/>
      </p:ext>
    </p:extLst>
  </p:cSld>
  <p:clrMapOvr>
    <a:masterClrMapping/>
  </p:clrMapOvr>
  <p:timing>
    <p:tnLst>
      <p:par>
        <p:cTn id="1" dur="indefinite" restart="never" nodeType="tmRoot"/>
      </p:par>
    </p:tn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63012DBF-7C29-4C0D-BFD6-62C2866D1C33}" type="slidenum">
              <a:rPr lang="en-US" smtClean="0"/>
              <a:t>‹#›</a:t>
            </a:fld>
            <a:endParaRPr lang="en-US"/>
          </a:p>
        </p:txBody>
      </p:sp>
    </p:spTree>
    <p:extLst>
      <p:ext uri="{BB962C8B-B14F-4D97-AF65-F5344CB8AC3E}">
        <p14:creationId xmlns:p14="http://schemas.microsoft.com/office/powerpoint/2010/main" val="18229506"/>
      </p:ext>
    </p:extLst>
  </p:cSld>
  <p:clrMapOvr>
    <a:masterClrMapping/>
  </p:clrMapOvr>
  <p:timing>
    <p:tnLst>
      <p:par>
        <p:cTn id="1" dur="indefinite" restart="never" nodeType="tmRoot"/>
      </p:par>
    </p:tn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63012DBF-7C29-4C0D-BFD6-62C2866D1C33}" type="slidenum">
              <a:rPr lang="en-US" smtClean="0"/>
              <a:t>‹#›</a:t>
            </a:fld>
            <a:endParaRPr lang="en-US"/>
          </a:p>
        </p:txBody>
      </p:sp>
    </p:spTree>
    <p:extLst>
      <p:ext uri="{BB962C8B-B14F-4D97-AF65-F5344CB8AC3E}">
        <p14:creationId xmlns:p14="http://schemas.microsoft.com/office/powerpoint/2010/main" val="2765700363"/>
      </p:ext>
    </p:extLst>
  </p:cSld>
  <p:clrMapOvr>
    <a:masterClrMapping/>
  </p:clrMapOvr>
  <p:timing>
    <p:tnLst>
      <p:par>
        <p:cTn id="1" dur="indefinite" restart="never" nodeType="tmRoot"/>
      </p:par>
    </p:tn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am Page (4 Up)">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endParaRPr lang="en-US"/>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a:p>
        </p:txBody>
      </p:sp>
      <p:sp>
        <p:nvSpPr>
          <p:cNvPr id="5" name="Slide Number Placeholder 4"/>
          <p:cNvSpPr>
            <a:spLocks noGrp="1"/>
          </p:cNvSpPr>
          <p:nvPr>
            <p:ph type="sldNum" sz="quarter" idx="12"/>
          </p:nvPr>
        </p:nvSpPr>
        <p:spPr/>
        <p:txBody>
          <a:bodyPr/>
          <a:lstStyle/>
          <a:p>
            <a:fld id="{63012DBF-7C29-4C0D-BFD6-62C2866D1C33}" type="slidenum">
              <a:rPr lang="en-US" smtClean="0"/>
              <a:t>‹#›</a:t>
            </a:fld>
            <a:endParaRPr lang="en-US"/>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07134546"/>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a:p>
        </p:txBody>
      </p:sp>
      <p:sp>
        <p:nvSpPr>
          <p:cNvPr id="19" name="Slide Number Placeholder 18"/>
          <p:cNvSpPr>
            <a:spLocks noGrp="1"/>
          </p:cNvSpPr>
          <p:nvPr>
            <p:ph type="sldNum" sz="quarter" idx="16"/>
          </p:nvPr>
        </p:nvSpPr>
        <p:spPr/>
        <p:txBody>
          <a:bodyPr/>
          <a:lstStyle/>
          <a:p>
            <a:fld id="{63012DBF-7C29-4C0D-BFD6-62C2866D1C33}" type="slidenum">
              <a:rPr lang="en-US" smtClean="0"/>
              <a:t>‹#›</a:t>
            </a:fld>
            <a:endParaRPr lang="en-US"/>
          </a:p>
        </p:txBody>
      </p:sp>
      <p:pic>
        <p:nvPicPr>
          <p:cNvPr id="4" name="MN.IT Services Logo" descr="Minnesota Department of Heal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759831968"/>
      </p:ext>
    </p:extLst>
  </p:cSld>
  <p:clrMapOvr>
    <a:masterClrMapping/>
  </p:clrMapOvr>
  <p:timing>
    <p:tnLst>
      <p:par>
        <p:cTn id="1" dur="indefinite" restart="never" nodeType="tmRoot"/>
      </p:par>
    </p:tn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am Page (3 Up)">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endParaRPr lang="en-US"/>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a:p>
        </p:txBody>
      </p:sp>
      <p:sp>
        <p:nvSpPr>
          <p:cNvPr id="5" name="Slide Number Placeholder 4"/>
          <p:cNvSpPr>
            <a:spLocks noGrp="1"/>
          </p:cNvSpPr>
          <p:nvPr>
            <p:ph type="sldNum" sz="quarter" idx="12"/>
          </p:nvPr>
        </p:nvSpPr>
        <p:spPr/>
        <p:txBody>
          <a:bodyPr/>
          <a:lstStyle/>
          <a:p>
            <a:fld id="{63012DBF-7C29-4C0D-BFD6-62C2866D1C33}" type="slidenum">
              <a:rPr lang="en-US" smtClean="0"/>
              <a:t>‹#›</a:t>
            </a:fld>
            <a:endParaRPr lang="en-US"/>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09299571"/>
      </p:ext>
    </p:extLst>
  </p:cSld>
  <p:clrMapOvr>
    <a:masterClrMapping/>
  </p:clrMapOvr>
  <p:timing>
    <p:tnLst>
      <p:par>
        <p:cT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am Page 4-Up White Vertical">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endParaRPr lang="en-US"/>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a:p>
        </p:txBody>
      </p:sp>
      <p:sp>
        <p:nvSpPr>
          <p:cNvPr id="5" name="Slide Number Placeholder 4"/>
          <p:cNvSpPr>
            <a:spLocks noGrp="1"/>
          </p:cNvSpPr>
          <p:nvPr>
            <p:ph type="sldNum" sz="quarter" idx="12"/>
          </p:nvPr>
        </p:nvSpPr>
        <p:spPr/>
        <p:txBody>
          <a:bodyPr/>
          <a:lstStyle/>
          <a:p>
            <a:fld id="{63012DBF-7C29-4C0D-BFD6-62C2866D1C33}" type="slidenum">
              <a:rPr lang="en-US" smtClean="0"/>
              <a:t>‹#›</a:t>
            </a:fld>
            <a:endParaRPr lang="en-US"/>
          </a:p>
        </p:txBody>
      </p:sp>
      <p:sp>
        <p:nvSpPr>
          <p:cNvPr id="19" name="Rectangle 18"/>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05547911"/>
      </p:ext>
    </p:extLst>
  </p:cSld>
  <p:clrMapOvr>
    <a:masterClrMapping/>
  </p:clrMapOvr>
  <p:timing>
    <p:tnLst>
      <p:par>
        <p:cTn id="1" dur="indefinite" restart="never" nodeType="tmRoot"/>
      </p:par>
    </p:tn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am Page 4-Up Gray BG Horizontal">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endParaRPr lang="en-US"/>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a:p>
        </p:txBody>
      </p:sp>
      <p:sp>
        <p:nvSpPr>
          <p:cNvPr id="5" name="Slide Number Placeholder 4"/>
          <p:cNvSpPr>
            <a:spLocks noGrp="1"/>
          </p:cNvSpPr>
          <p:nvPr>
            <p:ph type="sldNum" sz="quarter" idx="12"/>
          </p:nvPr>
        </p:nvSpPr>
        <p:spPr/>
        <p:txBody>
          <a:bodyPr/>
          <a:lstStyle/>
          <a:p>
            <a:fld id="{63012DBF-7C29-4C0D-BFD6-62C2866D1C33}" type="slidenum">
              <a:rPr lang="en-US" smtClean="0"/>
              <a:t>‹#›</a:t>
            </a:fld>
            <a:endParaRPr lang="en-US"/>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9305249"/>
      </p:ext>
    </p:extLst>
  </p:cSld>
  <p:clrMapOvr>
    <a:masterClrMapping/>
  </p:clrMapOvr>
  <p:timing>
    <p:tnLst>
      <p:par>
        <p:cTn id="1" dur="indefinite" restart="never" nodeType="tmRoot"/>
      </p:par>
    </p:tnLst>
  </p:timing>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am Page 4 Up White BG Horizontal">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a:p>
        </p:txBody>
      </p:sp>
      <p:sp>
        <p:nvSpPr>
          <p:cNvPr id="6" name="Slide Number Placeholder 5"/>
          <p:cNvSpPr>
            <a:spLocks noGrp="1"/>
          </p:cNvSpPr>
          <p:nvPr>
            <p:ph type="sldNum" sz="quarter" idx="12"/>
          </p:nvPr>
        </p:nvSpPr>
        <p:spPr/>
        <p:txBody>
          <a:bodyPr/>
          <a:lstStyle/>
          <a:p>
            <a:fld id="{63012DBF-7C29-4C0D-BFD6-62C2866D1C33}" type="slidenum">
              <a:rPr lang="en-US" smtClean="0"/>
              <a:t>‹#›</a:t>
            </a:fld>
            <a:endParaRPr lang="en-US"/>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31598874"/>
      </p:ext>
    </p:extLst>
  </p:cSld>
  <p:clrMapOvr>
    <a:masterClrMapping/>
  </p:clrMapOvr>
  <p:timing>
    <p:tnLst>
      <p:par>
        <p:cTn id="1" dur="indefinite" restart="never" nodeType="tmRoot"/>
      </p:par>
    </p:tnLst>
  </p:timing>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am Page Duo Gray Horizontal">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endParaRPr lang="en-US"/>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a:p>
        </p:txBody>
      </p:sp>
      <p:sp>
        <p:nvSpPr>
          <p:cNvPr id="5" name="Slide Number Placeholder 4"/>
          <p:cNvSpPr>
            <a:spLocks noGrp="1"/>
          </p:cNvSpPr>
          <p:nvPr>
            <p:ph type="sldNum" sz="quarter" idx="12"/>
          </p:nvPr>
        </p:nvSpPr>
        <p:spPr/>
        <p:txBody>
          <a:bodyPr/>
          <a:lstStyle/>
          <a:p>
            <a:fld id="{63012DBF-7C29-4C0D-BFD6-62C2866D1C33}" type="slidenum">
              <a:rPr lang="en-US" smtClean="0"/>
              <a:t>‹#›</a:t>
            </a:fld>
            <a:endParaRPr lang="en-US"/>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272895"/>
      </p:ext>
    </p:extLst>
  </p:cSld>
  <p:clrMapOvr>
    <a:masterClrMapping/>
  </p:clrMapOvr>
  <p:timing>
    <p:tnLst>
      <p:par>
        <p:cTn id="1" dur="indefinite" restart="never" nodeType="tmRoot"/>
      </p:par>
    </p:tnLst>
  </p:timing>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am Page 2 Up White BG Horizontal">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a:p>
        </p:txBody>
      </p:sp>
      <p:sp>
        <p:nvSpPr>
          <p:cNvPr id="6" name="Slide Number Placeholder 5"/>
          <p:cNvSpPr>
            <a:spLocks noGrp="1"/>
          </p:cNvSpPr>
          <p:nvPr>
            <p:ph type="sldNum" sz="quarter" idx="12"/>
          </p:nvPr>
        </p:nvSpPr>
        <p:spPr/>
        <p:txBody>
          <a:bodyPr/>
          <a:lstStyle/>
          <a:p>
            <a:fld id="{63012DBF-7C29-4C0D-BFD6-62C2866D1C33}" type="slidenum">
              <a:rPr lang="en-US" smtClean="0"/>
              <a:t>‹#›</a:t>
            </a:fld>
            <a:endParaRPr lang="en-US"/>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20597944"/>
      </p:ext>
    </p:extLst>
  </p:cSld>
  <p:clrMapOvr>
    <a:masterClrMapping/>
  </p:clrMapOvr>
  <p:timing>
    <p:tnLst>
      <p:par>
        <p:cTn id="1" dur="indefinite" restart="never" nodeType="tmRoot"/>
      </p:par>
    </p:tnLst>
  </p:timing>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endParaRPr lang="en-US"/>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a:p>
        </p:txBody>
      </p:sp>
      <p:sp>
        <p:nvSpPr>
          <p:cNvPr id="7" name="Slide Number Placeholder 5"/>
          <p:cNvSpPr>
            <a:spLocks noGrp="1"/>
          </p:cNvSpPr>
          <p:nvPr>
            <p:ph type="sldNum" sz="quarter" idx="12"/>
          </p:nvPr>
        </p:nvSpPr>
        <p:spPr>
          <a:xfrm>
            <a:off x="9891132" y="6356350"/>
            <a:ext cx="1462668" cy="365125"/>
          </a:xfrm>
        </p:spPr>
        <p:txBody>
          <a:bodyPr/>
          <a:lstStyle/>
          <a:p>
            <a:fld id="{63012DBF-7C29-4C0D-BFD6-62C2866D1C33}" type="slidenum">
              <a:rPr lang="en-US" smtClean="0"/>
              <a:t>‹#›</a:t>
            </a:fld>
            <a:endParaRPr lang="en-US"/>
          </a:p>
        </p:txBody>
      </p:sp>
    </p:spTree>
    <p:extLst>
      <p:ext uri="{BB962C8B-B14F-4D97-AF65-F5344CB8AC3E}">
        <p14:creationId xmlns:p14="http://schemas.microsoft.com/office/powerpoint/2010/main" val="2000389339"/>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63012DBF-7C29-4C0D-BFD6-62C2866D1C33}" type="slidenum">
              <a:rPr lang="en-US" smtClean="0"/>
              <a:t>‹#›</a:t>
            </a:fld>
            <a:endParaRPr lang="en-US"/>
          </a:p>
        </p:txBody>
      </p:sp>
    </p:spTree>
    <p:extLst>
      <p:ext uri="{BB962C8B-B14F-4D97-AF65-F5344CB8AC3E}">
        <p14:creationId xmlns:p14="http://schemas.microsoft.com/office/powerpoint/2010/main" val="416345215"/>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a:p>
        </p:txBody>
      </p:sp>
      <p:sp>
        <p:nvSpPr>
          <p:cNvPr id="10" name="Slide Number Placeholder 5"/>
          <p:cNvSpPr>
            <a:spLocks noGrp="1"/>
          </p:cNvSpPr>
          <p:nvPr>
            <p:ph type="sldNum" sz="quarter" idx="12"/>
          </p:nvPr>
        </p:nvSpPr>
        <p:spPr>
          <a:xfrm>
            <a:off x="9891132" y="6356350"/>
            <a:ext cx="1462668" cy="365125"/>
          </a:xfrm>
        </p:spPr>
        <p:txBody>
          <a:bodyPr/>
          <a:lstStyle/>
          <a:p>
            <a:fld id="{63012DBF-7C29-4C0D-BFD6-62C2866D1C33}" type="slidenum">
              <a:rPr lang="en-US" smtClean="0"/>
              <a:t>‹#›</a:t>
            </a:fld>
            <a:endParaRPr lang="en-US"/>
          </a:p>
        </p:txBody>
      </p:sp>
    </p:spTree>
    <p:extLst>
      <p:ext uri="{BB962C8B-B14F-4D97-AF65-F5344CB8AC3E}">
        <p14:creationId xmlns:p14="http://schemas.microsoft.com/office/powerpoint/2010/main" val="1875437479"/>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a:xfrm>
            <a:off x="838200" y="6356350"/>
            <a:ext cx="1358590" cy="365125"/>
          </a:xfrm>
        </p:spPr>
        <p:txBody>
          <a:body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a:p>
        </p:txBody>
      </p:sp>
      <p:sp>
        <p:nvSpPr>
          <p:cNvPr id="9" name="Slide Number Placeholder 6"/>
          <p:cNvSpPr>
            <a:spLocks noGrp="1"/>
          </p:cNvSpPr>
          <p:nvPr>
            <p:ph type="sldNum" sz="quarter" idx="12"/>
          </p:nvPr>
        </p:nvSpPr>
        <p:spPr>
          <a:xfrm>
            <a:off x="9891132" y="6356350"/>
            <a:ext cx="1462668" cy="365125"/>
          </a:xfrm>
        </p:spPr>
        <p:txBody>
          <a:bodyPr/>
          <a:lstStyle/>
          <a:p>
            <a:fld id="{63012DBF-7C29-4C0D-BFD6-62C2866D1C33}" type="slidenum">
              <a:rPr lang="en-US" smtClean="0"/>
              <a:t>‹#›</a:t>
            </a:fld>
            <a:endParaRPr lang="en-US"/>
          </a:p>
        </p:txBody>
      </p:sp>
    </p:spTree>
    <p:extLst>
      <p:ext uri="{BB962C8B-B14F-4D97-AF65-F5344CB8AC3E}">
        <p14:creationId xmlns:p14="http://schemas.microsoft.com/office/powerpoint/2010/main" val="4267391496"/>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Department of Healt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
        <p:nvSpPr>
          <p:cNvPr id="8" name="Rectangle 7"/>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Tree>
    <p:extLst>
      <p:ext uri="{BB962C8B-B14F-4D97-AF65-F5344CB8AC3E}">
        <p14:creationId xmlns:p14="http://schemas.microsoft.com/office/powerpoint/2010/main" val="175447408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63012DBF-7C29-4C0D-BFD6-62C2866D1C33}" type="slidenum">
              <a:rPr lang="en-US" smtClean="0"/>
              <a:t>‹#›</a:t>
            </a:fld>
            <a:endParaRPr lang="en-US"/>
          </a:p>
        </p:txBody>
      </p:sp>
    </p:spTree>
    <p:extLst>
      <p:ext uri="{BB962C8B-B14F-4D97-AF65-F5344CB8AC3E}">
        <p14:creationId xmlns:p14="http://schemas.microsoft.com/office/powerpoint/2010/main" val="877674604"/>
      </p:ext>
    </p:extLst>
  </p:cSld>
  <p:clrMapOvr>
    <a:masterClrMapping/>
  </p:clrMapOvr>
  <p:timing>
    <p:tnLst>
      <p:par>
        <p:cTn id="1" dur="indefinite" restart="never" nodeType="tmRoot"/>
      </p:par>
    </p:tnLst>
  </p:timing>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63012DBF-7C29-4C0D-BFD6-62C2866D1C33}" type="slidenum">
              <a:rPr lang="en-US" smtClean="0"/>
              <a:t>‹#›</a:t>
            </a:fld>
            <a:endParaRPr lang="en-US"/>
          </a:p>
        </p:txBody>
      </p:sp>
    </p:spTree>
    <p:extLst>
      <p:ext uri="{BB962C8B-B14F-4D97-AF65-F5344CB8AC3E}">
        <p14:creationId xmlns:p14="http://schemas.microsoft.com/office/powerpoint/2010/main" val="1818840090"/>
      </p:ext>
    </p:extLst>
  </p:cSld>
  <p:clrMapOvr>
    <a:masterClrMapping/>
  </p:clrMapOvr>
  <p:timing>
    <p:tnLst>
      <p:par>
        <p:cTn id="1" dur="indefinite" restart="never" nodeType="tmRoot"/>
      </p:par>
    </p:tnLst>
  </p:timing>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a:p>
        </p:txBody>
      </p:sp>
      <p:sp>
        <p:nvSpPr>
          <p:cNvPr id="8" name="Slide Number Placeholder 5"/>
          <p:cNvSpPr>
            <a:spLocks noGrp="1"/>
          </p:cNvSpPr>
          <p:nvPr>
            <p:ph type="sldNum" sz="quarter" idx="12"/>
          </p:nvPr>
        </p:nvSpPr>
        <p:spPr>
          <a:xfrm>
            <a:off x="9891132" y="6356350"/>
            <a:ext cx="1462668" cy="365125"/>
          </a:xfrm>
        </p:spPr>
        <p:txBody>
          <a:bodyPr/>
          <a:lstStyle/>
          <a:p>
            <a:fld id="{63012DBF-7C29-4C0D-BFD6-62C2866D1C33}" type="slidenum">
              <a:rPr lang="en-US" smtClean="0"/>
              <a:t>‹#›</a:t>
            </a:fld>
            <a:endParaRPr lang="en-US"/>
          </a:p>
        </p:txBody>
      </p:sp>
    </p:spTree>
    <p:extLst>
      <p:ext uri="{BB962C8B-B14F-4D97-AF65-F5344CB8AC3E}">
        <p14:creationId xmlns:p14="http://schemas.microsoft.com/office/powerpoint/2010/main" val="3379243162"/>
      </p:ext>
    </p:extLst>
  </p:cSld>
  <p:clrMapOvr>
    <a:masterClrMapping/>
  </p:clrMapOvr>
  <p:timing>
    <p:tnLst>
      <p:par>
        <p:cTn id="1" dur="indefinite" restart="never" nodeType="tmRoot"/>
      </p:par>
    </p:tnLst>
  </p:timing>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a:p>
        </p:txBody>
      </p:sp>
      <p:sp>
        <p:nvSpPr>
          <p:cNvPr id="11" name="Slide Number Placeholder 6"/>
          <p:cNvSpPr>
            <a:spLocks noGrp="1"/>
          </p:cNvSpPr>
          <p:nvPr>
            <p:ph type="sldNum" sz="quarter" idx="13"/>
          </p:nvPr>
        </p:nvSpPr>
        <p:spPr>
          <a:xfrm>
            <a:off x="9891132" y="6356350"/>
            <a:ext cx="1462668" cy="365125"/>
          </a:xfrm>
        </p:spPr>
        <p:txBody>
          <a:bodyPr/>
          <a:lstStyle/>
          <a:p>
            <a:fld id="{63012DBF-7C29-4C0D-BFD6-62C2866D1C33}" type="slidenum">
              <a:rPr lang="en-US" smtClean="0"/>
              <a:t>‹#›</a:t>
            </a:fld>
            <a:endParaRPr lang="en-US"/>
          </a:p>
        </p:txBody>
      </p:sp>
    </p:spTree>
    <p:extLst>
      <p:ext uri="{BB962C8B-B14F-4D97-AF65-F5344CB8AC3E}">
        <p14:creationId xmlns:p14="http://schemas.microsoft.com/office/powerpoint/2010/main" val="827371756"/>
      </p:ext>
    </p:extLst>
  </p:cSld>
  <p:clrMapOvr>
    <a:masterClrMapping/>
  </p:clrMapOvr>
  <p:timing>
    <p:tnLst>
      <p:par>
        <p:cTn id="1" dur="indefinite" restart="never" nodeType="tmRoot"/>
      </p:par>
    </p:tnLst>
  </p:timing>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endParaRPr lang="en-US"/>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a:p>
        </p:txBody>
      </p:sp>
      <p:sp>
        <p:nvSpPr>
          <p:cNvPr id="11" name="Slide Number Placeholder 5"/>
          <p:cNvSpPr>
            <a:spLocks noGrp="1"/>
          </p:cNvSpPr>
          <p:nvPr>
            <p:ph type="sldNum" sz="quarter" idx="13"/>
          </p:nvPr>
        </p:nvSpPr>
        <p:spPr>
          <a:xfrm>
            <a:off x="9891132" y="6356350"/>
            <a:ext cx="1462668" cy="365125"/>
          </a:xfrm>
        </p:spPr>
        <p:txBody>
          <a:bodyPr/>
          <a:lstStyle/>
          <a:p>
            <a:fld id="{63012DBF-7C29-4C0D-BFD6-62C2866D1C33}" type="slidenum">
              <a:rPr lang="en-US" smtClean="0"/>
              <a:t>‹#›</a:t>
            </a:fld>
            <a:endParaRPr lang="en-US"/>
          </a:p>
        </p:txBody>
      </p:sp>
    </p:spTree>
    <p:extLst>
      <p:ext uri="{BB962C8B-B14F-4D97-AF65-F5344CB8AC3E}">
        <p14:creationId xmlns:p14="http://schemas.microsoft.com/office/powerpoint/2010/main" val="826357499"/>
      </p:ext>
    </p:extLst>
  </p:cSld>
  <p:clrMapOvr>
    <a:masterClrMapping/>
  </p:clrMapOvr>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63012DBF-7C29-4C0D-BFD6-62C2866D1C33}" type="slidenum">
              <a:rPr lang="en-US" smtClean="0"/>
              <a:t>‹#›</a:t>
            </a:fld>
            <a:endParaRPr lang="en-US"/>
          </a:p>
        </p:txBody>
      </p:sp>
    </p:spTree>
    <p:extLst>
      <p:ext uri="{BB962C8B-B14F-4D97-AF65-F5344CB8AC3E}">
        <p14:creationId xmlns:p14="http://schemas.microsoft.com/office/powerpoint/2010/main" val="2241627687"/>
      </p:ext>
    </p:extLst>
  </p:cSld>
  <p:clrMapOvr>
    <a:masterClrMapping/>
  </p:clrMapOvr>
  <p:timing>
    <p:tnLst>
      <p:par>
        <p:cTn id="1" dur="indefinite" restart="never" nodeType="tmRoot"/>
      </p:par>
    </p:tnLst>
  </p:timing>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63012DBF-7C29-4C0D-BFD6-62C2866D1C33}" type="slidenum">
              <a:rPr lang="en-US" smtClean="0"/>
              <a:t>‹#›</a:t>
            </a:fld>
            <a:endParaRPr lang="en-US"/>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755378855"/>
      </p:ext>
    </p:extLst>
  </p:cSld>
  <p:clrMapOvr>
    <a:masterClrMapping/>
  </p:clrMapOvr>
  <p:timing>
    <p:tnLst>
      <p:par>
        <p:cTn id="1" dur="indefinite" restart="never" nodeType="tmRoot"/>
      </p:par>
    </p:tnLst>
  </p:timing>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63012DBF-7C29-4C0D-BFD6-62C2866D1C33}" type="slidenum">
              <a:rPr lang="en-US" smtClean="0"/>
              <a:t>‹#›</a:t>
            </a:fld>
            <a:endParaRPr lang="en-US"/>
          </a:p>
        </p:txBody>
      </p:sp>
    </p:spTree>
    <p:extLst>
      <p:ext uri="{BB962C8B-B14F-4D97-AF65-F5344CB8AC3E}">
        <p14:creationId xmlns:p14="http://schemas.microsoft.com/office/powerpoint/2010/main" val="3819110156"/>
      </p:ext>
    </p:extLst>
  </p:cSld>
  <p:clrMapOvr>
    <a:masterClrMapping/>
  </p:clrMapOvr>
  <p:timing>
    <p:tnLst>
      <p:par>
        <p:cTn id="1" dur="indefinite" restart="never" nodeType="tmRoot"/>
      </p:par>
    </p:tn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63012DBF-7C29-4C0D-BFD6-62C2866D1C33}" type="slidenum">
              <a:rPr lang="en-US" smtClean="0"/>
              <a:t>‹#›</a:t>
            </a:fld>
            <a:endParaRPr lang="en-US"/>
          </a:p>
        </p:txBody>
      </p:sp>
    </p:spTree>
    <p:extLst>
      <p:ext uri="{BB962C8B-B14F-4D97-AF65-F5344CB8AC3E}">
        <p14:creationId xmlns:p14="http://schemas.microsoft.com/office/powerpoint/2010/main" val="2104552206"/>
      </p:ext>
    </p:extLst>
  </p:cSld>
  <p:clrMapOvr>
    <a:masterClrMapping/>
  </p:clrMapOvr>
  <p:timing>
    <p:tnLst>
      <p:par>
        <p:cTn id="1" dur="indefinite" restart="never" nodeType="tmRoot"/>
      </p:par>
    </p:tnLst>
  </p:timing>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63012DBF-7C29-4C0D-BFD6-62C2866D1C33}" type="slidenum">
              <a:rPr lang="en-US" smtClean="0"/>
              <a:t>‹#›</a:t>
            </a:fld>
            <a:endParaRPr lang="en-US"/>
          </a:p>
        </p:txBody>
      </p:sp>
    </p:spTree>
    <p:extLst>
      <p:ext uri="{BB962C8B-B14F-4D97-AF65-F5344CB8AC3E}">
        <p14:creationId xmlns:p14="http://schemas.microsoft.com/office/powerpoint/2010/main" val="3902693673"/>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a:p>
        </p:txBody>
      </p:sp>
      <p:sp>
        <p:nvSpPr>
          <p:cNvPr id="6" name="Slide Number Placeholder 5"/>
          <p:cNvSpPr>
            <a:spLocks noGrp="1"/>
          </p:cNvSpPr>
          <p:nvPr>
            <p:ph type="sldNum" sz="quarter" idx="12"/>
          </p:nvPr>
        </p:nvSpPr>
        <p:spPr/>
        <p:txBody>
          <a:bodyPr/>
          <a:lstStyle/>
          <a:p>
            <a:fld id="{63012DBF-7C29-4C0D-BFD6-62C2866D1C33}" type="slidenum">
              <a:rPr lang="en-US" smtClean="0"/>
              <a:t>‹#›</a:t>
            </a:fld>
            <a:endParaRPr lang="en-US"/>
          </a:p>
        </p:txBody>
      </p:sp>
      <p:sp>
        <p:nvSpPr>
          <p:cNvPr id="9" name="Rectangle 8"/>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41447069"/>
      </p:ext>
    </p:extLst>
  </p:cSld>
  <p:clrMapOvr>
    <a:masterClrMapping/>
  </p:clrMapOvr>
  <p:timing>
    <p:tnLst>
      <p:par>
        <p:cTn id="1" dur="indefinite" restart="never" nodeType="tmRoot"/>
      </p:par>
    </p:tnLst>
  </p:timing>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Here | mn.gov/websiteurl</a:t>
            </a:r>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63012DBF-7C29-4C0D-BFD6-62C2866D1C33}" type="slidenum">
              <a:rPr lang="en-US" smtClean="0"/>
              <a:t>‹#›</a:t>
            </a:fld>
            <a:endParaRPr lang="en-US"/>
          </a:p>
        </p:txBody>
      </p:sp>
    </p:spTree>
    <p:extLst>
      <p:ext uri="{BB962C8B-B14F-4D97-AF65-F5344CB8AC3E}">
        <p14:creationId xmlns:p14="http://schemas.microsoft.com/office/powerpoint/2010/main" val="1426726503"/>
      </p:ext>
    </p:extLst>
  </p:cSld>
  <p:clrMapOvr>
    <a:masterClrMapping/>
  </p:clrMapOvr>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Here | mn.gov/websiteurl</a:t>
            </a:r>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63012DBF-7C29-4C0D-BFD6-62C2866D1C33}" type="slidenum">
              <a:rPr lang="en-US" smtClean="0"/>
              <a:t>‹#›</a:t>
            </a:fld>
            <a:endParaRPr lang="en-US"/>
          </a:p>
        </p:txBody>
      </p:sp>
    </p:spTree>
    <p:extLst>
      <p:ext uri="{BB962C8B-B14F-4D97-AF65-F5344CB8AC3E}">
        <p14:creationId xmlns:p14="http://schemas.microsoft.com/office/powerpoint/2010/main" val="2048518197"/>
      </p:ext>
    </p:extLst>
  </p:cSld>
  <p:clrMapOvr>
    <a:masterClrMapping/>
  </p:clrMapOvr>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Here | mn.gov/websiteurl</a:t>
            </a:r>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63012DBF-7C29-4C0D-BFD6-62C2866D1C33}" type="slidenum">
              <a:rPr lang="en-US" smtClean="0"/>
              <a:t>‹#›</a:t>
            </a:fld>
            <a:endParaRPr lang="en-US"/>
          </a:p>
        </p:txBody>
      </p:sp>
    </p:spTree>
    <p:extLst>
      <p:ext uri="{BB962C8B-B14F-4D97-AF65-F5344CB8AC3E}">
        <p14:creationId xmlns:p14="http://schemas.microsoft.com/office/powerpoint/2010/main" val="3752518659"/>
      </p:ext>
    </p:extLst>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Here | mn.gov/websiteurl</a:t>
            </a:r>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63012DBF-7C29-4C0D-BFD6-62C2866D1C33}" type="slidenum">
              <a:rPr lang="en-US" smtClean="0"/>
              <a:t>‹#›</a:t>
            </a:fld>
            <a:endParaRPr lang="en-US"/>
          </a:p>
        </p:txBody>
      </p:sp>
    </p:spTree>
    <p:extLst>
      <p:ext uri="{BB962C8B-B14F-4D97-AF65-F5344CB8AC3E}">
        <p14:creationId xmlns:p14="http://schemas.microsoft.com/office/powerpoint/2010/main" val="1380652669"/>
      </p:ext>
    </p:extLst>
  </p:cSld>
  <p:clrMapOvr>
    <a:masterClrMapping/>
  </p:clrMapOvr>
  <p:timing>
    <p:tnLst>
      <p:par>
        <p:cTn id="1" dur="indefinite" restart="never" nodeType="tmRoot"/>
      </p:par>
    </p:tnLst>
  </p:timing>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endParaRPr lang="en-US"/>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a:p>
        </p:txBody>
      </p:sp>
      <p:sp>
        <p:nvSpPr>
          <p:cNvPr id="4" name="Slide Number Placeholder 3"/>
          <p:cNvSpPr>
            <a:spLocks noGrp="1"/>
          </p:cNvSpPr>
          <p:nvPr>
            <p:ph type="sldNum" sz="quarter" idx="11"/>
          </p:nvPr>
        </p:nvSpPr>
        <p:spPr/>
        <p:txBody>
          <a:bodyPr/>
          <a:lstStyle/>
          <a:p>
            <a:fld id="{63012DBF-7C29-4C0D-BFD6-62C2866D1C33}" type="slidenum">
              <a:rPr lang="en-US" smtClean="0"/>
              <a:t>‹#›</a:t>
            </a:fld>
            <a:endParaRPr lang="en-US"/>
          </a:p>
        </p:txBody>
      </p:sp>
    </p:spTree>
    <p:extLst>
      <p:ext uri="{BB962C8B-B14F-4D97-AF65-F5344CB8AC3E}">
        <p14:creationId xmlns:p14="http://schemas.microsoft.com/office/powerpoint/2010/main" val="2051692024"/>
      </p:ext>
    </p:extLst>
  </p:cSld>
  <p:clrMapOvr>
    <a:masterClrMapping/>
  </p:clrMapOvr>
  <p:timing>
    <p:tnLst>
      <p:par>
        <p:cTn id="1" dur="indefinite" restart="never" nodeType="tmRoot"/>
      </p:par>
    </p:tnLst>
  </p:timing>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Here | mn.gov/websiteurl</a:t>
            </a:r>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63012DBF-7C29-4C0D-BFD6-62C2866D1C33}" type="slidenum">
              <a:rPr lang="en-US" smtClean="0"/>
              <a:t>‹#›</a:t>
            </a:fld>
            <a:endParaRPr lang="en-US"/>
          </a:p>
        </p:txBody>
      </p:sp>
    </p:spTree>
    <p:extLst>
      <p:ext uri="{BB962C8B-B14F-4D97-AF65-F5344CB8AC3E}">
        <p14:creationId xmlns:p14="http://schemas.microsoft.com/office/powerpoint/2010/main" val="3449109246"/>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Here | mn.gov/websiteurl</a:t>
            </a:r>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63012DBF-7C29-4C0D-BFD6-62C2866D1C33}" type="slidenum">
              <a:rPr lang="en-US" smtClean="0"/>
              <a:t>‹#›</a:t>
            </a:fld>
            <a:endParaRPr lang="en-US"/>
          </a:p>
        </p:txBody>
      </p:sp>
    </p:spTree>
    <p:extLst>
      <p:ext uri="{BB962C8B-B14F-4D97-AF65-F5344CB8AC3E}">
        <p14:creationId xmlns:p14="http://schemas.microsoft.com/office/powerpoint/2010/main" val="3395823800"/>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Here | mn.gov/websiteurl</a:t>
            </a:r>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63012DBF-7C29-4C0D-BFD6-62C2866D1C33}" type="slidenum">
              <a:rPr lang="en-US" smtClean="0"/>
              <a:t>‹#›</a:t>
            </a:fld>
            <a:endParaRPr lang="en-US"/>
          </a:p>
        </p:txBody>
      </p:sp>
    </p:spTree>
    <p:extLst>
      <p:ext uri="{BB962C8B-B14F-4D97-AF65-F5344CB8AC3E}">
        <p14:creationId xmlns:p14="http://schemas.microsoft.com/office/powerpoint/2010/main" val="122493256"/>
      </p:ext>
    </p:extLst>
  </p:cSld>
  <p:clrMapOvr>
    <a:masterClrMapping/>
  </p:clrMapOvr>
  <p:timing>
    <p:tnLst>
      <p:par>
        <p:cTn id="1" dur="indefinite" restart="never" nodeType="tmRoot"/>
      </p:par>
    </p:tnLst>
  </p:timing>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Here | mn.gov/websiteurl</a:t>
            </a:r>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63012DBF-7C29-4C0D-BFD6-62C2866D1C33}" type="slidenum">
              <a:rPr lang="en-US" smtClean="0"/>
              <a:t>‹#›</a:t>
            </a:fld>
            <a:endParaRPr lang="en-US"/>
          </a:p>
        </p:txBody>
      </p:sp>
      <p:sp>
        <p:nvSpPr>
          <p:cNvPr id="8" name="Rectangle 7"/>
          <p:cNvSpPr/>
          <p:nvPr/>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1077903003"/>
      </p:ext>
    </p:extLst>
  </p:cSld>
  <p:clrMapOvr>
    <a:masterClrMapping/>
  </p:clrMapOvr>
  <p:timing>
    <p:tnLst>
      <p:par>
        <p:cTn id="1" dur="indefinite" restart="never" nodeType="tmRoot"/>
      </p:par>
    </p:tnLst>
  </p:timing>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t>Optional Tagline Goes Here | mn.gov/websiteurl</a:t>
            </a:r>
            <a:endParaRPr lang="en-US"/>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63012DBF-7C29-4C0D-BFD6-62C2866D1C33}" type="slidenum">
              <a:rPr lang="en-US" smtClean="0"/>
              <a:t>‹#›</a:t>
            </a:fld>
            <a:endParaRPr lang="en-US"/>
          </a:p>
        </p:txBody>
      </p:sp>
      <p:sp>
        <p:nvSpPr>
          <p:cNvPr id="6" name="Rectangle 5"/>
          <p:cNvSpPr/>
          <p:nvPr/>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175467439"/>
      </p:ext>
    </p:extLst>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a:p>
        </p:txBody>
      </p:sp>
      <p:sp>
        <p:nvSpPr>
          <p:cNvPr id="19" name="Slide Number Placeholder 18"/>
          <p:cNvSpPr>
            <a:spLocks noGrp="1"/>
          </p:cNvSpPr>
          <p:nvPr>
            <p:ph type="sldNum" sz="quarter" idx="16"/>
          </p:nvPr>
        </p:nvSpPr>
        <p:spPr/>
        <p:txBody>
          <a:bodyPr/>
          <a:lstStyle/>
          <a:p>
            <a:fld id="{63012DBF-7C29-4C0D-BFD6-62C2866D1C33}" type="slidenum">
              <a:rPr lang="en-US" smtClean="0"/>
              <a:t>‹#›</a:t>
            </a:fld>
            <a:endParaRPr lang="en-US"/>
          </a:p>
        </p:txBody>
      </p:sp>
      <p:pic>
        <p:nvPicPr>
          <p:cNvPr id="14" name="MN.IT Services Logo" descr="Minnesota Department of Healt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366595735"/>
      </p:ext>
    </p:extLst>
  </p:cSld>
  <p:clrMapOvr>
    <a:masterClrMapping/>
  </p:clrMapOvr>
  <p:timing>
    <p:tnLst>
      <p:par>
        <p:cTn id="1" dur="indefinite" restart="never" nodeType="tmRoot"/>
      </p:par>
    </p:tnLst>
  </p:timing>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Optional Tagline Goes Here | mn.gov/websiteurl</a:t>
            </a:r>
            <a:endParaRPr lang="en-US"/>
          </a:p>
        </p:txBody>
      </p:sp>
      <p:sp>
        <p:nvSpPr>
          <p:cNvPr id="4" name="Slide Number Placeholder 3"/>
          <p:cNvSpPr>
            <a:spLocks noGrp="1"/>
          </p:cNvSpPr>
          <p:nvPr>
            <p:ph type="sldNum" sz="quarter" idx="12"/>
          </p:nvPr>
        </p:nvSpPr>
        <p:spPr/>
        <p:txBody>
          <a:bodyPr/>
          <a:lstStyle/>
          <a:p>
            <a:fld id="{63012DBF-7C29-4C0D-BFD6-62C2866D1C33}" type="slidenum">
              <a:rPr lang="en-US" smtClean="0"/>
              <a:t>‹#›</a:t>
            </a:fld>
            <a:endParaRPr lang="en-US"/>
          </a:p>
        </p:txBody>
      </p:sp>
    </p:spTree>
    <p:extLst>
      <p:ext uri="{BB962C8B-B14F-4D97-AF65-F5344CB8AC3E}">
        <p14:creationId xmlns:p14="http://schemas.microsoft.com/office/powerpoint/2010/main" val="15305027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Optional Tagline Goes Here | mn.gov/websiteurl</a:t>
            </a:r>
            <a:endParaRPr lang="en-US"/>
          </a:p>
        </p:txBody>
      </p:sp>
      <p:sp>
        <p:nvSpPr>
          <p:cNvPr id="7" name="Slide Number Placeholder 6"/>
          <p:cNvSpPr>
            <a:spLocks noGrp="1"/>
          </p:cNvSpPr>
          <p:nvPr>
            <p:ph type="sldNum" sz="quarter" idx="12"/>
          </p:nvPr>
        </p:nvSpPr>
        <p:spPr/>
        <p:txBody>
          <a:bodyPr/>
          <a:lstStyle/>
          <a:p>
            <a:fld id="{63012DBF-7C29-4C0D-BFD6-62C2866D1C33}" type="slidenum">
              <a:rPr lang="en-US" smtClean="0"/>
              <a:t>‹#›</a:t>
            </a:fld>
            <a:endParaRPr lang="en-US"/>
          </a:p>
        </p:txBody>
      </p:sp>
    </p:spTree>
    <p:extLst>
      <p:ext uri="{BB962C8B-B14F-4D97-AF65-F5344CB8AC3E}">
        <p14:creationId xmlns:p14="http://schemas.microsoft.com/office/powerpoint/2010/main" val="29299266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517267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8214421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33880121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a:p>
        </p:txBody>
      </p:sp>
      <p:sp>
        <p:nvSpPr>
          <p:cNvPr id="6" name="Slide Number Placeholder 5"/>
          <p:cNvSpPr>
            <a:spLocks noGrp="1"/>
          </p:cNvSpPr>
          <p:nvPr>
            <p:ph type="sldNum" sz="quarter" idx="12"/>
          </p:nvPr>
        </p:nvSpPr>
        <p:spPr/>
        <p:txBody>
          <a:bodyPr/>
          <a:lstStyle/>
          <a:p>
            <a:fld id="{63012DBF-7C29-4C0D-BFD6-62C2866D1C33}" type="slidenum">
              <a:rPr lang="en-US" smtClean="0"/>
              <a:t>‹#›</a:t>
            </a:fld>
            <a:endParaRPr lang="en-US"/>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93349467"/>
      </p:ext>
    </p:extLst>
  </p:cSld>
  <p:clrMapOvr>
    <a:masterClrMapping/>
  </p:clrMapOvr>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a:p>
        </p:txBody>
      </p:sp>
      <p:sp>
        <p:nvSpPr>
          <p:cNvPr id="7" name="Slide Number Placeholder 6"/>
          <p:cNvSpPr>
            <a:spLocks noGrp="1"/>
          </p:cNvSpPr>
          <p:nvPr>
            <p:ph type="sldNum" sz="quarter" idx="12"/>
          </p:nvPr>
        </p:nvSpPr>
        <p:spPr/>
        <p:txBody>
          <a:bodyPr/>
          <a:lstStyle/>
          <a:p>
            <a:fld id="{63012DBF-7C29-4C0D-BFD6-62C2866D1C33}" type="slidenum">
              <a:rPr lang="en-US" smtClean="0"/>
              <a:t>‹#›</a:t>
            </a:fld>
            <a:endParaRPr lang="en-US"/>
          </a:p>
        </p:txBody>
      </p:sp>
      <p:sp>
        <p:nvSpPr>
          <p:cNvPr id="10" name="Rectangle 9"/>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2265335717"/>
      </p:ext>
    </p:extLst>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a:p>
        </p:txBody>
      </p:sp>
      <p:sp>
        <p:nvSpPr>
          <p:cNvPr id="6" name="Slide Number Placeholder 5"/>
          <p:cNvSpPr>
            <a:spLocks noGrp="1"/>
          </p:cNvSpPr>
          <p:nvPr>
            <p:ph type="sldNum" sz="quarter" idx="12"/>
          </p:nvPr>
        </p:nvSpPr>
        <p:spPr/>
        <p:txBody>
          <a:bodyPr/>
          <a:lstStyle/>
          <a:p>
            <a:fld id="{63012DBF-7C29-4C0D-BFD6-62C2866D1C33}" type="slidenum">
              <a:rPr lang="en-US" smtClean="0"/>
              <a:t>‹#›</a:t>
            </a:fld>
            <a:endParaRPr lang="en-US"/>
          </a:p>
        </p:txBody>
      </p:sp>
      <p:sp>
        <p:nvSpPr>
          <p:cNvPr id="9" name="Rectangle 8"/>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58368686"/>
      </p:ext>
    </p:extLst>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a:p>
        </p:txBody>
      </p:sp>
      <p:sp>
        <p:nvSpPr>
          <p:cNvPr id="7" name="Slide Number Placeholder 6"/>
          <p:cNvSpPr>
            <a:spLocks noGrp="1"/>
          </p:cNvSpPr>
          <p:nvPr>
            <p:ph type="sldNum" sz="quarter" idx="12"/>
          </p:nvPr>
        </p:nvSpPr>
        <p:spPr/>
        <p:txBody>
          <a:bodyPr/>
          <a:lstStyle/>
          <a:p>
            <a:fld id="{63012DBF-7C29-4C0D-BFD6-62C2866D1C33}" type="slidenum">
              <a:rPr lang="en-US" smtClean="0"/>
              <a:t>‹#›</a:t>
            </a:fld>
            <a:endParaRPr lang="en-US"/>
          </a:p>
        </p:txBody>
      </p:sp>
    </p:spTree>
    <p:extLst>
      <p:ext uri="{BB962C8B-B14F-4D97-AF65-F5344CB8AC3E}">
        <p14:creationId xmlns:p14="http://schemas.microsoft.com/office/powerpoint/2010/main" val="185755855"/>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63012DBF-7C29-4C0D-BFD6-62C2866D1C33}" type="slidenum">
              <a:rPr lang="en-US" smtClean="0"/>
              <a:t>‹#›</a:t>
            </a:fld>
            <a:endParaRPr lang="en-US"/>
          </a:p>
        </p:txBody>
      </p:sp>
    </p:spTree>
    <p:extLst>
      <p:ext uri="{BB962C8B-B14F-4D97-AF65-F5344CB8AC3E}">
        <p14:creationId xmlns:p14="http://schemas.microsoft.com/office/powerpoint/2010/main" val="224767359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660" r:id="rId52"/>
    <p:sldLayoutId id="2147483661" r:id="rId53"/>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51.xml"/><Relationship Id="rId5" Type="http://schemas.openxmlformats.org/officeDocument/2006/relationships/hyperlink" Target="https://www.who.int/emergencies/mers-cov/en/" TargetMode="External"/><Relationship Id="rId4" Type="http://schemas.openxmlformats.org/officeDocument/2006/relationships/hyperlink" Target="https://www.cdc.gov/coronavirus/mers/index.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dc.gov/coronavirus/mers/interim-guidance.html"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coronavirus/mers/index.html"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www.who.int/emergencies/mers-cov/e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who.int/health-topics/ebola/" TargetMode="External"/><Relationship Id="rId2" Type="http://schemas.openxmlformats.org/officeDocument/2006/relationships/hyperlink" Target="https://www.cdc.gov/vhf/ebola/index.html" TargetMode="External"/><Relationship Id="rId1" Type="http://schemas.openxmlformats.org/officeDocument/2006/relationships/slideLayout" Target="../slideLayouts/slideLayout51.xml"/><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hyperlink" Target="https://www.epa.gov/pesticide-registration/list-l-epas-registered-antimicrobial-products-meet-cdc-criteria-use-against"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c.gov/vhf/ebola/index.html"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www.who.int/health-topics/ebola/"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cdc.gov/vhf/marburg/index.html" TargetMode="External"/><Relationship Id="rId2" Type="http://schemas.openxmlformats.org/officeDocument/2006/relationships/image" Target="../media/image12.jpg"/><Relationship Id="rId1" Type="http://schemas.openxmlformats.org/officeDocument/2006/relationships/slideLayout" Target="../slideLayouts/slideLayout51.xml"/><Relationship Id="rId4" Type="http://schemas.openxmlformats.org/officeDocument/2006/relationships/hyperlink" Target="https://www.who.int/csr/disease/marburg/e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hyperlink" Target="https://www.epa.gov/pesticide-registration/list-l-epas-registered-antimicrobial-products-meet-cdc-criteria-use-against"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s://www.cdc.gov/vhf/marburg/index.html" TargetMode="External"/><Relationship Id="rId2" Type="http://schemas.openxmlformats.org/officeDocument/2006/relationships/notesSlide" Target="../notesSlides/notesSlide12.xml"/><Relationship Id="rId1" Type="http://schemas.openxmlformats.org/officeDocument/2006/relationships/slideLayout" Target="../slideLayouts/slideLayout52.xml"/><Relationship Id="rId5" Type="http://schemas.openxmlformats.org/officeDocument/2006/relationships/image" Target="../media/image13.jpeg"/><Relationship Id="rId4" Type="http://schemas.openxmlformats.org/officeDocument/2006/relationships/hyperlink" Target="https://www.who.int/csr/disease/marburg/en/"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who.int/health-topics/lassa-fever/" TargetMode="External"/><Relationship Id="rId2" Type="http://schemas.openxmlformats.org/officeDocument/2006/relationships/hyperlink" Target="https://www.cdc.gov/vhf/lassa/index.html" TargetMode="External"/><Relationship Id="rId1" Type="http://schemas.openxmlformats.org/officeDocument/2006/relationships/slideLayout" Target="../slideLayouts/slideLayout51.xml"/><Relationship Id="rId4" Type="http://schemas.openxmlformats.org/officeDocument/2006/relationships/image" Target="../media/image1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hyperlink" Target="https://www.epa.gov/pesticide-registration/list-l-epas-registered-antimicrobial-products-meet-cdc-criteria-use-against" TargetMode="Externa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s://www.who.int/health-topics/lassa-fever/" TargetMode="External"/><Relationship Id="rId2" Type="http://schemas.openxmlformats.org/officeDocument/2006/relationships/hyperlink" Target="https://www.cdc.gov/vhf/lassa/index.html" TargetMode="Externa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48.xml.rels><?xml version="1.0" encoding="UTF-8" standalone="yes"?>
<Relationships xmlns="http://schemas.openxmlformats.org/package/2006/relationships"><Relationship Id="rId3" Type="http://schemas.openxmlformats.org/officeDocument/2006/relationships/hyperlink" Target="https://www.who.int/health-topics/crimean-congo-haemorrhagic-fever/" TargetMode="External"/><Relationship Id="rId2" Type="http://schemas.openxmlformats.org/officeDocument/2006/relationships/hyperlink" Target="https://www.cdc.gov/vhf/crimean-congo/index.html" TargetMode="External"/><Relationship Id="rId1" Type="http://schemas.openxmlformats.org/officeDocument/2006/relationships/slideLayout" Target="../slideLayouts/slideLayout51.xml"/><Relationship Id="rId4" Type="http://schemas.openxmlformats.org/officeDocument/2006/relationships/image" Target="../media/image1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hyperlink" Target="https://www.epa.gov/pesticide-registration/list-l-epas-registered-antimicrobial-products-meet-cdc-criteria-use-against" TargetMode="Externa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hyperlink" Target="https://www.who.int/health-topics/crimean-congo-haemorrhagic-fever/" TargetMode="External"/><Relationship Id="rId2" Type="http://schemas.openxmlformats.org/officeDocument/2006/relationships/hyperlink" Target="https://www.cdc.gov/vhf/crimean-congo/index.html" TargetMode="Externa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55.xml.rels><?xml version="1.0" encoding="UTF-8" standalone="yes"?>
<Relationships xmlns="http://schemas.openxmlformats.org/package/2006/relationships"><Relationship Id="rId3" Type="http://schemas.openxmlformats.org/officeDocument/2006/relationships/hyperlink" Target="https://www.who.int/csr/disease/nipah/en/" TargetMode="External"/><Relationship Id="rId2" Type="http://schemas.openxmlformats.org/officeDocument/2006/relationships/hyperlink" Target="https://www.cdc.gov/vhf/nipah/index.html" TargetMode="External"/><Relationship Id="rId1" Type="http://schemas.openxmlformats.org/officeDocument/2006/relationships/slideLayout" Target="../slideLayouts/slideLayout51.xml"/><Relationship Id="rId4" Type="http://schemas.openxmlformats.org/officeDocument/2006/relationships/image" Target="../media/image1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60.xml.rels><?xml version="1.0" encoding="UTF-8" standalone="yes"?>
<Relationships xmlns="http://schemas.openxmlformats.org/package/2006/relationships"><Relationship Id="rId2" Type="http://schemas.openxmlformats.org/officeDocument/2006/relationships/hyperlink" Target="https://www.epa.gov/pesticide-registration/list-l-epas-registered-antimicrobial-products-meet-cdc-criteria-use-against" TargetMode="Externa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hyperlink" Target="https://www.who.int/csr/disease/nipah/en/" TargetMode="External"/><Relationship Id="rId2" Type="http://schemas.openxmlformats.org/officeDocument/2006/relationships/hyperlink" Target="https://www.cdc.gov/vhf/nipah/index.html" TargetMode="Externa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62.xml.rels><?xml version="1.0" encoding="UTF-8" standalone="yes"?>
<Relationships xmlns="http://schemas.openxmlformats.org/package/2006/relationships"><Relationship Id="rId3" Type="http://schemas.openxmlformats.org/officeDocument/2006/relationships/hyperlink" Target="https://www.who.int/emergencies/diseases/monkeypox/en/" TargetMode="External"/><Relationship Id="rId2" Type="http://schemas.openxmlformats.org/officeDocument/2006/relationships/hyperlink" Target="http://www.cdc.gov/poxvirus/monkeypox/index.html" TargetMode="External"/><Relationship Id="rId1" Type="http://schemas.openxmlformats.org/officeDocument/2006/relationships/slideLayout" Target="../slideLayouts/slideLayout51.xml"/><Relationship Id="rId4" Type="http://schemas.openxmlformats.org/officeDocument/2006/relationships/image" Target="../media/image19.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hyperlink" Target="https://www.who.int/emergencies/diseases/monkeypox/en/" TargetMode="External"/><Relationship Id="rId2" Type="http://schemas.openxmlformats.org/officeDocument/2006/relationships/hyperlink" Target="http://www.cdc.gov/poxvirus/monkeypox/index.html"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b="1" dirty="0"/>
              <a:t>High Consequence Infectious Diseases (HCID)</a:t>
            </a:r>
            <a:endParaRPr lang="en-US" dirty="0"/>
          </a:p>
        </p:txBody>
      </p:sp>
      <p:sp>
        <p:nvSpPr>
          <p:cNvPr id="8" name="Content Placeholder 7"/>
          <p:cNvSpPr>
            <a:spLocks noGrp="1"/>
          </p:cNvSpPr>
          <p:nvPr>
            <p:ph type="body" sz="quarter" idx="14"/>
          </p:nvPr>
        </p:nvSpPr>
        <p:spPr/>
        <p:txBody>
          <a:bodyPr>
            <a:normAutofit/>
          </a:bodyPr>
          <a:lstStyle/>
          <a:p>
            <a:pPr marL="342900" indent="-342900"/>
            <a:r>
              <a:rPr lang="en-US" sz="2400" dirty="0" smtClean="0"/>
              <a:t>Disease Specifics</a:t>
            </a:r>
            <a:endParaRPr lang="en-US" sz="2400" dirty="0"/>
          </a:p>
        </p:txBody>
      </p:sp>
    </p:spTree>
    <p:extLst>
      <p:ext uri="{BB962C8B-B14F-4D97-AF65-F5344CB8AC3E}">
        <p14:creationId xmlns:p14="http://schemas.microsoft.com/office/powerpoint/2010/main" val="1725674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Assessed by Provider</a:t>
            </a:r>
            <a:endParaRPr lang="en-US" sz="4400" dirty="0"/>
          </a:p>
        </p:txBody>
      </p:sp>
      <p:pic>
        <p:nvPicPr>
          <p:cNvPr id="4" name="Picture 3" descr="Screening guidance section screenshot, detail in speaker notes"/>
          <p:cNvPicPr>
            <a:picLocks noChangeAspect="1"/>
          </p:cNvPicPr>
          <p:nvPr/>
        </p:nvPicPr>
        <p:blipFill>
          <a:blip r:embed="rId3"/>
          <a:stretch>
            <a:fillRect/>
          </a:stretch>
        </p:blipFill>
        <p:spPr>
          <a:xfrm>
            <a:off x="971550" y="1066800"/>
            <a:ext cx="10248900" cy="5610225"/>
          </a:xfrm>
          <a:prstGeom prst="rect">
            <a:avLst/>
          </a:prstGeom>
        </p:spPr>
      </p:pic>
    </p:spTree>
    <p:extLst>
      <p:ext uri="{BB962C8B-B14F-4D97-AF65-F5344CB8AC3E}">
        <p14:creationId xmlns:p14="http://schemas.microsoft.com/office/powerpoint/2010/main" val="4033922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If HCID suspected – do the following</a:t>
            </a:r>
            <a:endParaRPr lang="en-US" sz="4400" dirty="0"/>
          </a:p>
        </p:txBody>
      </p:sp>
      <p:sp>
        <p:nvSpPr>
          <p:cNvPr id="3" name="Content Placeholder 2"/>
          <p:cNvSpPr>
            <a:spLocks noGrp="1"/>
          </p:cNvSpPr>
          <p:nvPr>
            <p:ph idx="10"/>
          </p:nvPr>
        </p:nvSpPr>
        <p:spPr/>
        <p:txBody>
          <a:bodyPr/>
          <a:lstStyle/>
          <a:p>
            <a:r>
              <a:rPr lang="en-US" dirty="0" smtClean="0"/>
              <a:t>Place appropriate isolation signage at the patient’s door </a:t>
            </a:r>
          </a:p>
          <a:p>
            <a:r>
              <a:rPr lang="en-US" dirty="0" smtClean="0"/>
              <a:t>Evaluate persons accompanying the patient for illness and/or exposure to a HCID</a:t>
            </a:r>
          </a:p>
          <a:p>
            <a:r>
              <a:rPr lang="en-US" dirty="0" smtClean="0"/>
              <a:t>Track all health care providers (HCP) who have had contact with the suspected HCID patient for potential exposure</a:t>
            </a:r>
          </a:p>
          <a:p>
            <a:r>
              <a:rPr lang="en-US" dirty="0" smtClean="0"/>
              <a:t>Track all the HCP who have entered the patients room for potential exposure</a:t>
            </a:r>
          </a:p>
          <a:p>
            <a:r>
              <a:rPr lang="en-US" dirty="0" smtClean="0"/>
              <a:t>Clinical staff should contact the laboratory leadership regarding sending specimens to the facility’s clinical laboratory</a:t>
            </a:r>
            <a:endParaRPr lang="en-US" dirty="0"/>
          </a:p>
        </p:txBody>
      </p:sp>
    </p:spTree>
    <p:extLst>
      <p:ext uri="{BB962C8B-B14F-4D97-AF65-F5344CB8AC3E}">
        <p14:creationId xmlns:p14="http://schemas.microsoft.com/office/powerpoint/2010/main" val="3731360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East Respiratory Syndrome (MERS)</a:t>
            </a:r>
            <a:endParaRPr lang="en-US" dirty="0"/>
          </a:p>
        </p:txBody>
      </p:sp>
      <p:pic>
        <p:nvPicPr>
          <p:cNvPr id="4" name="Content Placeholder 3" descr="Microscopic slide of MERS"/>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375660" y="1896269"/>
            <a:ext cx="4610100" cy="1819275"/>
          </a:xfrm>
        </p:spPr>
      </p:pic>
      <p:sp>
        <p:nvSpPr>
          <p:cNvPr id="5" name="Content Placeholder 4"/>
          <p:cNvSpPr>
            <a:spLocks noGrp="1"/>
          </p:cNvSpPr>
          <p:nvPr>
            <p:ph sz="half" idx="2"/>
          </p:nvPr>
        </p:nvSpPr>
        <p:spPr>
          <a:xfrm>
            <a:off x="838200" y="4514850"/>
            <a:ext cx="10515600" cy="1662112"/>
          </a:xfrm>
        </p:spPr>
        <p:txBody>
          <a:bodyPr>
            <a:normAutofit fontScale="92500" lnSpcReduction="10000"/>
          </a:bodyPr>
          <a:lstStyle/>
          <a:p>
            <a:pPr marL="0" indent="0">
              <a:buNone/>
            </a:pPr>
            <a:r>
              <a:rPr lang="en-US" dirty="0" smtClean="0">
                <a:hlinkClick r:id="rId4"/>
              </a:rPr>
              <a:t>CDC</a:t>
            </a:r>
            <a:r>
              <a:rPr lang="en-US" dirty="0">
                <a:hlinkClick r:id="rId4"/>
              </a:rPr>
              <a:t>: Middle East Respiratory Syndrome (MERS</a:t>
            </a:r>
            <a:r>
              <a:rPr lang="en-US" dirty="0" smtClean="0">
                <a:hlinkClick r:id="rId4"/>
              </a:rPr>
              <a:t>) (</a:t>
            </a:r>
            <a:r>
              <a:rPr lang="en-US" dirty="0">
                <a:hlinkClick r:id="rId4"/>
              </a:rPr>
              <a:t>https://</a:t>
            </a:r>
            <a:r>
              <a:rPr lang="en-US" dirty="0" smtClean="0">
                <a:hlinkClick r:id="rId4"/>
              </a:rPr>
              <a:t>www.cdc.gov/coronavirus/mers/index.html)</a:t>
            </a:r>
            <a:endParaRPr lang="en-US" dirty="0" smtClean="0"/>
          </a:p>
          <a:p>
            <a:pPr marL="0" indent="0">
              <a:buNone/>
            </a:pPr>
            <a:r>
              <a:rPr lang="en-US" dirty="0">
                <a:hlinkClick r:id="rId5"/>
              </a:rPr>
              <a:t>WHO: Middle East respiratory syndrome coronavirus (MERS-</a:t>
            </a:r>
            <a:r>
              <a:rPr lang="en-US" dirty="0" err="1">
                <a:hlinkClick r:id="rId5"/>
              </a:rPr>
              <a:t>CoV</a:t>
            </a:r>
            <a:r>
              <a:rPr lang="en-US" dirty="0" smtClean="0">
                <a:hlinkClick r:id="rId5"/>
              </a:rPr>
              <a:t>) (</a:t>
            </a:r>
            <a:r>
              <a:rPr lang="en-US" dirty="0">
                <a:hlinkClick r:id="rId5"/>
              </a:rPr>
              <a:t>https://www.who.int/emergencies/mers-cov/en</a:t>
            </a:r>
            <a:r>
              <a:rPr lang="en-US" dirty="0" smtClean="0">
                <a:hlinkClick r:id="rId5"/>
              </a:rPr>
              <a:t>/)</a:t>
            </a:r>
            <a:endParaRPr lang="en-US" dirty="0" smtClean="0"/>
          </a:p>
        </p:txBody>
      </p:sp>
    </p:spTree>
    <p:extLst>
      <p:ext uri="{BB962C8B-B14F-4D97-AF65-F5344CB8AC3E}">
        <p14:creationId xmlns:p14="http://schemas.microsoft.com/office/powerpoint/2010/main" val="1455331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History of MERS-CoV Infection</a:t>
            </a:r>
            <a:endParaRPr lang="en-US" dirty="0"/>
          </a:p>
        </p:txBody>
      </p:sp>
      <p:sp>
        <p:nvSpPr>
          <p:cNvPr id="6" name="Content Placeholder 5"/>
          <p:cNvSpPr>
            <a:spLocks noGrp="1"/>
          </p:cNvSpPr>
          <p:nvPr>
            <p:ph idx="10"/>
          </p:nvPr>
        </p:nvSpPr>
        <p:spPr/>
        <p:txBody>
          <a:bodyPr>
            <a:normAutofit fontScale="85000" lnSpcReduction="20000"/>
          </a:bodyPr>
          <a:lstStyle/>
          <a:p>
            <a:r>
              <a:rPr lang="en-US" dirty="0" smtClean="0"/>
              <a:t>Middle East Respiratory Syndrome (MERS) is caused by a virus called Middle East Respiratory Syndrome Coronavirus (MERS-</a:t>
            </a:r>
            <a:r>
              <a:rPr lang="en-US" dirty="0" err="1" smtClean="0"/>
              <a:t>CoV</a:t>
            </a:r>
            <a:r>
              <a:rPr lang="en-US" dirty="0" smtClean="0"/>
              <a:t>). Most MERS patients develop severe acute respiratory illness with symptoms of fever, </a:t>
            </a:r>
            <a:r>
              <a:rPr lang="en-US" dirty="0" smtClean="0"/>
              <a:t>cough, </a:t>
            </a:r>
            <a:r>
              <a:rPr lang="en-US" dirty="0" smtClean="0"/>
              <a:t>and shortness of breath. About 3 to 4 out of every 10 patients reported with MERS have died.</a:t>
            </a:r>
          </a:p>
          <a:p>
            <a:r>
              <a:rPr lang="en-US" dirty="0" smtClean="0"/>
              <a:t>Health officials first reported the disease in Saudi Arabia in September 2012. Through retrospective (backward-looking) investigations, health officials later identified that the first known cases of MERS occurred in Jordan in April 2012. So far, all cases of MERS have been linked through travel to, or residence in, countries in and near the Arabian Peninsula. </a:t>
            </a:r>
          </a:p>
          <a:p>
            <a:r>
              <a:rPr lang="en-US" dirty="0" smtClean="0"/>
              <a:t>The largest known outbreak of MERS outside the Arabian Peninsula occurred in the Republic of Korea in 2015. The outbreak was associated with a traveler returning from the Arabian Peninsula. There was  a total of 186 cases which occurred primarily due to transmission in health care facilities. The case fatality rate was 44%.</a:t>
            </a:r>
            <a:r>
              <a:rPr lang="en-US" baseline="30000" dirty="0" smtClean="0"/>
              <a:t>1</a:t>
            </a:r>
            <a:r>
              <a:rPr lang="en-US" dirty="0" smtClean="0"/>
              <a:t> </a:t>
            </a:r>
          </a:p>
          <a:p>
            <a:r>
              <a:rPr lang="en-US" dirty="0" smtClean="0"/>
              <a:t>MERS-</a:t>
            </a:r>
            <a:r>
              <a:rPr lang="en-US" dirty="0" err="1" smtClean="0"/>
              <a:t>CoV</a:t>
            </a:r>
            <a:r>
              <a:rPr lang="en-US" dirty="0" smtClean="0"/>
              <a:t> has spread from ill people to others through close contact, such as caring for or living with an infected person.</a:t>
            </a:r>
          </a:p>
        </p:txBody>
      </p:sp>
      <p:sp>
        <p:nvSpPr>
          <p:cNvPr id="2" name="TextBox 1"/>
          <p:cNvSpPr txBox="1"/>
          <p:nvPr/>
        </p:nvSpPr>
        <p:spPr>
          <a:xfrm>
            <a:off x="476250" y="6143625"/>
            <a:ext cx="11334750" cy="584775"/>
          </a:xfrm>
          <a:prstGeom prst="rect">
            <a:avLst/>
          </a:prstGeom>
          <a:noFill/>
        </p:spPr>
        <p:txBody>
          <a:bodyPr wrap="square" rtlCol="0">
            <a:spAutoFit/>
          </a:bodyPr>
          <a:lstStyle/>
          <a:p>
            <a:r>
              <a:rPr lang="en-US" sz="1400" baseline="30000" dirty="0" smtClean="0"/>
              <a:t>1 </a:t>
            </a:r>
            <a:r>
              <a:rPr lang="en-US" sz="1400" dirty="0" smtClean="0"/>
              <a:t>Park </a:t>
            </a:r>
            <a:r>
              <a:rPr lang="en-US" sz="1400" dirty="0"/>
              <a:t>J, Lee K, Lee </a:t>
            </a:r>
            <a:r>
              <a:rPr lang="en-US" sz="1400" dirty="0" smtClean="0"/>
              <a:t>K, </a:t>
            </a:r>
            <a:r>
              <a:rPr lang="en-US" sz="1400" dirty="0"/>
              <a:t>et al. Hospital Outbreaks of Middle East Respiratory Syndrome, Daejeon, South Korea, 2015. </a:t>
            </a:r>
            <a:r>
              <a:rPr lang="en-US" sz="1400" i="1" dirty="0" err="1"/>
              <a:t>Emerg</a:t>
            </a:r>
            <a:r>
              <a:rPr lang="en-US" sz="1400" i="1" dirty="0"/>
              <a:t> Infect Dis</a:t>
            </a:r>
            <a:r>
              <a:rPr lang="en-US" sz="1400" dirty="0"/>
              <a:t>. 2017;23(6):898-905. </a:t>
            </a:r>
          </a:p>
          <a:p>
            <a:endParaRPr lang="en-US" dirty="0"/>
          </a:p>
        </p:txBody>
      </p:sp>
    </p:spTree>
    <p:extLst>
      <p:ext uri="{BB962C8B-B14F-4D97-AF65-F5344CB8AC3E}">
        <p14:creationId xmlns:p14="http://schemas.microsoft.com/office/powerpoint/2010/main" val="4056843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2400"/>
            <a:ext cx="10561983" cy="914400"/>
          </a:xfrm>
        </p:spPr>
        <p:txBody>
          <a:bodyPr/>
          <a:lstStyle/>
          <a:p>
            <a:r>
              <a:rPr lang="en-US" dirty="0" smtClean="0"/>
              <a:t>About Middle </a:t>
            </a:r>
            <a:r>
              <a:rPr lang="en-US" dirty="0" smtClean="0"/>
              <a:t>East Respiratory Syndrome (MERS)</a:t>
            </a:r>
            <a:endParaRPr lang="en-US" dirty="0"/>
          </a:p>
        </p:txBody>
      </p:sp>
      <p:sp>
        <p:nvSpPr>
          <p:cNvPr id="3" name="Content Placeholder 2"/>
          <p:cNvSpPr>
            <a:spLocks noGrp="1"/>
          </p:cNvSpPr>
          <p:nvPr>
            <p:ph idx="10"/>
          </p:nvPr>
        </p:nvSpPr>
        <p:spPr>
          <a:xfrm>
            <a:off x="838200" y="1177290"/>
            <a:ext cx="10515600" cy="5383529"/>
          </a:xfrm>
        </p:spPr>
        <p:txBody>
          <a:bodyPr>
            <a:noAutofit/>
          </a:bodyPr>
          <a:lstStyle/>
          <a:p>
            <a:pPr marL="0" indent="0">
              <a:spcAft>
                <a:spcPts val="0"/>
              </a:spcAft>
              <a:buNone/>
            </a:pPr>
            <a:r>
              <a:rPr lang="en-US" sz="2400" dirty="0" smtClean="0"/>
              <a:t>Screen all patients for:</a:t>
            </a:r>
          </a:p>
          <a:p>
            <a:pPr lvl="1">
              <a:spcAft>
                <a:spcPts val="0"/>
              </a:spcAft>
            </a:pPr>
            <a:r>
              <a:rPr lang="en-US" sz="1800" dirty="0" smtClean="0"/>
              <a:t>Respiratory symptoms</a:t>
            </a:r>
          </a:p>
          <a:p>
            <a:pPr lvl="1">
              <a:spcAft>
                <a:spcPts val="0"/>
              </a:spcAft>
            </a:pPr>
            <a:r>
              <a:rPr lang="en-US" sz="1800" dirty="0" smtClean="0"/>
              <a:t>Fever</a:t>
            </a:r>
          </a:p>
          <a:p>
            <a:pPr lvl="1">
              <a:spcAft>
                <a:spcPts val="0"/>
              </a:spcAft>
            </a:pPr>
            <a:r>
              <a:rPr lang="en-US" sz="1800" dirty="0" smtClean="0"/>
              <a:t>Rash </a:t>
            </a:r>
          </a:p>
          <a:p>
            <a:pPr lvl="1">
              <a:spcAft>
                <a:spcPts val="0"/>
              </a:spcAft>
            </a:pPr>
            <a:r>
              <a:rPr lang="en-US" sz="1800" dirty="0" smtClean="0"/>
              <a:t>Travel history in last 30 days</a:t>
            </a:r>
          </a:p>
          <a:p>
            <a:pPr lvl="1">
              <a:spcAft>
                <a:spcPts val="0"/>
              </a:spcAft>
            </a:pPr>
            <a:r>
              <a:rPr lang="en-US" sz="1800" dirty="0" smtClean="0"/>
              <a:t>Screening all patients will aid in identifying an HCID or other contagious illnesses such as measles, chickenpox, and influenza</a:t>
            </a:r>
          </a:p>
          <a:p>
            <a:pPr marL="0" indent="0">
              <a:spcAft>
                <a:spcPts val="0"/>
              </a:spcAft>
              <a:buNone/>
            </a:pPr>
            <a:r>
              <a:rPr lang="en-US" sz="2400" dirty="0" smtClean="0"/>
              <a:t>Symptoms </a:t>
            </a:r>
          </a:p>
          <a:p>
            <a:pPr lvl="1">
              <a:spcAft>
                <a:spcPts val="0"/>
              </a:spcAft>
            </a:pPr>
            <a:r>
              <a:rPr lang="en-US" sz="1800" dirty="0" smtClean="0"/>
              <a:t>Fever, cough, shortness of breath - may have diarrhea and nausea/vomiting, sore throat, </a:t>
            </a:r>
            <a:r>
              <a:rPr lang="en-US" sz="1800" dirty="0" err="1" smtClean="0"/>
              <a:t>coryza</a:t>
            </a:r>
            <a:r>
              <a:rPr lang="en-US" sz="1800" dirty="0" smtClean="0"/>
              <a:t>, headache, dizziness, abdominal pain</a:t>
            </a:r>
          </a:p>
          <a:p>
            <a:pPr lvl="1">
              <a:spcAft>
                <a:spcPts val="0"/>
              </a:spcAft>
            </a:pPr>
            <a:r>
              <a:rPr lang="en-US" sz="1800" dirty="0" smtClean="0"/>
              <a:t>In severe cases pneumonia and kidney failure</a:t>
            </a:r>
          </a:p>
          <a:p>
            <a:pPr lvl="1">
              <a:spcAft>
                <a:spcPts val="0"/>
              </a:spcAft>
            </a:pPr>
            <a:r>
              <a:rPr lang="en-US" sz="1800" dirty="0" smtClean="0"/>
              <a:t>Some have mild illness (like a cold) or no symptoms</a:t>
            </a:r>
          </a:p>
          <a:p>
            <a:pPr lvl="1">
              <a:spcAft>
                <a:spcPts val="0"/>
              </a:spcAft>
            </a:pPr>
            <a:r>
              <a:rPr lang="en-US" sz="1800" dirty="0" smtClean="0"/>
              <a:t>People with pre-existing conditions may be more likely to be infected or have a severe case</a:t>
            </a:r>
          </a:p>
          <a:p>
            <a:pPr marL="0" indent="0">
              <a:spcAft>
                <a:spcPts val="0"/>
              </a:spcAft>
              <a:buNone/>
            </a:pPr>
            <a:r>
              <a:rPr lang="en-US" sz="2400" dirty="0" smtClean="0"/>
              <a:t>Causative agent </a:t>
            </a:r>
          </a:p>
          <a:p>
            <a:pPr lvl="1">
              <a:spcAft>
                <a:spcPts val="0"/>
              </a:spcAft>
            </a:pPr>
            <a:r>
              <a:rPr lang="en-US" sz="1800" dirty="0" smtClean="0"/>
              <a:t>Coronavirus called Middle East Respiratory Syndrome Coronavirus (MERS-</a:t>
            </a:r>
            <a:r>
              <a:rPr lang="en-US" sz="1800" dirty="0" err="1" smtClean="0"/>
              <a:t>CoV</a:t>
            </a:r>
            <a:r>
              <a:rPr lang="en-US" sz="1800" dirty="0" smtClean="0"/>
              <a:t>)</a:t>
            </a:r>
          </a:p>
        </p:txBody>
      </p:sp>
    </p:spTree>
    <p:extLst>
      <p:ext uri="{BB962C8B-B14F-4D97-AF65-F5344CB8AC3E}">
        <p14:creationId xmlns:p14="http://schemas.microsoft.com/office/powerpoint/2010/main" val="3805549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0697" y="152400"/>
            <a:ext cx="10923103" cy="914400"/>
          </a:xfrm>
        </p:spPr>
        <p:txBody>
          <a:bodyPr>
            <a:normAutofit/>
          </a:bodyPr>
          <a:lstStyle/>
          <a:p>
            <a:r>
              <a:rPr lang="en-US" dirty="0" smtClean="0"/>
              <a:t>Abou</a:t>
            </a:r>
            <a:r>
              <a:rPr lang="en-US" dirty="0" smtClean="0"/>
              <a:t>t </a:t>
            </a:r>
            <a:r>
              <a:rPr lang="en-US" dirty="0" smtClean="0"/>
              <a:t>MERS </a:t>
            </a:r>
            <a:r>
              <a:rPr lang="en-US" dirty="0" smtClean="0"/>
              <a:t>continued</a:t>
            </a:r>
            <a:endParaRPr lang="en-US" dirty="0"/>
          </a:p>
        </p:txBody>
      </p:sp>
      <p:sp>
        <p:nvSpPr>
          <p:cNvPr id="3" name="Content Placeholder 2"/>
          <p:cNvSpPr>
            <a:spLocks noGrp="1"/>
          </p:cNvSpPr>
          <p:nvPr>
            <p:ph idx="10"/>
          </p:nvPr>
        </p:nvSpPr>
        <p:spPr>
          <a:xfrm>
            <a:off x="838200" y="1097281"/>
            <a:ext cx="10515600" cy="5589270"/>
          </a:xfrm>
        </p:spPr>
        <p:txBody>
          <a:bodyPr>
            <a:normAutofit fontScale="85000" lnSpcReduction="20000"/>
          </a:bodyPr>
          <a:lstStyle/>
          <a:p>
            <a:pPr marL="0" indent="0">
              <a:buNone/>
            </a:pPr>
            <a:r>
              <a:rPr lang="en-US" dirty="0" smtClean="0"/>
              <a:t>Reservoir</a:t>
            </a:r>
          </a:p>
          <a:p>
            <a:pPr lvl="1"/>
            <a:r>
              <a:rPr lang="en-US" dirty="0" smtClean="0"/>
              <a:t>Humans and camels </a:t>
            </a:r>
          </a:p>
          <a:p>
            <a:pPr lvl="1"/>
            <a:r>
              <a:rPr lang="en-US" dirty="0" smtClean="0"/>
              <a:t>Source is likely an animal source in the Arabian Peninsula</a:t>
            </a:r>
          </a:p>
          <a:p>
            <a:pPr marL="0" indent="0">
              <a:buNone/>
            </a:pPr>
            <a:r>
              <a:rPr lang="en-US" dirty="0" smtClean="0"/>
              <a:t>Incubation period </a:t>
            </a:r>
          </a:p>
          <a:p>
            <a:pPr lvl="1"/>
            <a:r>
              <a:rPr lang="en-US" dirty="0" smtClean="0"/>
              <a:t>Usually about 5-6 days, but can range from 2-14 days</a:t>
            </a:r>
          </a:p>
          <a:p>
            <a:pPr marL="0" indent="0">
              <a:buNone/>
            </a:pPr>
            <a:r>
              <a:rPr lang="en-US" dirty="0" smtClean="0"/>
              <a:t>Transmission </a:t>
            </a:r>
          </a:p>
          <a:p>
            <a:pPr lvl="1"/>
            <a:r>
              <a:rPr lang="en-US" dirty="0" smtClean="0"/>
              <a:t>Close contact</a:t>
            </a:r>
          </a:p>
          <a:p>
            <a:pPr lvl="1"/>
            <a:r>
              <a:rPr lang="en-US" dirty="0" smtClean="0"/>
              <a:t>Thought to spread from an infected person’s respiratory secretions such as through coughing</a:t>
            </a:r>
          </a:p>
          <a:p>
            <a:pPr lvl="1"/>
            <a:r>
              <a:rPr lang="en-US" dirty="0" smtClean="0"/>
              <a:t>The precise ways the virus spreads are not currently well understood</a:t>
            </a:r>
          </a:p>
          <a:p>
            <a:pPr marL="0" indent="0">
              <a:buNone/>
            </a:pPr>
            <a:r>
              <a:rPr lang="en-US" dirty="0" smtClean="0"/>
              <a:t>Diagnosis</a:t>
            </a:r>
          </a:p>
          <a:p>
            <a:pPr lvl="1"/>
            <a:r>
              <a:rPr lang="en-US" dirty="0" smtClean="0"/>
              <a:t>For suspect case, contact MDH at 651-201-5414 or 1-877-676-5414</a:t>
            </a:r>
          </a:p>
          <a:p>
            <a:pPr lvl="1"/>
            <a:r>
              <a:rPr lang="en-US" dirty="0" smtClean="0"/>
              <a:t>MDH can perform testing for MERS-</a:t>
            </a:r>
            <a:r>
              <a:rPr lang="en-US" dirty="0" err="1" smtClean="0"/>
              <a:t>CoV</a:t>
            </a:r>
            <a:endParaRPr lang="en-US" dirty="0" smtClean="0"/>
          </a:p>
          <a:p>
            <a:pPr lvl="1"/>
            <a:r>
              <a:rPr lang="en-US" dirty="0" smtClean="0"/>
              <a:t>Specimens for testing: lower respiratory specimen, NP swab and serum  </a:t>
            </a:r>
          </a:p>
        </p:txBody>
      </p:sp>
    </p:spTree>
    <p:extLst>
      <p:ext uri="{BB962C8B-B14F-4D97-AF65-F5344CB8AC3E}">
        <p14:creationId xmlns:p14="http://schemas.microsoft.com/office/powerpoint/2010/main" val="1548308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MERS Management and Treatment</a:t>
            </a:r>
            <a:endParaRPr lang="en-US" dirty="0"/>
          </a:p>
        </p:txBody>
      </p:sp>
      <p:sp>
        <p:nvSpPr>
          <p:cNvPr id="3" name="Content Placeholder 2"/>
          <p:cNvSpPr>
            <a:spLocks noGrp="1"/>
          </p:cNvSpPr>
          <p:nvPr>
            <p:ph idx="10"/>
          </p:nvPr>
        </p:nvSpPr>
        <p:spPr>
          <a:xfrm>
            <a:off x="838200" y="1366345"/>
            <a:ext cx="10515600" cy="5183045"/>
          </a:xfrm>
        </p:spPr>
        <p:txBody>
          <a:bodyPr>
            <a:normAutofit fontScale="85000" lnSpcReduction="10000"/>
          </a:bodyPr>
          <a:lstStyle/>
          <a:p>
            <a:pPr marL="0" indent="0">
              <a:buNone/>
            </a:pPr>
            <a:r>
              <a:rPr lang="en-US" dirty="0" smtClean="0"/>
              <a:t> Lab Specimens</a:t>
            </a:r>
          </a:p>
          <a:p>
            <a:pPr lvl="1"/>
            <a:r>
              <a:rPr lang="en-US" dirty="0" smtClean="0"/>
              <a:t>Follow standard laboratory practices using Standard Precautions for potential MERS-</a:t>
            </a:r>
            <a:r>
              <a:rPr lang="en-US" dirty="0" err="1" smtClean="0"/>
              <a:t>CoV</a:t>
            </a:r>
            <a:r>
              <a:rPr lang="en-US" dirty="0" smtClean="0"/>
              <a:t> specimens</a:t>
            </a:r>
          </a:p>
          <a:p>
            <a:pPr lvl="1"/>
            <a:r>
              <a:rPr lang="en-US" dirty="0" smtClean="0"/>
              <a:t>Specimens are Category B per Department of Transportation. Must package appropriately for transport.</a:t>
            </a:r>
          </a:p>
          <a:p>
            <a:pPr marL="0" indent="0">
              <a:buNone/>
            </a:pPr>
            <a:r>
              <a:rPr lang="en-US" dirty="0" smtClean="0"/>
              <a:t>Management of contacts</a:t>
            </a:r>
          </a:p>
          <a:p>
            <a:pPr lvl="1"/>
            <a:r>
              <a:rPr lang="en-US" dirty="0" smtClean="0"/>
              <a:t>Identify persons at risk for contact with patient: staff, other patients, visitors</a:t>
            </a:r>
          </a:p>
          <a:p>
            <a:pPr lvl="1"/>
            <a:r>
              <a:rPr lang="en-US" dirty="0" smtClean="0"/>
              <a:t>Evaluate persons who accompany the patient for symptoms of MERS</a:t>
            </a:r>
          </a:p>
          <a:p>
            <a:pPr lvl="1"/>
            <a:r>
              <a:rPr lang="en-US" dirty="0" smtClean="0"/>
              <a:t>Develop plan with the state and federal authorities for monitoring exposed persons and facility staff </a:t>
            </a:r>
          </a:p>
          <a:p>
            <a:pPr lvl="1"/>
            <a:r>
              <a:rPr lang="en-US" dirty="0" smtClean="0"/>
              <a:t>Monitor exposed persons for 14 days for symptoms of MERS</a:t>
            </a:r>
          </a:p>
          <a:p>
            <a:pPr marL="0" indent="0">
              <a:buNone/>
            </a:pPr>
            <a:r>
              <a:rPr lang="en-US" dirty="0" smtClean="0"/>
              <a:t>Treatment</a:t>
            </a:r>
          </a:p>
          <a:p>
            <a:pPr lvl="1"/>
            <a:r>
              <a:rPr lang="en-US" dirty="0" smtClean="0"/>
              <a:t>There is no specific antiviral treatment recommended for MERS-</a:t>
            </a:r>
            <a:r>
              <a:rPr lang="en-US" dirty="0" err="1" smtClean="0"/>
              <a:t>CoV</a:t>
            </a:r>
            <a:r>
              <a:rPr lang="en-US" dirty="0" smtClean="0"/>
              <a:t> infection. Individuals with MERS often receive medical care to help relieve symptoms. For severe cases, current treatment includes care to support vital organ functions.</a:t>
            </a:r>
            <a:endParaRPr lang="en-US" dirty="0"/>
          </a:p>
        </p:txBody>
      </p:sp>
    </p:spTree>
    <p:extLst>
      <p:ext uri="{BB962C8B-B14F-4D97-AF65-F5344CB8AC3E}">
        <p14:creationId xmlns:p14="http://schemas.microsoft.com/office/powerpoint/2010/main" val="2252793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MERS Isolation Precautions</a:t>
            </a:r>
            <a:endParaRPr lang="en-US" dirty="0"/>
          </a:p>
        </p:txBody>
      </p:sp>
      <p:sp>
        <p:nvSpPr>
          <p:cNvPr id="3" name="Content Placeholder 2"/>
          <p:cNvSpPr>
            <a:spLocks noGrp="1"/>
          </p:cNvSpPr>
          <p:nvPr>
            <p:ph idx="10"/>
          </p:nvPr>
        </p:nvSpPr>
        <p:spPr>
          <a:xfrm>
            <a:off x="605790" y="1240615"/>
            <a:ext cx="11155680" cy="5491655"/>
          </a:xfrm>
        </p:spPr>
        <p:txBody>
          <a:bodyPr>
            <a:normAutofit fontScale="85000" lnSpcReduction="20000"/>
          </a:bodyPr>
          <a:lstStyle/>
          <a:p>
            <a:pPr marL="0" indent="0">
              <a:buNone/>
            </a:pPr>
            <a:r>
              <a:rPr lang="en-US" dirty="0" smtClean="0"/>
              <a:t>Isolation</a:t>
            </a:r>
          </a:p>
          <a:p>
            <a:r>
              <a:rPr lang="en-US" dirty="0" smtClean="0"/>
              <a:t>Clinical symptoms and epidemiologic risk should be met to designate a </a:t>
            </a:r>
            <a:r>
              <a:rPr lang="en-US" dirty="0" smtClean="0"/>
              <a:t>patient </a:t>
            </a:r>
            <a:r>
              <a:rPr lang="en-US" dirty="0"/>
              <a:t>u</a:t>
            </a:r>
            <a:r>
              <a:rPr lang="en-US" dirty="0" smtClean="0"/>
              <a:t>nder </a:t>
            </a:r>
            <a:r>
              <a:rPr lang="en-US" dirty="0"/>
              <a:t>i</a:t>
            </a:r>
            <a:r>
              <a:rPr lang="en-US" dirty="0" smtClean="0"/>
              <a:t>nvestigation </a:t>
            </a:r>
            <a:r>
              <a:rPr lang="en-US" dirty="0" smtClean="0"/>
              <a:t>(PUI) for MERS </a:t>
            </a:r>
            <a:r>
              <a:rPr lang="en-US" dirty="0" smtClean="0"/>
              <a:t>– </a:t>
            </a:r>
            <a:r>
              <a:rPr lang="en-US" dirty="0" smtClean="0">
                <a:hlinkClick r:id="rId2"/>
              </a:rPr>
              <a:t>CDC: MERS Interim Guidance for Healthcare Professionals </a:t>
            </a:r>
            <a:r>
              <a:rPr lang="en-US" dirty="0" smtClean="0">
                <a:hlinkClick r:id="rId2"/>
              </a:rPr>
              <a:t>(</a:t>
            </a:r>
            <a:r>
              <a:rPr lang="en-US" dirty="0">
                <a:hlinkClick r:id="rId2"/>
              </a:rPr>
              <a:t>https://www.cdc.gov/coronavirus/mers/interim-guidance.html</a:t>
            </a:r>
            <a:r>
              <a:rPr lang="en-US" dirty="0" smtClean="0">
                <a:hlinkClick r:id="rId2"/>
              </a:rPr>
              <a:t>)</a:t>
            </a:r>
            <a:endParaRPr lang="en-US" dirty="0" smtClean="0"/>
          </a:p>
          <a:p>
            <a:r>
              <a:rPr lang="en-US" b="1" dirty="0" smtClean="0"/>
              <a:t>Place </a:t>
            </a:r>
            <a:r>
              <a:rPr lang="en-US" b="1" dirty="0" smtClean="0"/>
              <a:t>face mask </a:t>
            </a:r>
            <a:r>
              <a:rPr lang="en-US" dirty="0" smtClean="0"/>
              <a:t>(not N95) on any patient with respiratory symptoms</a:t>
            </a:r>
          </a:p>
          <a:p>
            <a:r>
              <a:rPr lang="en-US" dirty="0" smtClean="0"/>
              <a:t>Place patient in </a:t>
            </a:r>
            <a:r>
              <a:rPr lang="en-US" b="1" dirty="0" smtClean="0"/>
              <a:t>airborne infection isolation room </a:t>
            </a:r>
            <a:r>
              <a:rPr lang="en-US" dirty="0" smtClean="0"/>
              <a:t>(AIIR) as soon as possible</a:t>
            </a:r>
          </a:p>
          <a:p>
            <a:r>
              <a:rPr lang="en-US" b="1" dirty="0" smtClean="0"/>
              <a:t>Hand hygiene, personal protective equipment (PPE): gloves, gown, N95 or PAPR, eye protection</a:t>
            </a:r>
          </a:p>
          <a:p>
            <a:r>
              <a:rPr lang="en-US" dirty="0" smtClean="0"/>
              <a:t>Identify others at risk for exposure (persons accompanying patient, other patients, visitors)</a:t>
            </a:r>
          </a:p>
          <a:p>
            <a:r>
              <a:rPr lang="en-US" dirty="0" smtClean="0"/>
              <a:t>Limit transport of patient around facility</a:t>
            </a:r>
          </a:p>
          <a:p>
            <a:r>
              <a:rPr lang="en-US" dirty="0" smtClean="0"/>
              <a:t>Only essential persons should enter room. Consider using phone or intercom for communication with patient.</a:t>
            </a:r>
          </a:p>
          <a:p>
            <a:r>
              <a:rPr lang="en-US" dirty="0" smtClean="0"/>
              <a:t>Length of isolation determined on a case-by-case basis with consult from state and federal health authorities </a:t>
            </a:r>
          </a:p>
        </p:txBody>
      </p:sp>
    </p:spTree>
    <p:extLst>
      <p:ext uri="{BB962C8B-B14F-4D97-AF65-F5344CB8AC3E}">
        <p14:creationId xmlns:p14="http://schemas.microsoft.com/office/powerpoint/2010/main" val="3569277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MERS and Infection Prevention and Control</a:t>
            </a:r>
            <a:endParaRPr lang="en-US" dirty="0"/>
          </a:p>
        </p:txBody>
      </p:sp>
      <p:sp>
        <p:nvSpPr>
          <p:cNvPr id="3" name="Content Placeholder 2"/>
          <p:cNvSpPr>
            <a:spLocks noGrp="1"/>
          </p:cNvSpPr>
          <p:nvPr>
            <p:ph idx="10"/>
          </p:nvPr>
        </p:nvSpPr>
        <p:spPr>
          <a:xfrm>
            <a:off x="838200" y="1366345"/>
            <a:ext cx="10515600" cy="5331635"/>
          </a:xfrm>
        </p:spPr>
        <p:txBody>
          <a:bodyPr>
            <a:normAutofit lnSpcReduction="10000"/>
          </a:bodyPr>
          <a:lstStyle/>
          <a:p>
            <a:pPr marL="0" indent="0">
              <a:buNone/>
            </a:pPr>
            <a:r>
              <a:rPr lang="en-US" dirty="0" smtClean="0"/>
              <a:t>Cleaning</a:t>
            </a:r>
          </a:p>
          <a:p>
            <a:pPr lvl="1"/>
            <a:r>
              <a:rPr lang="en-US" dirty="0" smtClean="0"/>
              <a:t>Standard cleaning and disinfection procedures are appropriate for MERS-</a:t>
            </a:r>
            <a:r>
              <a:rPr lang="en-US" dirty="0" err="1" smtClean="0"/>
              <a:t>CoV</a:t>
            </a:r>
            <a:r>
              <a:rPr lang="en-US" dirty="0" smtClean="0"/>
              <a:t> in </a:t>
            </a:r>
            <a:r>
              <a:rPr lang="en-US" dirty="0" smtClean="0"/>
              <a:t>health care </a:t>
            </a:r>
            <a:r>
              <a:rPr lang="en-US" dirty="0" smtClean="0"/>
              <a:t>settings, including those patient-care areas in which aerosol-generating procedures are performed. If there are no available EPA-registered products that have a label claim for MERS-</a:t>
            </a:r>
            <a:r>
              <a:rPr lang="en-US" dirty="0" err="1" smtClean="0"/>
              <a:t>CoV</a:t>
            </a:r>
            <a:r>
              <a:rPr lang="en-US" dirty="0" smtClean="0"/>
              <a:t>, products with label claims against human coronaviruses should be used according to label instructions. </a:t>
            </a:r>
          </a:p>
          <a:p>
            <a:pPr marL="0" indent="0">
              <a:buNone/>
            </a:pPr>
            <a:r>
              <a:rPr lang="en-US" dirty="0" smtClean="0"/>
              <a:t>Waste</a:t>
            </a:r>
          </a:p>
          <a:p>
            <a:pPr lvl="1"/>
            <a:r>
              <a:rPr lang="en-US" dirty="0" smtClean="0"/>
              <a:t>Management of laundry, food service utensils, and medical waste should also be performed in accordance with routine procedures</a:t>
            </a:r>
          </a:p>
          <a:p>
            <a:pPr marL="0" indent="0">
              <a:buNone/>
            </a:pPr>
            <a:r>
              <a:rPr lang="en-US" dirty="0" smtClean="0"/>
              <a:t>Prevention</a:t>
            </a:r>
          </a:p>
          <a:p>
            <a:pPr lvl="1"/>
            <a:r>
              <a:rPr lang="en-US" dirty="0" smtClean="0"/>
              <a:t>No vaccine </a:t>
            </a:r>
          </a:p>
          <a:p>
            <a:pPr lvl="1"/>
            <a:r>
              <a:rPr lang="en-US" dirty="0" smtClean="0"/>
              <a:t>Protect from respiratory diseases in general: hand hygiene, respiratory etiquette </a:t>
            </a:r>
          </a:p>
        </p:txBody>
      </p:sp>
    </p:spTree>
    <p:extLst>
      <p:ext uri="{BB962C8B-B14F-4D97-AF65-F5344CB8AC3E}">
        <p14:creationId xmlns:p14="http://schemas.microsoft.com/office/powerpoint/2010/main" val="3511313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Patient Under Investigation (PUI) Definition MERS</a:t>
            </a:r>
            <a:endParaRPr lang="en-US" dirty="0"/>
          </a:p>
        </p:txBody>
      </p:sp>
      <p:sp>
        <p:nvSpPr>
          <p:cNvPr id="3" name="Content Placeholder 2"/>
          <p:cNvSpPr>
            <a:spLocks noGrp="1"/>
          </p:cNvSpPr>
          <p:nvPr>
            <p:ph idx="10"/>
          </p:nvPr>
        </p:nvSpPr>
        <p:spPr>
          <a:xfrm>
            <a:off x="354330" y="1154429"/>
            <a:ext cx="11510010" cy="5372101"/>
          </a:xfrm>
        </p:spPr>
        <p:txBody>
          <a:bodyPr>
            <a:noAutofit/>
          </a:bodyPr>
          <a:lstStyle/>
          <a:p>
            <a:pPr marL="457200" indent="-457200">
              <a:spcAft>
                <a:spcPts val="0"/>
              </a:spcAft>
              <a:buFont typeface="+mj-lt"/>
              <a:buAutoNum type="alphaUcPeriod"/>
            </a:pPr>
            <a:r>
              <a:rPr lang="en-US" sz="2000" dirty="0" smtClean="0"/>
              <a:t>Fever</a:t>
            </a:r>
            <a:r>
              <a:rPr lang="en-US" sz="2000" baseline="30000" dirty="0" smtClean="0"/>
              <a:t>1</a:t>
            </a:r>
            <a:r>
              <a:rPr lang="en-US" sz="2000" dirty="0" smtClean="0"/>
              <a:t> AND pneumonia or acute respiratory distress syndrome (based on clinical or radiologic evidence) AND EITHER: </a:t>
            </a:r>
          </a:p>
          <a:p>
            <a:pPr lvl="1">
              <a:spcAft>
                <a:spcPts val="0"/>
              </a:spcAft>
            </a:pPr>
            <a:r>
              <a:rPr lang="en-US" sz="1600" dirty="0" smtClean="0"/>
              <a:t>history of travel from countries in or near the Arabian Peninsula</a:t>
            </a:r>
            <a:r>
              <a:rPr lang="en-US" sz="1600" baseline="30000" dirty="0" smtClean="0"/>
              <a:t>2</a:t>
            </a:r>
            <a:r>
              <a:rPr lang="en-US" sz="1600" dirty="0" smtClean="0"/>
              <a:t> within 14 days before symptom onset, OR</a:t>
            </a:r>
          </a:p>
          <a:p>
            <a:pPr lvl="1">
              <a:spcAft>
                <a:spcPts val="0"/>
              </a:spcAft>
            </a:pPr>
            <a:r>
              <a:rPr lang="en-US" sz="1600" dirty="0" smtClean="0"/>
              <a:t>close contact</a:t>
            </a:r>
            <a:r>
              <a:rPr lang="en-US" sz="1600" baseline="30000" dirty="0" smtClean="0"/>
              <a:t>3</a:t>
            </a:r>
            <a:r>
              <a:rPr lang="en-US" sz="1600" dirty="0" smtClean="0"/>
              <a:t> with a symptomatic traveler who developed fever and acute respiratory illness (not necessarily pneumonia) within 14 days after traveling from countries in or near the Arabian Peninsula</a:t>
            </a:r>
            <a:r>
              <a:rPr lang="en-US" sz="1600" baseline="30000" dirty="0" smtClean="0"/>
              <a:t>2</a:t>
            </a:r>
            <a:r>
              <a:rPr lang="en-US" sz="1600" dirty="0" smtClean="0"/>
              <a:t>, OR</a:t>
            </a:r>
          </a:p>
          <a:p>
            <a:pPr lvl="1">
              <a:spcAft>
                <a:spcPts val="0"/>
              </a:spcAft>
            </a:pPr>
            <a:r>
              <a:rPr lang="en-US" sz="1600" dirty="0" smtClean="0"/>
              <a:t>a member of a cluster of patients with severe acute respiratory illness (e.g., fever</a:t>
            </a:r>
            <a:r>
              <a:rPr lang="en-US" sz="1600" baseline="30000" dirty="0" smtClean="0"/>
              <a:t>1</a:t>
            </a:r>
            <a:r>
              <a:rPr lang="en-US" sz="1600" dirty="0" smtClean="0"/>
              <a:t> and pneumonia requiring hospitalization) of unknown etiology in which MERS-</a:t>
            </a:r>
            <a:r>
              <a:rPr lang="en-US" sz="1600" dirty="0" err="1" smtClean="0"/>
              <a:t>CoV</a:t>
            </a:r>
            <a:r>
              <a:rPr lang="en-US" sz="1600" dirty="0" smtClean="0"/>
              <a:t> is being evaluated, in consultation with state and local health departments,</a:t>
            </a:r>
          </a:p>
          <a:p>
            <a:pPr marL="457200" lvl="1" indent="0">
              <a:spcAft>
                <a:spcPts val="0"/>
              </a:spcAft>
              <a:buNone/>
            </a:pPr>
            <a:r>
              <a:rPr lang="en-US" sz="2000" dirty="0" smtClean="0"/>
              <a:t>OR</a:t>
            </a:r>
          </a:p>
          <a:p>
            <a:pPr marL="457200" indent="-457200">
              <a:spcAft>
                <a:spcPts val="0"/>
              </a:spcAft>
              <a:buFont typeface="+mj-lt"/>
              <a:buAutoNum type="alphaUcPeriod"/>
            </a:pPr>
            <a:r>
              <a:rPr lang="en-US" sz="2000" dirty="0" smtClean="0"/>
              <a:t>Fever</a:t>
            </a:r>
            <a:r>
              <a:rPr lang="en-US" sz="2000" baseline="30000" dirty="0" smtClean="0"/>
              <a:t>1</a:t>
            </a:r>
            <a:r>
              <a:rPr lang="en-US" sz="2000" dirty="0" smtClean="0"/>
              <a:t> AND symptoms of respiratory illness (not necessarily pneumonia; e.g., cough, shortness of breath) AND being in a healthcare facility (as a patient, worker, or visitor) within 14 days before symptom onset in a country or territory in or near the Arabian Peninsula</a:t>
            </a:r>
            <a:r>
              <a:rPr lang="en-US" sz="2000" baseline="30000" dirty="0" smtClean="0"/>
              <a:t>2</a:t>
            </a:r>
            <a:r>
              <a:rPr lang="en-US" sz="2000" dirty="0" smtClean="0"/>
              <a:t> in which recent healthcare-associated cases of MERS have been identified.</a:t>
            </a:r>
            <a:br>
              <a:rPr lang="en-US" sz="2000" dirty="0" smtClean="0"/>
            </a:br>
            <a:r>
              <a:rPr lang="en-US" sz="2000" dirty="0" smtClean="0"/>
              <a:t>OR</a:t>
            </a:r>
          </a:p>
          <a:p>
            <a:pPr marL="457200" indent="-457200">
              <a:spcAft>
                <a:spcPts val="0"/>
              </a:spcAft>
              <a:buFont typeface="+mj-lt"/>
              <a:buAutoNum type="alphaUcPeriod"/>
            </a:pPr>
            <a:r>
              <a:rPr lang="en-US" sz="2000" dirty="0" smtClean="0"/>
              <a:t>Fever</a:t>
            </a:r>
            <a:r>
              <a:rPr lang="en-US" sz="2000" baseline="30000" dirty="0"/>
              <a:t>1</a:t>
            </a:r>
            <a:r>
              <a:rPr lang="en-US" sz="2000" dirty="0" smtClean="0"/>
              <a:t> OR symptoms of respiratory illness (not necessarily pneumonia; e.g. cough, shortness of breath) AND close contact</a:t>
            </a:r>
            <a:r>
              <a:rPr lang="en-US" sz="2000" baseline="30000" dirty="0" smtClean="0"/>
              <a:t>3</a:t>
            </a:r>
            <a:r>
              <a:rPr lang="en-US" sz="2000" dirty="0" smtClean="0"/>
              <a:t> with a confirmed MERS case while the case was ill.</a:t>
            </a:r>
            <a:endParaRPr lang="en-US" sz="1800" i="1" dirty="0"/>
          </a:p>
          <a:p>
            <a:pPr marL="0" indent="0">
              <a:spcAft>
                <a:spcPts val="0"/>
              </a:spcAft>
              <a:buNone/>
            </a:pPr>
            <a:r>
              <a:rPr lang="en-US" sz="1600" i="1" dirty="0" smtClean="0"/>
              <a:t>Footnotes are on subsequent slide</a:t>
            </a:r>
          </a:p>
        </p:txBody>
      </p:sp>
    </p:spTree>
    <p:extLst>
      <p:ext uri="{BB962C8B-B14F-4D97-AF65-F5344CB8AC3E}">
        <p14:creationId xmlns:p14="http://schemas.microsoft.com/office/powerpoint/2010/main" val="783257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smtClean="0"/>
              <a:t>High Consequence Infectious </a:t>
            </a:r>
            <a:r>
              <a:rPr lang="en-US" sz="4400" dirty="0" smtClean="0"/>
              <a:t>Diseases</a:t>
            </a:r>
            <a:endParaRPr lang="en-US" sz="4400" dirty="0"/>
          </a:p>
        </p:txBody>
      </p:sp>
      <p:sp>
        <p:nvSpPr>
          <p:cNvPr id="6" name="Content Placeholder 5"/>
          <p:cNvSpPr>
            <a:spLocks noGrp="1"/>
          </p:cNvSpPr>
          <p:nvPr>
            <p:ph sz="quarter" idx="10"/>
          </p:nvPr>
        </p:nvSpPr>
        <p:spPr/>
        <p:txBody>
          <a:bodyPr/>
          <a:lstStyle/>
          <a:p>
            <a:r>
              <a:rPr lang="en-US" dirty="0" smtClean="0"/>
              <a:t>Middle East Respiratory Syndrome (MERS)</a:t>
            </a:r>
          </a:p>
          <a:p>
            <a:r>
              <a:rPr lang="en-US" dirty="0" smtClean="0"/>
              <a:t>Ebola Virus Disease (EVD)</a:t>
            </a:r>
          </a:p>
          <a:p>
            <a:r>
              <a:rPr lang="en-US" dirty="0" smtClean="0"/>
              <a:t>Marburg hemorrhagic fever (Marburg HF)</a:t>
            </a:r>
          </a:p>
          <a:p>
            <a:r>
              <a:rPr lang="en-US" dirty="0" smtClean="0"/>
              <a:t>Lassa Fever  </a:t>
            </a:r>
          </a:p>
          <a:p>
            <a:r>
              <a:rPr lang="en-US" dirty="0" smtClean="0"/>
              <a:t>Crimean-Congo Hemorrhagic Fever (CCHF) </a:t>
            </a:r>
          </a:p>
          <a:p>
            <a:r>
              <a:rPr lang="en-US" dirty="0" err="1" smtClean="0"/>
              <a:t>Nipha</a:t>
            </a:r>
            <a:r>
              <a:rPr lang="en-US" dirty="0" smtClean="0"/>
              <a:t> Virus (</a:t>
            </a:r>
            <a:r>
              <a:rPr lang="en-US" dirty="0" err="1" smtClean="0"/>
              <a:t>NiV</a:t>
            </a:r>
            <a:r>
              <a:rPr lang="en-US" dirty="0" smtClean="0"/>
              <a:t>)</a:t>
            </a:r>
          </a:p>
          <a:p>
            <a:r>
              <a:rPr lang="en-US" dirty="0" err="1" smtClean="0"/>
              <a:t>Monkeypox</a:t>
            </a:r>
            <a:endParaRPr lang="en-US" dirty="0"/>
          </a:p>
        </p:txBody>
      </p:sp>
    </p:spTree>
    <p:extLst>
      <p:ext uri="{BB962C8B-B14F-4D97-AF65-F5344CB8AC3E}">
        <p14:creationId xmlns:p14="http://schemas.microsoft.com/office/powerpoint/2010/main" val="4018087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Confirmed and Probable Case Definition MERS-</a:t>
            </a:r>
            <a:r>
              <a:rPr lang="en-US" dirty="0" err="1" smtClean="0"/>
              <a:t>CoV</a:t>
            </a:r>
            <a:endParaRPr lang="en-US" dirty="0"/>
          </a:p>
        </p:txBody>
      </p:sp>
      <p:sp>
        <p:nvSpPr>
          <p:cNvPr id="3" name="Content Placeholder 2"/>
          <p:cNvSpPr>
            <a:spLocks noGrp="1"/>
          </p:cNvSpPr>
          <p:nvPr>
            <p:ph idx="10"/>
          </p:nvPr>
        </p:nvSpPr>
        <p:spPr>
          <a:xfrm>
            <a:off x="838200" y="1366345"/>
            <a:ext cx="10515600" cy="5068745"/>
          </a:xfrm>
        </p:spPr>
        <p:txBody>
          <a:bodyPr>
            <a:normAutofit/>
          </a:bodyPr>
          <a:lstStyle/>
          <a:p>
            <a:r>
              <a:rPr lang="en-US" b="1" dirty="0" smtClean="0"/>
              <a:t>Confirmed Case</a:t>
            </a:r>
          </a:p>
          <a:p>
            <a:pPr lvl="1"/>
            <a:r>
              <a:rPr lang="en-US" dirty="0" smtClean="0"/>
              <a:t>A confirmed case is a person with laboratory confirmation of MERS-</a:t>
            </a:r>
            <a:r>
              <a:rPr lang="en-US" dirty="0" err="1" smtClean="0"/>
              <a:t>CoV</a:t>
            </a:r>
            <a:r>
              <a:rPr lang="en-US" dirty="0" smtClean="0"/>
              <a:t> infection. Confirmatory laboratory testing requires a positive PCR on at least two specific genomic targets or a single positive target with sequencing on a second.</a:t>
            </a:r>
          </a:p>
          <a:p>
            <a:r>
              <a:rPr lang="en-US" b="1" dirty="0" smtClean="0"/>
              <a:t>Probable Case</a:t>
            </a:r>
          </a:p>
          <a:p>
            <a:pPr lvl="1"/>
            <a:r>
              <a:rPr lang="en-US" dirty="0" smtClean="0"/>
              <a:t>A probable case is a PUI with absent or inconclusive laboratory results for MERS-</a:t>
            </a:r>
            <a:r>
              <a:rPr lang="en-US" dirty="0" err="1" smtClean="0"/>
              <a:t>CoV</a:t>
            </a:r>
            <a:r>
              <a:rPr lang="en-US" dirty="0" smtClean="0"/>
              <a:t> infection who is a close contact</a:t>
            </a:r>
            <a:r>
              <a:rPr lang="en-US" baseline="30000" dirty="0" smtClean="0"/>
              <a:t>3</a:t>
            </a:r>
            <a:r>
              <a:rPr lang="en-US" dirty="0" smtClean="0"/>
              <a:t> of a laboratory-confirmed MERS-</a:t>
            </a:r>
            <a:r>
              <a:rPr lang="en-US" dirty="0" err="1" smtClean="0"/>
              <a:t>CoV</a:t>
            </a:r>
            <a:r>
              <a:rPr lang="en-US" dirty="0" smtClean="0"/>
              <a:t> case. Examples of laboratory results that may be considered inconclusive include a positive test on a single PCR target, a positive test with an assay that has limited performance data available, or a negative test on an inadequate specimen.</a:t>
            </a:r>
            <a:endParaRPr lang="en-US" dirty="0"/>
          </a:p>
          <a:p>
            <a:pPr marL="0" indent="0">
              <a:buNone/>
            </a:pPr>
            <a:r>
              <a:rPr lang="en-US" sz="1800" i="1" dirty="0"/>
              <a:t/>
            </a:r>
            <a:br>
              <a:rPr lang="en-US" sz="1800" i="1" dirty="0"/>
            </a:br>
            <a:r>
              <a:rPr lang="en-US" sz="1800" i="1" dirty="0" smtClean="0"/>
              <a:t>Footnotes </a:t>
            </a:r>
            <a:r>
              <a:rPr lang="en-US" sz="1800" i="1" dirty="0"/>
              <a:t>are on subsequent </a:t>
            </a:r>
            <a:r>
              <a:rPr lang="en-US" sz="1800" i="1" dirty="0" smtClean="0"/>
              <a:t>slide</a:t>
            </a:r>
            <a:endParaRPr lang="en-US" sz="1800" i="1" dirty="0"/>
          </a:p>
        </p:txBody>
      </p:sp>
    </p:spTree>
    <p:extLst>
      <p:ext uri="{BB962C8B-B14F-4D97-AF65-F5344CB8AC3E}">
        <p14:creationId xmlns:p14="http://schemas.microsoft.com/office/powerpoint/2010/main" val="1343817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MERS PUI Definition Footnotes</a:t>
            </a:r>
            <a:endParaRPr lang="en-US" dirty="0"/>
          </a:p>
        </p:txBody>
      </p:sp>
      <p:sp>
        <p:nvSpPr>
          <p:cNvPr id="3" name="Content Placeholder 2"/>
          <p:cNvSpPr>
            <a:spLocks noGrp="1"/>
          </p:cNvSpPr>
          <p:nvPr>
            <p:ph idx="10"/>
          </p:nvPr>
        </p:nvSpPr>
        <p:spPr/>
        <p:txBody>
          <a:bodyPr>
            <a:normAutofit fontScale="92500" lnSpcReduction="20000"/>
          </a:bodyPr>
          <a:lstStyle/>
          <a:p>
            <a:pPr marL="457200" indent="-457200">
              <a:buFont typeface="+mj-lt"/>
              <a:buAutoNum type="arabicPeriod"/>
            </a:pPr>
            <a:r>
              <a:rPr lang="en-US" dirty="0" smtClean="0"/>
              <a:t>Fever may not be present in some patients, such as those who are very young, elderly, immunosuppressed, or taking certain medications. Clinical judgement should be used to guide testing of patients in such situations.</a:t>
            </a:r>
          </a:p>
          <a:p>
            <a:pPr marL="457200" indent="-457200">
              <a:buFont typeface="+mj-lt"/>
              <a:buAutoNum type="arabicPeriod"/>
            </a:pPr>
            <a:r>
              <a:rPr lang="en-US" dirty="0" smtClean="0"/>
              <a:t>Countries considered in the Arabian Peninsula and neighboring include: Bahrain; Iraq; Iran; Israel, the West Bank, and Gaza; Jordan; Kuwait; Lebanon; Oman; Qatar; Saudi Arabia; Syria; the United Arab Emirates (UAE); and Yemen.</a:t>
            </a:r>
          </a:p>
          <a:p>
            <a:pPr marL="457200" indent="-457200">
              <a:buFont typeface="+mj-lt"/>
              <a:buAutoNum type="arabicPeriod"/>
            </a:pPr>
            <a:r>
              <a:rPr lang="en-US" dirty="0" smtClean="0"/>
              <a:t>Close contact is defined as a) being within approximately 6 feet (2 meters), or within the room or care area, of a confirmed MERS case for a prolonged period of time (such as caring for, living with, visiting, or sharing a healthcare waiting area or room with, a confirmed MERS case) while not wearing recommended personal protective equipment or PPE (e.g., gowns, gloves, NIOSH-certified disposable N95 respirator, eye protection); or b) having direct contact with infectious secretions of a confirmed MERS case (e.g., being coughed on) while not wearing recommended personal protective equipment. </a:t>
            </a:r>
          </a:p>
        </p:txBody>
      </p:sp>
    </p:spTree>
    <p:extLst>
      <p:ext uri="{BB962C8B-B14F-4D97-AF65-F5344CB8AC3E}">
        <p14:creationId xmlns:p14="http://schemas.microsoft.com/office/powerpoint/2010/main" val="4120945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4989" y="6092190"/>
            <a:ext cx="10869284" cy="738664"/>
          </a:xfrm>
          <a:prstGeom prst="rect">
            <a:avLst/>
          </a:prstGeom>
          <a:noFill/>
        </p:spPr>
        <p:txBody>
          <a:bodyPr wrap="square" rtlCol="0">
            <a:spAutoFit/>
          </a:bodyPr>
          <a:lstStyle/>
          <a:p>
            <a:r>
              <a:rPr lang="en-US" sz="1400" dirty="0" smtClean="0"/>
              <a:t>References:</a:t>
            </a:r>
          </a:p>
          <a:p>
            <a:r>
              <a:rPr lang="en-US" sz="1400" dirty="0">
                <a:hlinkClick r:id="rId3"/>
              </a:rPr>
              <a:t>CDC: Middle East Respiratory Syndrome (MERS) (https://www.cdc.gov/coronavirus/mers/index.html)</a:t>
            </a:r>
            <a:endParaRPr lang="en-US" sz="1400" dirty="0"/>
          </a:p>
          <a:p>
            <a:r>
              <a:rPr lang="en-US" sz="1400" dirty="0">
                <a:hlinkClick r:id="rId4"/>
              </a:rPr>
              <a:t>WHO: Middle East respiratory syndrome coronavirus (MERS-</a:t>
            </a:r>
            <a:r>
              <a:rPr lang="en-US" sz="1400" dirty="0" err="1">
                <a:hlinkClick r:id="rId4"/>
              </a:rPr>
              <a:t>CoV</a:t>
            </a:r>
            <a:r>
              <a:rPr lang="en-US" sz="1400" dirty="0">
                <a:hlinkClick r:id="rId4"/>
              </a:rPr>
              <a:t>) (https://www.who.int/emergencies/mers-cov/en/)</a:t>
            </a:r>
            <a:endParaRPr lang="en-US" sz="1400" dirty="0"/>
          </a:p>
        </p:txBody>
      </p:sp>
      <p:sp>
        <p:nvSpPr>
          <p:cNvPr id="9" name="Title 8"/>
          <p:cNvSpPr>
            <a:spLocks noGrp="1"/>
          </p:cNvSpPr>
          <p:nvPr>
            <p:ph type="title"/>
          </p:nvPr>
        </p:nvSpPr>
        <p:spPr>
          <a:xfrm>
            <a:off x="256761" y="72390"/>
            <a:ext cx="11678479" cy="487680"/>
          </a:xfrm>
        </p:spPr>
        <p:txBody>
          <a:bodyPr>
            <a:normAutofit fontScale="90000"/>
          </a:bodyPr>
          <a:lstStyle/>
          <a:p>
            <a:r>
              <a:rPr lang="en-US" dirty="0" smtClean="0"/>
              <a:t>Middle East Respiratory Syndrome Coronavirus (MERS-</a:t>
            </a:r>
            <a:r>
              <a:rPr lang="en-US" dirty="0" err="1" smtClean="0"/>
              <a:t>CoV</a:t>
            </a:r>
            <a:r>
              <a:rPr lang="en-US" dirty="0" smtClean="0"/>
              <a:t>) Overview</a:t>
            </a:r>
            <a:endParaRPr lang="en-US" dirty="0"/>
          </a:p>
        </p:txBody>
      </p:sp>
      <p:graphicFrame>
        <p:nvGraphicFramePr>
          <p:cNvPr id="11" name="Content Placeholder 10"/>
          <p:cNvGraphicFramePr>
            <a:graphicFrameLocks noGrp="1"/>
          </p:cNvGraphicFramePr>
          <p:nvPr>
            <p:ph sz="quarter" idx="10"/>
            <p:extLst>
              <p:ext uri="{D42A27DB-BD31-4B8C-83A1-F6EECF244321}">
                <p14:modId xmlns:p14="http://schemas.microsoft.com/office/powerpoint/2010/main" val="1612563747"/>
              </p:ext>
            </p:extLst>
          </p:nvPr>
        </p:nvGraphicFramePr>
        <p:xfrm>
          <a:off x="34290" y="619704"/>
          <a:ext cx="12104367" cy="5463540"/>
        </p:xfrm>
        <a:graphic>
          <a:graphicData uri="http://schemas.openxmlformats.org/drawingml/2006/table">
            <a:tbl>
              <a:tblPr firstRow="1" bandRow="1">
                <a:tableStyleId>{5C22544A-7EE6-4342-B048-85BDC9FD1C3A}</a:tableStyleId>
              </a:tblPr>
              <a:tblGrid>
                <a:gridCol w="1100397">
                  <a:extLst>
                    <a:ext uri="{9D8B030D-6E8A-4147-A177-3AD203B41FA5}">
                      <a16:colId xmlns:a16="http://schemas.microsoft.com/office/drawing/2014/main" val="410437431"/>
                    </a:ext>
                  </a:extLst>
                </a:gridCol>
                <a:gridCol w="1100397">
                  <a:extLst>
                    <a:ext uri="{9D8B030D-6E8A-4147-A177-3AD203B41FA5}">
                      <a16:colId xmlns:a16="http://schemas.microsoft.com/office/drawing/2014/main" val="404424576"/>
                    </a:ext>
                  </a:extLst>
                </a:gridCol>
                <a:gridCol w="1100397">
                  <a:extLst>
                    <a:ext uri="{9D8B030D-6E8A-4147-A177-3AD203B41FA5}">
                      <a16:colId xmlns:a16="http://schemas.microsoft.com/office/drawing/2014/main" val="2187521177"/>
                    </a:ext>
                  </a:extLst>
                </a:gridCol>
                <a:gridCol w="1100397">
                  <a:extLst>
                    <a:ext uri="{9D8B030D-6E8A-4147-A177-3AD203B41FA5}">
                      <a16:colId xmlns:a16="http://schemas.microsoft.com/office/drawing/2014/main" val="1955281561"/>
                    </a:ext>
                  </a:extLst>
                </a:gridCol>
                <a:gridCol w="1100397">
                  <a:extLst>
                    <a:ext uri="{9D8B030D-6E8A-4147-A177-3AD203B41FA5}">
                      <a16:colId xmlns:a16="http://schemas.microsoft.com/office/drawing/2014/main" val="888347965"/>
                    </a:ext>
                  </a:extLst>
                </a:gridCol>
                <a:gridCol w="1100397">
                  <a:extLst>
                    <a:ext uri="{9D8B030D-6E8A-4147-A177-3AD203B41FA5}">
                      <a16:colId xmlns:a16="http://schemas.microsoft.com/office/drawing/2014/main" val="1293492549"/>
                    </a:ext>
                  </a:extLst>
                </a:gridCol>
                <a:gridCol w="1100397">
                  <a:extLst>
                    <a:ext uri="{9D8B030D-6E8A-4147-A177-3AD203B41FA5}">
                      <a16:colId xmlns:a16="http://schemas.microsoft.com/office/drawing/2014/main" val="515825298"/>
                    </a:ext>
                  </a:extLst>
                </a:gridCol>
                <a:gridCol w="1100397">
                  <a:extLst>
                    <a:ext uri="{9D8B030D-6E8A-4147-A177-3AD203B41FA5}">
                      <a16:colId xmlns:a16="http://schemas.microsoft.com/office/drawing/2014/main" val="3659087848"/>
                    </a:ext>
                  </a:extLst>
                </a:gridCol>
                <a:gridCol w="1100397">
                  <a:extLst>
                    <a:ext uri="{9D8B030D-6E8A-4147-A177-3AD203B41FA5}">
                      <a16:colId xmlns:a16="http://schemas.microsoft.com/office/drawing/2014/main" val="2426833608"/>
                    </a:ext>
                  </a:extLst>
                </a:gridCol>
                <a:gridCol w="1100397">
                  <a:extLst>
                    <a:ext uri="{9D8B030D-6E8A-4147-A177-3AD203B41FA5}">
                      <a16:colId xmlns:a16="http://schemas.microsoft.com/office/drawing/2014/main" val="2770425112"/>
                    </a:ext>
                  </a:extLst>
                </a:gridCol>
                <a:gridCol w="1100397">
                  <a:extLst>
                    <a:ext uri="{9D8B030D-6E8A-4147-A177-3AD203B41FA5}">
                      <a16:colId xmlns:a16="http://schemas.microsoft.com/office/drawing/2014/main" val="3510698298"/>
                    </a:ext>
                  </a:extLst>
                </a:gridCol>
              </a:tblGrid>
              <a:tr h="559569">
                <a:tc>
                  <a:txBody>
                    <a:bodyPr/>
                    <a:lstStyle/>
                    <a:p>
                      <a:r>
                        <a:rPr lang="en-US" sz="1050" dirty="0" smtClean="0"/>
                        <a:t>Disease &amp; Agent </a:t>
                      </a:r>
                      <a:endParaRPr lang="en-US" sz="1050" dirty="0"/>
                    </a:p>
                  </a:txBody>
                  <a:tcPr/>
                </a:tc>
                <a:tc>
                  <a:txBody>
                    <a:bodyPr/>
                    <a:lstStyle/>
                    <a:p>
                      <a:r>
                        <a:rPr lang="en-US" sz="1050" dirty="0" smtClean="0">
                          <a:solidFill>
                            <a:schemeClr val="bg1"/>
                          </a:solidFill>
                        </a:rPr>
                        <a:t>Geographic Areas</a:t>
                      </a:r>
                      <a:endParaRPr lang="en-US" sz="1050" dirty="0">
                        <a:solidFill>
                          <a:schemeClr val="bg1"/>
                        </a:solidFill>
                      </a:endParaRPr>
                    </a:p>
                  </a:txBody>
                  <a:tcPr/>
                </a:tc>
                <a:tc>
                  <a:txBody>
                    <a:bodyPr/>
                    <a:lstStyle/>
                    <a:p>
                      <a:r>
                        <a:rPr lang="en-US" sz="1050" dirty="0" smtClean="0"/>
                        <a:t>Transmission</a:t>
                      </a:r>
                      <a:endParaRPr lang="en-US" sz="1050" dirty="0"/>
                    </a:p>
                  </a:txBody>
                  <a:tcPr/>
                </a:tc>
                <a:tc>
                  <a:txBody>
                    <a:bodyPr/>
                    <a:lstStyle/>
                    <a:p>
                      <a:r>
                        <a:rPr lang="en-US" sz="1050" dirty="0" smtClean="0"/>
                        <a:t>Incubation period</a:t>
                      </a:r>
                      <a:endParaRPr lang="en-US" sz="1050" dirty="0"/>
                    </a:p>
                  </a:txBody>
                  <a:tcPr/>
                </a:tc>
                <a:tc>
                  <a:txBody>
                    <a:bodyPr/>
                    <a:lstStyle/>
                    <a:p>
                      <a:r>
                        <a:rPr lang="en-US" sz="1050" dirty="0" smtClean="0"/>
                        <a:t>Signs &amp;</a:t>
                      </a:r>
                      <a:r>
                        <a:rPr lang="en-US" sz="1050" baseline="0" dirty="0" smtClean="0"/>
                        <a:t>  </a:t>
                      </a:r>
                      <a:r>
                        <a:rPr lang="en-US" sz="1050" dirty="0" smtClean="0"/>
                        <a:t>Symptoms</a:t>
                      </a:r>
                      <a:endParaRPr lang="en-US" sz="1050" dirty="0"/>
                    </a:p>
                  </a:txBody>
                  <a:tcPr/>
                </a:tc>
                <a:tc>
                  <a:txBody>
                    <a:bodyPr/>
                    <a:lstStyle/>
                    <a:p>
                      <a:r>
                        <a:rPr lang="en-US" sz="1050" dirty="0" smtClean="0"/>
                        <a:t>Mortality</a:t>
                      </a:r>
                      <a:r>
                        <a:rPr lang="en-US" sz="1050" baseline="0" dirty="0" smtClean="0"/>
                        <a:t> rate</a:t>
                      </a:r>
                      <a:endParaRPr lang="en-US" sz="1050" dirty="0"/>
                    </a:p>
                  </a:txBody>
                  <a:tcPr/>
                </a:tc>
                <a:tc>
                  <a:txBody>
                    <a:bodyPr/>
                    <a:lstStyle/>
                    <a:p>
                      <a:r>
                        <a:rPr lang="en-US" sz="1050" dirty="0" smtClean="0"/>
                        <a:t>Diagnostic</a:t>
                      </a:r>
                      <a:r>
                        <a:rPr lang="en-US" sz="1050" baseline="0" dirty="0" smtClean="0"/>
                        <a:t> Testing</a:t>
                      </a:r>
                      <a:endParaRPr lang="en-US" sz="1050" dirty="0"/>
                    </a:p>
                  </a:txBody>
                  <a:tcPr/>
                </a:tc>
                <a:tc>
                  <a:txBody>
                    <a:bodyPr/>
                    <a:lstStyle/>
                    <a:p>
                      <a:r>
                        <a:rPr lang="en-US" sz="1050" dirty="0" smtClean="0"/>
                        <a:t>Prevention &amp;</a:t>
                      </a:r>
                    </a:p>
                    <a:p>
                      <a:r>
                        <a:rPr lang="en-US" sz="1050" dirty="0" smtClean="0"/>
                        <a:t>Treatment</a:t>
                      </a:r>
                    </a:p>
                  </a:txBody>
                  <a:tcPr/>
                </a:tc>
                <a:tc>
                  <a:txBody>
                    <a:bodyPr/>
                    <a:lstStyle/>
                    <a:p>
                      <a:r>
                        <a:rPr lang="en-US" sz="1050" b="1" dirty="0" smtClean="0">
                          <a:solidFill>
                            <a:schemeClr val="bg1"/>
                          </a:solidFill>
                        </a:rPr>
                        <a:t>Isolation &amp; PPE</a:t>
                      </a:r>
                      <a:endParaRPr lang="en-US" sz="1050" b="1" dirty="0">
                        <a:solidFill>
                          <a:schemeClr val="bg1"/>
                        </a:solidFill>
                      </a:endParaRPr>
                    </a:p>
                  </a:txBody>
                  <a:tcPr/>
                </a:tc>
                <a:tc>
                  <a:txBody>
                    <a:bodyPr/>
                    <a:lstStyle/>
                    <a:p>
                      <a:r>
                        <a:rPr lang="en-US" sz="1050" dirty="0" smtClean="0"/>
                        <a:t>Cleaning</a:t>
                      </a:r>
                      <a:endParaRPr lang="en-US" sz="1050" dirty="0"/>
                    </a:p>
                  </a:txBody>
                  <a:tcPr/>
                </a:tc>
                <a:tc>
                  <a:txBody>
                    <a:bodyPr/>
                    <a:lstStyle/>
                    <a:p>
                      <a:r>
                        <a:rPr lang="en-US" sz="1050" dirty="0" smtClean="0"/>
                        <a:t>Specimen</a:t>
                      </a:r>
                      <a:r>
                        <a:rPr lang="en-US" sz="1050" baseline="0" dirty="0" smtClean="0"/>
                        <a:t> transport and w</a:t>
                      </a:r>
                      <a:r>
                        <a:rPr lang="en-US" sz="1050" dirty="0" smtClean="0"/>
                        <a:t>aste</a:t>
                      </a:r>
                      <a:endParaRPr lang="en-US" sz="1050" dirty="0"/>
                    </a:p>
                  </a:txBody>
                  <a:tcPr/>
                </a:tc>
                <a:extLst>
                  <a:ext uri="{0D108BD9-81ED-4DB2-BD59-A6C34878D82A}">
                    <a16:rowId xmlns:a16="http://schemas.microsoft.com/office/drawing/2014/main" val="131964386"/>
                  </a:ext>
                </a:extLst>
              </a:tr>
              <a:tr h="4789909">
                <a:tc>
                  <a:txBody>
                    <a:bodyPr/>
                    <a:lstStyle/>
                    <a:p>
                      <a:r>
                        <a:rPr lang="en-US" sz="1050" dirty="0" smtClean="0">
                          <a:effectLst/>
                        </a:rPr>
                        <a:t>Middle East Respiratory Syndrome (MERS) </a:t>
                      </a:r>
                      <a:r>
                        <a:rPr lang="en-US" sz="1050" baseline="0" dirty="0" smtClean="0">
                          <a:effectLst/>
                        </a:rPr>
                        <a:t>is caused by </a:t>
                      </a:r>
                      <a:r>
                        <a:rPr lang="en-US" sz="1050" dirty="0" smtClean="0">
                          <a:effectLst/>
                        </a:rPr>
                        <a:t>Middle East Respiratory Syndrome Coronavirus (MERS-</a:t>
                      </a:r>
                      <a:r>
                        <a:rPr lang="en-US" sz="1050" dirty="0" err="1" smtClean="0">
                          <a:effectLst/>
                        </a:rPr>
                        <a:t>CoV</a:t>
                      </a:r>
                      <a:r>
                        <a:rPr lang="en-US" sz="1050" dirty="0" smtClean="0">
                          <a:effectLst/>
                        </a:rPr>
                        <a:t>)</a:t>
                      </a:r>
                    </a:p>
                  </a:txBody>
                  <a:tcPr/>
                </a:tc>
                <a:tc>
                  <a:txBody>
                    <a:bodyPr/>
                    <a:lstStyle/>
                    <a:p>
                      <a:r>
                        <a:rPr lang="en-US" sz="1050" baseline="0" dirty="0" smtClean="0"/>
                        <a:t>Linked to travel in and near the Arabian Peninsula</a:t>
                      </a:r>
                    </a:p>
                    <a:p>
                      <a:endParaRPr lang="en-US" sz="1050" baseline="0" dirty="0" smtClean="0"/>
                    </a:p>
                    <a:p>
                      <a:r>
                        <a:rPr lang="en-US" sz="1050" baseline="0" dirty="0" smtClean="0"/>
                        <a:t>2015 Korean outbreak – traveler returning from the Arabian Peninsula </a:t>
                      </a:r>
                    </a:p>
                    <a:p>
                      <a:endParaRPr lang="en-US" sz="105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Source is likely an animal source in the Arabian Peninsula</a:t>
                      </a:r>
                    </a:p>
                  </a:txBody>
                  <a:tcPr/>
                </a:tc>
                <a:tc>
                  <a:txBody>
                    <a:bodyPr/>
                    <a:lstStyle/>
                    <a:p>
                      <a:pPr marL="0" lvl="1" indent="0">
                        <a:lnSpc>
                          <a:spcPct val="100000"/>
                        </a:lnSpc>
                        <a:buFont typeface="Arial" panose="020B0604020202020204" pitchFamily="34" charset="0"/>
                        <a:buNone/>
                      </a:pPr>
                      <a:r>
                        <a:rPr lang="en-US" sz="1050" dirty="0" smtClean="0"/>
                        <a:t>Close contact</a:t>
                      </a:r>
                    </a:p>
                    <a:p>
                      <a:pPr marL="0" lvl="1" indent="0">
                        <a:lnSpc>
                          <a:spcPct val="100000"/>
                        </a:lnSpc>
                        <a:buFont typeface="Arial" panose="020B0604020202020204" pitchFamily="34" charset="0"/>
                        <a:buNone/>
                      </a:pPr>
                      <a:endParaRPr lang="en-US" sz="1050" dirty="0" smtClean="0"/>
                    </a:p>
                    <a:p>
                      <a:pPr marL="0" lvl="1" indent="0">
                        <a:lnSpc>
                          <a:spcPct val="100000"/>
                        </a:lnSpc>
                        <a:buFont typeface="Arial" panose="020B0604020202020204" pitchFamily="34" charset="0"/>
                        <a:buNone/>
                      </a:pPr>
                      <a:r>
                        <a:rPr lang="en-US" sz="1050" dirty="0" smtClean="0"/>
                        <a:t>Thought to spread from an infected person’s respiratory secretions such as though coughing</a:t>
                      </a:r>
                    </a:p>
                    <a:p>
                      <a:pPr marL="0" lvl="1" indent="0">
                        <a:lnSpc>
                          <a:spcPct val="100000"/>
                        </a:lnSpc>
                        <a:buFont typeface="Arial" panose="020B0604020202020204" pitchFamily="34" charset="0"/>
                        <a:buNone/>
                      </a:pPr>
                      <a:endParaRPr lang="en-US" sz="1050" dirty="0" smtClean="0"/>
                    </a:p>
                    <a:p>
                      <a:pPr marL="0" lvl="1" indent="0">
                        <a:lnSpc>
                          <a:spcPct val="100000"/>
                        </a:lnSpc>
                        <a:buFont typeface="Arial" panose="020B0604020202020204" pitchFamily="34" charset="0"/>
                        <a:buNone/>
                      </a:pPr>
                      <a:r>
                        <a:rPr lang="en-US" sz="1050" dirty="0" smtClean="0"/>
                        <a:t>The precise ways the virus spreads are not currently well understood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Usually about 5-6 days but can range from 2-14 days</a:t>
                      </a:r>
                    </a:p>
                  </a:txBody>
                  <a:tcPr/>
                </a:tc>
                <a:tc>
                  <a:txBody>
                    <a:bodyPr/>
                    <a:lstStyle/>
                    <a:p>
                      <a:pPr marL="0" lvl="1" indent="0">
                        <a:lnSpc>
                          <a:spcPct val="100000"/>
                        </a:lnSpc>
                        <a:buFont typeface="Arial" panose="020B0604020202020204" pitchFamily="34" charset="0"/>
                        <a:buNone/>
                      </a:pPr>
                      <a:r>
                        <a:rPr lang="en-US" sz="1050" dirty="0" smtClean="0"/>
                        <a:t>Fever, cough, shortness of breath - may have diarrhea and nausea/vomiting, sore throat, </a:t>
                      </a:r>
                      <a:r>
                        <a:rPr lang="en-US" sz="1050" dirty="0" err="1" smtClean="0"/>
                        <a:t>coryza</a:t>
                      </a:r>
                      <a:r>
                        <a:rPr lang="en-US" sz="1050" dirty="0" smtClean="0"/>
                        <a:t>, headache, dizziness, abdominal pain</a:t>
                      </a:r>
                    </a:p>
                    <a:p>
                      <a:pPr marL="0" lvl="1" indent="0">
                        <a:lnSpc>
                          <a:spcPct val="100000"/>
                        </a:lnSpc>
                        <a:buFont typeface="Arial" panose="020B0604020202020204" pitchFamily="34" charset="0"/>
                        <a:buNone/>
                      </a:pPr>
                      <a:endParaRPr lang="en-US" sz="1050" dirty="0" smtClean="0"/>
                    </a:p>
                    <a:p>
                      <a:pPr marL="0" lvl="1" indent="0">
                        <a:lnSpc>
                          <a:spcPct val="100000"/>
                        </a:lnSpc>
                        <a:buFont typeface="Arial" panose="020B0604020202020204" pitchFamily="34" charset="0"/>
                        <a:buNone/>
                      </a:pPr>
                      <a:r>
                        <a:rPr lang="en-US" sz="1050" dirty="0" smtClean="0"/>
                        <a:t>In severe cases can be followed by pneumonia and kidney failure</a:t>
                      </a:r>
                    </a:p>
                    <a:p>
                      <a:pPr marL="0" lvl="1" indent="0">
                        <a:lnSpc>
                          <a:spcPct val="100000"/>
                        </a:lnSpc>
                        <a:buFont typeface="Arial" panose="020B0604020202020204" pitchFamily="34" charset="0"/>
                        <a:buNone/>
                      </a:pPr>
                      <a:endParaRPr lang="en-US" sz="1050" dirty="0" smtClean="0"/>
                    </a:p>
                    <a:p>
                      <a:pPr marL="0" lvl="1" indent="0">
                        <a:lnSpc>
                          <a:spcPct val="100000"/>
                        </a:lnSpc>
                        <a:buFont typeface="Arial" panose="020B0604020202020204" pitchFamily="34" charset="0"/>
                        <a:buNone/>
                      </a:pPr>
                      <a:r>
                        <a:rPr lang="en-US" sz="1050" dirty="0" smtClean="0"/>
                        <a:t>Some have mild illness (like a cold) or no symptoms</a:t>
                      </a:r>
                    </a:p>
                    <a:p>
                      <a:pPr marL="0" lvl="1" indent="0">
                        <a:lnSpc>
                          <a:spcPct val="100000"/>
                        </a:lnSpc>
                        <a:buFont typeface="Arial" panose="020B0604020202020204" pitchFamily="34" charset="0"/>
                        <a:buNone/>
                      </a:pPr>
                      <a:endParaRPr lang="en-US" sz="1050" dirty="0" smtClean="0"/>
                    </a:p>
                    <a:p>
                      <a:pPr marL="0" lvl="1" indent="0">
                        <a:lnSpc>
                          <a:spcPct val="100000"/>
                        </a:lnSpc>
                        <a:buFont typeface="Arial" panose="020B0604020202020204" pitchFamily="34" charset="0"/>
                        <a:buNone/>
                      </a:pPr>
                      <a:r>
                        <a:rPr lang="en-US" sz="1050" dirty="0" smtClean="0"/>
                        <a:t>People with pre-existing conditions may be more likely to be infected or have a severe case</a:t>
                      </a:r>
                    </a:p>
                  </a:txBody>
                  <a:tcPr/>
                </a:tc>
                <a:tc>
                  <a:txBody>
                    <a:bodyPr/>
                    <a:lstStyle/>
                    <a:p>
                      <a:r>
                        <a:rPr lang="en-US" sz="1050" dirty="0" smtClean="0">
                          <a:effectLst/>
                        </a:rPr>
                        <a:t>About 3 to 4 out of every 10 patients reported with MERS have died</a:t>
                      </a:r>
                      <a:endParaRPr lang="en-US" sz="1050" dirty="0"/>
                    </a:p>
                  </a:txBody>
                  <a:tcPr/>
                </a:tc>
                <a:tc>
                  <a:txBody>
                    <a:bodyPr/>
                    <a:lstStyle/>
                    <a:p>
                      <a:pPr marL="0" lvl="1" indent="0">
                        <a:lnSpc>
                          <a:spcPct val="100000"/>
                        </a:lnSpc>
                        <a:buFont typeface="Arial" panose="020B0604020202020204" pitchFamily="34" charset="0"/>
                        <a:buNone/>
                      </a:pPr>
                      <a:r>
                        <a:rPr lang="en-US" sz="1050" dirty="0" smtClean="0"/>
                        <a:t>Specimens for testing: lower respiratory specimen, NP swab and serum  </a:t>
                      </a:r>
                    </a:p>
                    <a:p>
                      <a:pPr marL="0" lvl="1" indent="0">
                        <a:lnSpc>
                          <a:spcPct val="100000"/>
                        </a:lnSpc>
                        <a:buFont typeface="Arial" panose="020B0604020202020204" pitchFamily="34" charset="0"/>
                        <a:buNone/>
                      </a:pPr>
                      <a:endParaRPr lang="en-US" sz="1050" dirty="0" smtClean="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dirty="0" smtClean="0"/>
                        <a:t>For suspect</a:t>
                      </a:r>
                      <a:r>
                        <a:rPr lang="en-US" sz="1050" baseline="0" dirty="0" smtClean="0"/>
                        <a:t> case, contact MDH at 651-201-5414 or     1-877-676-5414</a:t>
                      </a:r>
                      <a:endParaRPr lang="en-US" sz="1050" dirty="0" smtClean="0"/>
                    </a:p>
                    <a:p>
                      <a:pPr marL="0" lvl="1" indent="0">
                        <a:lnSpc>
                          <a:spcPct val="100000"/>
                        </a:lnSpc>
                        <a:buFont typeface="Arial" panose="020B0604020202020204" pitchFamily="34" charset="0"/>
                        <a:buNone/>
                      </a:pPr>
                      <a:endParaRPr lang="en-US" sz="1050" dirty="0" smtClean="0"/>
                    </a:p>
                    <a:p>
                      <a:pPr marL="0" lvl="1" indent="0">
                        <a:lnSpc>
                          <a:spcPct val="100000"/>
                        </a:lnSpc>
                        <a:buFont typeface="Arial" panose="020B0604020202020204" pitchFamily="34" charset="0"/>
                        <a:buNone/>
                      </a:pPr>
                      <a:r>
                        <a:rPr lang="en-US" sz="1050" dirty="0" smtClean="0"/>
                        <a:t>MDH can perform testing for MERS-</a:t>
                      </a:r>
                      <a:r>
                        <a:rPr lang="en-US" sz="1050" dirty="0" err="1" smtClean="0"/>
                        <a:t>CoV</a:t>
                      </a:r>
                      <a:endParaRPr lang="en-US" sz="105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effectLst/>
                        </a:rPr>
                        <a:t>There is no specific antiviral treatment recommended for MERS-</a:t>
                      </a:r>
                      <a:r>
                        <a:rPr lang="en-US" sz="1050" dirty="0" err="1" smtClean="0">
                          <a:effectLst/>
                        </a:rPr>
                        <a:t>CoV</a:t>
                      </a:r>
                      <a:r>
                        <a:rPr lang="en-US" sz="1050" dirty="0" smtClean="0">
                          <a:effectLst/>
                        </a:rPr>
                        <a:t> infection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effectLst/>
                        </a:rPr>
                        <a:t>Individuals with MERS often receive medical care to help relieve symptoms. For severe cases, current treatment includes care to support vital organ functions</a:t>
                      </a:r>
                    </a:p>
                  </a:txBody>
                  <a:tcPr/>
                </a:tc>
                <a:tc>
                  <a:txBody>
                    <a:bodyPr/>
                    <a:lstStyle/>
                    <a:p>
                      <a:pPr marL="0" lvl="1" indent="0">
                        <a:lnSpc>
                          <a:spcPct val="100000"/>
                        </a:lnSpc>
                      </a:pPr>
                      <a:r>
                        <a:rPr lang="en-US" sz="1050" b="0" dirty="0" smtClean="0"/>
                        <a:t>Place facemask (not N95) on any patient with respiratory symptoms</a:t>
                      </a:r>
                    </a:p>
                    <a:p>
                      <a:pPr marL="0" lvl="1" indent="0">
                        <a:lnSpc>
                          <a:spcPct val="100000"/>
                        </a:lnSpc>
                      </a:pPr>
                      <a:endParaRPr lang="en-US" sz="1050" b="0" dirty="0" smtClean="0"/>
                    </a:p>
                    <a:p>
                      <a:pPr marL="0" lvl="1" indent="0">
                        <a:lnSpc>
                          <a:spcPct val="100000"/>
                        </a:lnSpc>
                      </a:pPr>
                      <a:r>
                        <a:rPr lang="en-US" sz="1050" b="0" dirty="0" smtClean="0"/>
                        <a:t>Place patient in airborne infection isolation room (AIIR) as soon as possible</a:t>
                      </a:r>
                    </a:p>
                    <a:p>
                      <a:pPr marL="0" lvl="1" indent="0">
                        <a:lnSpc>
                          <a:spcPct val="100000"/>
                        </a:lnSpc>
                      </a:pPr>
                      <a:endParaRPr lang="en-US" sz="1050" b="0" dirty="0" smtClean="0"/>
                    </a:p>
                    <a:p>
                      <a:pPr marL="0" lvl="1" indent="0">
                        <a:lnSpc>
                          <a:spcPct val="100000"/>
                        </a:lnSpc>
                      </a:pPr>
                      <a:r>
                        <a:rPr lang="en-US" sz="1050" b="0" dirty="0" smtClean="0"/>
                        <a:t>Hand hygiene, personal protective equipment (PPE): gloves, gown, N95 or PAPR), eye protection</a:t>
                      </a:r>
                    </a:p>
                  </a:txBody>
                  <a:tcPr/>
                </a:tc>
                <a:tc>
                  <a:txBody>
                    <a:bodyPr/>
                    <a:lstStyle/>
                    <a:p>
                      <a:r>
                        <a:rPr lang="en-US" sz="1050" dirty="0" smtClean="0">
                          <a:effectLst/>
                        </a:rPr>
                        <a:t>Standard cleaning and disinfection procedures </a:t>
                      </a:r>
                    </a:p>
                    <a:p>
                      <a:endParaRPr lang="en-US" sz="105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effectLst/>
                        </a:rPr>
                        <a:t>If available EPA -registered products do not have a label claim for MERS-</a:t>
                      </a:r>
                      <a:r>
                        <a:rPr lang="en-US" sz="1050" dirty="0" err="1" smtClean="0">
                          <a:effectLst/>
                        </a:rPr>
                        <a:t>CoV</a:t>
                      </a:r>
                      <a:r>
                        <a:rPr lang="en-US" sz="1050" dirty="0" smtClean="0">
                          <a:effectLst/>
                        </a:rPr>
                        <a:t>, products with label claims against human coronaviruses should be used according to label instructions </a:t>
                      </a:r>
                      <a:endParaRPr lang="en-US" sz="105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effectLst/>
                        </a:rPr>
                        <a:t>Transport</a:t>
                      </a:r>
                      <a:r>
                        <a:rPr lang="en-US" sz="1050" baseline="0" dirty="0" smtClean="0">
                          <a:effectLst/>
                        </a:rPr>
                        <a:t> specimens as Category B infectious waste</a:t>
                      </a:r>
                      <a:r>
                        <a:rPr lang="en-US" sz="105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effectLst/>
                        </a:rPr>
                        <a:t>Management of laundry, food service utensils, and medical waste should be performed in accordance with routine procedures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effectLst/>
                      </a:endParaRPr>
                    </a:p>
                  </a:txBody>
                  <a:tcPr/>
                </a:tc>
                <a:extLst>
                  <a:ext uri="{0D108BD9-81ED-4DB2-BD59-A6C34878D82A}">
                    <a16:rowId xmlns:a16="http://schemas.microsoft.com/office/drawing/2014/main" val="1716824824"/>
                  </a:ext>
                </a:extLst>
              </a:tr>
            </a:tbl>
          </a:graphicData>
        </a:graphic>
      </p:graphicFrame>
    </p:spTree>
    <p:extLst>
      <p:ext uri="{BB962C8B-B14F-4D97-AF65-F5344CB8AC3E}">
        <p14:creationId xmlns:p14="http://schemas.microsoft.com/office/powerpoint/2010/main" val="1604244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Ebola Virus Disease (EVD)</a:t>
            </a:r>
            <a:endParaRPr lang="en-US" dirty="0"/>
          </a:p>
        </p:txBody>
      </p:sp>
      <p:sp>
        <p:nvSpPr>
          <p:cNvPr id="5" name="Content Placeholder 4"/>
          <p:cNvSpPr>
            <a:spLocks noGrp="1"/>
          </p:cNvSpPr>
          <p:nvPr>
            <p:ph sz="half" idx="1"/>
          </p:nvPr>
        </p:nvSpPr>
        <p:spPr>
          <a:xfrm>
            <a:off x="920115" y="4880609"/>
            <a:ext cx="10351770" cy="1405891"/>
          </a:xfrm>
        </p:spPr>
        <p:txBody>
          <a:bodyPr>
            <a:normAutofit/>
          </a:bodyPr>
          <a:lstStyle/>
          <a:p>
            <a:pPr marL="0" indent="0">
              <a:buNone/>
            </a:pPr>
            <a:r>
              <a:rPr lang="en-US" dirty="0" smtClean="0">
                <a:hlinkClick r:id="rId2"/>
              </a:rPr>
              <a:t>CDC: Ebola (Ebola Virus Disease) (https://www.cdc.gov/vhf/ebola/index.html)</a:t>
            </a:r>
            <a:endParaRPr lang="en-US" dirty="0" smtClean="0"/>
          </a:p>
          <a:p>
            <a:pPr marL="0" indent="0">
              <a:buNone/>
            </a:pPr>
            <a:r>
              <a:rPr lang="en-US" dirty="0" smtClean="0">
                <a:hlinkClick r:id="rId3"/>
              </a:rPr>
              <a:t>WHO: Ebola virus disease (</a:t>
            </a:r>
            <a:r>
              <a:rPr lang="en-US" dirty="0">
                <a:hlinkClick r:id="rId3"/>
              </a:rPr>
              <a:t>https://</a:t>
            </a:r>
            <a:r>
              <a:rPr lang="en-US" dirty="0" smtClean="0">
                <a:hlinkClick r:id="rId3"/>
              </a:rPr>
              <a:t>www.who.int/health-topics/ebola)</a:t>
            </a:r>
            <a:endParaRPr lang="en-US" dirty="0" smtClean="0"/>
          </a:p>
        </p:txBody>
      </p:sp>
      <p:pic>
        <p:nvPicPr>
          <p:cNvPr id="8" name="Content Placeholder 7" descr="Microscopic slide of ebola virus"/>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505200" y="1884998"/>
            <a:ext cx="5181600" cy="2431680"/>
          </a:xfrm>
        </p:spPr>
      </p:pic>
    </p:spTree>
    <p:extLst>
      <p:ext uri="{BB962C8B-B14F-4D97-AF65-F5344CB8AC3E}">
        <p14:creationId xmlns:p14="http://schemas.microsoft.com/office/powerpoint/2010/main" val="2111211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History of Ebola Virus Disease (EVD)</a:t>
            </a:r>
            <a:endParaRPr lang="en-US" dirty="0"/>
          </a:p>
        </p:txBody>
      </p:sp>
      <p:sp>
        <p:nvSpPr>
          <p:cNvPr id="6" name="Content Placeholder 5"/>
          <p:cNvSpPr>
            <a:spLocks noGrp="1"/>
          </p:cNvSpPr>
          <p:nvPr>
            <p:ph idx="10"/>
          </p:nvPr>
        </p:nvSpPr>
        <p:spPr>
          <a:xfrm>
            <a:off x="838200" y="1066801"/>
            <a:ext cx="10515600" cy="5482590"/>
          </a:xfrm>
        </p:spPr>
        <p:txBody>
          <a:bodyPr>
            <a:noAutofit/>
          </a:bodyPr>
          <a:lstStyle/>
          <a:p>
            <a:r>
              <a:rPr lang="en-US" sz="2000" dirty="0" smtClean="0"/>
              <a:t>People probably initially infected with Ebola virus from an infected animal, such as a fruit bat or nonhuman primate. The virus then spreads person to person. Mortality rate may be as high as 50%.</a:t>
            </a:r>
          </a:p>
          <a:p>
            <a:r>
              <a:rPr lang="en-US" sz="2000" dirty="0" smtClean="0"/>
              <a:t>EVD was discovered in 1976 when two consecutive outbreaks of fatal hemorrhagic fever occurred in different parts of Central Africa. The first outbreak occurred in the Democratic Republic of Congo (formerly Zaire) in a village near the Ebola River, which gave the virus its name.</a:t>
            </a:r>
          </a:p>
          <a:p>
            <a:r>
              <a:rPr lang="en-US" sz="2000" dirty="0" smtClean="0"/>
              <a:t>Viral and epidemiologic data suggest that Ebola virus existed long before these recorded outbreaks occurred.  Factors like population growth, encroachment into forested areas, and direct interaction with wildlife (such as </a:t>
            </a:r>
            <a:r>
              <a:rPr lang="en-US" sz="2000" dirty="0" err="1" smtClean="0"/>
              <a:t>bushmeat</a:t>
            </a:r>
            <a:r>
              <a:rPr lang="en-US" sz="2000" dirty="0" smtClean="0"/>
              <a:t> consumption) may have contributed to the spread of the Ebola virus.</a:t>
            </a:r>
          </a:p>
          <a:p>
            <a:r>
              <a:rPr lang="en-US" sz="2000" dirty="0" smtClean="0"/>
              <a:t>Occurrences</a:t>
            </a:r>
          </a:p>
          <a:p>
            <a:pPr lvl="1">
              <a:spcAft>
                <a:spcPts val="0"/>
              </a:spcAft>
            </a:pPr>
            <a:r>
              <a:rPr lang="en-US" sz="1800" dirty="0" smtClean="0"/>
              <a:t>Since 1976, the virus has emerged periodically in several African countries</a:t>
            </a:r>
          </a:p>
          <a:p>
            <a:pPr lvl="1">
              <a:spcAft>
                <a:spcPts val="0"/>
              </a:spcAft>
            </a:pPr>
            <a:r>
              <a:rPr lang="en-US" sz="1800" dirty="0" smtClean="0"/>
              <a:t>2014-16 Guinea, Liberia, Sierra Leone - outbreak of 28,610 cases</a:t>
            </a:r>
          </a:p>
          <a:p>
            <a:pPr lvl="1">
              <a:spcAft>
                <a:spcPts val="0"/>
              </a:spcAft>
            </a:pPr>
            <a:r>
              <a:rPr lang="en-US" sz="1800" dirty="0" smtClean="0"/>
              <a:t>2018 Democratic Republic of Congo (formerly Zaire)</a:t>
            </a:r>
            <a:endParaRPr lang="en-US" sz="1800" strike="sngStrike" dirty="0" smtClean="0"/>
          </a:p>
        </p:txBody>
      </p:sp>
    </p:spTree>
    <p:extLst>
      <p:ext uri="{BB962C8B-B14F-4D97-AF65-F5344CB8AC3E}">
        <p14:creationId xmlns:p14="http://schemas.microsoft.com/office/powerpoint/2010/main" val="117467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Ebola </a:t>
            </a:r>
            <a:r>
              <a:rPr lang="en-US" dirty="0" smtClean="0"/>
              <a:t>Virus Disease (EVD)</a:t>
            </a:r>
            <a:endParaRPr lang="en-US" dirty="0"/>
          </a:p>
        </p:txBody>
      </p:sp>
      <p:sp>
        <p:nvSpPr>
          <p:cNvPr id="3" name="Content Placeholder 2"/>
          <p:cNvSpPr>
            <a:spLocks noGrp="1"/>
          </p:cNvSpPr>
          <p:nvPr>
            <p:ph idx="10"/>
          </p:nvPr>
        </p:nvSpPr>
        <p:spPr>
          <a:xfrm>
            <a:off x="838200" y="918211"/>
            <a:ext cx="10515600" cy="5528310"/>
          </a:xfrm>
        </p:spPr>
        <p:txBody>
          <a:bodyPr>
            <a:noAutofit/>
          </a:bodyPr>
          <a:lstStyle/>
          <a:p>
            <a:pPr marL="0" indent="0">
              <a:spcBef>
                <a:spcPts val="0"/>
              </a:spcBef>
              <a:spcAft>
                <a:spcPts val="0"/>
              </a:spcAft>
              <a:buNone/>
            </a:pPr>
            <a:r>
              <a:rPr lang="en-US" sz="2400" dirty="0" smtClean="0"/>
              <a:t>Screen all patients for:</a:t>
            </a:r>
          </a:p>
          <a:p>
            <a:pPr lvl="1">
              <a:spcBef>
                <a:spcPts val="0"/>
              </a:spcBef>
              <a:spcAft>
                <a:spcPts val="0"/>
              </a:spcAft>
            </a:pPr>
            <a:r>
              <a:rPr lang="en-US" sz="2000" dirty="0" smtClean="0"/>
              <a:t>Respiratory symptoms</a:t>
            </a:r>
          </a:p>
          <a:p>
            <a:pPr lvl="1">
              <a:spcBef>
                <a:spcPts val="0"/>
              </a:spcBef>
              <a:spcAft>
                <a:spcPts val="0"/>
              </a:spcAft>
            </a:pPr>
            <a:r>
              <a:rPr lang="en-US" sz="2000" dirty="0" smtClean="0"/>
              <a:t>Fever</a:t>
            </a:r>
          </a:p>
          <a:p>
            <a:pPr lvl="1">
              <a:spcBef>
                <a:spcPts val="0"/>
              </a:spcBef>
              <a:spcAft>
                <a:spcPts val="0"/>
              </a:spcAft>
            </a:pPr>
            <a:r>
              <a:rPr lang="en-US" sz="2000" dirty="0" smtClean="0"/>
              <a:t>Rash </a:t>
            </a:r>
          </a:p>
          <a:p>
            <a:pPr lvl="1">
              <a:spcBef>
                <a:spcPts val="0"/>
              </a:spcBef>
              <a:spcAft>
                <a:spcPts val="0"/>
              </a:spcAft>
            </a:pPr>
            <a:r>
              <a:rPr lang="en-US" sz="2000" dirty="0" smtClean="0"/>
              <a:t>Travel history in last 30 days</a:t>
            </a:r>
          </a:p>
          <a:p>
            <a:pPr lvl="1">
              <a:spcBef>
                <a:spcPts val="0"/>
              </a:spcBef>
              <a:spcAft>
                <a:spcPts val="0"/>
              </a:spcAft>
            </a:pPr>
            <a:r>
              <a:rPr lang="en-US" sz="2000" i="1" dirty="0" smtClean="0"/>
              <a:t>Screening all patients will aid in identifying an HCID or other contagious illnesses such as measles, chickenpox, and influenza</a:t>
            </a:r>
          </a:p>
          <a:p>
            <a:pPr marL="0" indent="0">
              <a:spcBef>
                <a:spcPts val="0"/>
              </a:spcBef>
              <a:spcAft>
                <a:spcPts val="0"/>
              </a:spcAft>
              <a:buNone/>
            </a:pPr>
            <a:r>
              <a:rPr lang="en-US" sz="2400" dirty="0" smtClean="0"/>
              <a:t>Symptoms </a:t>
            </a:r>
          </a:p>
          <a:p>
            <a:pPr lvl="1">
              <a:spcBef>
                <a:spcPts val="0"/>
              </a:spcBef>
              <a:spcAft>
                <a:spcPts val="0"/>
              </a:spcAft>
            </a:pPr>
            <a:r>
              <a:rPr lang="en-US" sz="2000" dirty="0" smtClean="0"/>
              <a:t>Fever, severe headache, muscle pain, weakness, fatigue, diarrhea, vomiting, abdominal pain, unexplained hemorrhage, potential rash</a:t>
            </a:r>
          </a:p>
          <a:p>
            <a:pPr lvl="1">
              <a:spcBef>
                <a:spcPts val="0"/>
              </a:spcBef>
              <a:spcAft>
                <a:spcPts val="0"/>
              </a:spcAft>
            </a:pPr>
            <a:r>
              <a:rPr lang="en-US" sz="2000" dirty="0" smtClean="0"/>
              <a:t>Lab findings may include leukopenia frequently with </a:t>
            </a:r>
            <a:r>
              <a:rPr lang="en-US" sz="2000" dirty="0" err="1" smtClean="0"/>
              <a:t>lymphopenia</a:t>
            </a:r>
            <a:r>
              <a:rPr lang="en-US" sz="2000" dirty="0" smtClean="0"/>
              <a:t> followed by elevated neutrophils and a left shift. Platelet counts often are decreased in the 50,000 to 100,000 range. Amylase and hepatic transaminases may be elevated</a:t>
            </a:r>
          </a:p>
          <a:p>
            <a:pPr marL="0" indent="0">
              <a:spcBef>
                <a:spcPts val="0"/>
              </a:spcBef>
              <a:spcAft>
                <a:spcPts val="0"/>
              </a:spcAft>
              <a:buNone/>
            </a:pPr>
            <a:r>
              <a:rPr lang="en-US" sz="2400" dirty="0" smtClean="0"/>
              <a:t>Causative agent </a:t>
            </a:r>
          </a:p>
          <a:p>
            <a:pPr lvl="1">
              <a:spcBef>
                <a:spcPts val="0"/>
              </a:spcBef>
              <a:spcAft>
                <a:spcPts val="0"/>
              </a:spcAft>
            </a:pPr>
            <a:r>
              <a:rPr lang="en-US" sz="2000" dirty="0" smtClean="0"/>
              <a:t>Ebola virus – negative stranded RNA virus in the family of </a:t>
            </a:r>
            <a:r>
              <a:rPr lang="en-US" sz="2000" i="1" dirty="0" smtClean="0"/>
              <a:t>Filoviridae</a:t>
            </a:r>
            <a:r>
              <a:rPr lang="en-US" sz="2000" dirty="0" smtClean="0"/>
              <a:t>. Five Ebola virus species are known (Zaire, Sudan, Tai Forest, Bundibugyo, Reston) and 4 have been shown to cause human disease. Zaire is the species which has caused recent outbreaks in humans. Reston causes disease in nonhumans.</a:t>
            </a:r>
          </a:p>
        </p:txBody>
      </p:sp>
    </p:spTree>
    <p:extLst>
      <p:ext uri="{BB962C8B-B14F-4D97-AF65-F5344CB8AC3E}">
        <p14:creationId xmlns:p14="http://schemas.microsoft.com/office/powerpoint/2010/main" val="1671729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Ebola </a:t>
            </a:r>
            <a:r>
              <a:rPr lang="en-US" dirty="0" smtClean="0"/>
              <a:t>Virus Disease (EVD) continued</a:t>
            </a:r>
            <a:endParaRPr lang="en-US" dirty="0"/>
          </a:p>
        </p:txBody>
      </p:sp>
      <p:sp>
        <p:nvSpPr>
          <p:cNvPr id="3" name="Content Placeholder 2"/>
          <p:cNvSpPr>
            <a:spLocks noGrp="1"/>
          </p:cNvSpPr>
          <p:nvPr>
            <p:ph idx="10"/>
          </p:nvPr>
        </p:nvSpPr>
        <p:spPr>
          <a:xfrm>
            <a:off x="838200" y="1366345"/>
            <a:ext cx="10515600" cy="5205905"/>
          </a:xfrm>
        </p:spPr>
        <p:txBody>
          <a:bodyPr>
            <a:normAutofit fontScale="92500"/>
          </a:bodyPr>
          <a:lstStyle/>
          <a:p>
            <a:pPr marL="0" indent="0">
              <a:buNone/>
            </a:pPr>
            <a:r>
              <a:rPr lang="en-US" dirty="0" smtClean="0"/>
              <a:t>Reservoir </a:t>
            </a:r>
          </a:p>
          <a:p>
            <a:pPr lvl="1"/>
            <a:r>
              <a:rPr lang="en-US" dirty="0" smtClean="0"/>
              <a:t>African fruit bats are likely involved in the spread of Ebola virus. Scientists continue to search for conclusive evidence of the bat’s role in transmission of Ebola.</a:t>
            </a:r>
          </a:p>
          <a:p>
            <a:pPr marL="0" indent="0">
              <a:buNone/>
            </a:pPr>
            <a:r>
              <a:rPr lang="en-US" dirty="0" smtClean="0"/>
              <a:t>Incubation period </a:t>
            </a:r>
          </a:p>
          <a:p>
            <a:pPr lvl="1"/>
            <a:r>
              <a:rPr lang="en-US" dirty="0" smtClean="0"/>
              <a:t>Symptoms may appear from 2-21 days after exposure with an average range of 8-10 days </a:t>
            </a:r>
          </a:p>
          <a:p>
            <a:pPr marL="0" indent="0">
              <a:buNone/>
            </a:pPr>
            <a:r>
              <a:rPr lang="en-US" dirty="0" smtClean="0"/>
              <a:t>Transmission </a:t>
            </a:r>
          </a:p>
          <a:p>
            <a:pPr lvl="1"/>
            <a:r>
              <a:rPr lang="en-US" dirty="0" smtClean="0"/>
              <a:t>Direct contact (to broken skin or mucous membranes in the eyes, nose, or mouth) with blood or body fluids of an ill person with EVD </a:t>
            </a:r>
          </a:p>
          <a:p>
            <a:pPr lvl="1"/>
            <a:r>
              <a:rPr lang="en-US" dirty="0" smtClean="0"/>
              <a:t>Ebola can remain in certain body fluids after a person has recovered from the infection. Semen, breast milk, ocular fluid, and spinal column fluid. Research is underway on this topic.</a:t>
            </a:r>
          </a:p>
          <a:p>
            <a:pPr lvl="1"/>
            <a:r>
              <a:rPr lang="en-US" dirty="0" smtClean="0"/>
              <a:t> There is no evidence that EVD is spread through mosquitoes or other insects</a:t>
            </a:r>
          </a:p>
          <a:p>
            <a:endParaRPr lang="en-US" dirty="0"/>
          </a:p>
        </p:txBody>
      </p:sp>
    </p:spTree>
    <p:extLst>
      <p:ext uri="{BB962C8B-B14F-4D97-AF65-F5344CB8AC3E}">
        <p14:creationId xmlns:p14="http://schemas.microsoft.com/office/powerpoint/2010/main" val="3329015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EVD Management and Treatment</a:t>
            </a:r>
            <a:endParaRPr lang="en-US" dirty="0"/>
          </a:p>
        </p:txBody>
      </p:sp>
      <p:sp>
        <p:nvSpPr>
          <p:cNvPr id="3" name="Content Placeholder 2"/>
          <p:cNvSpPr>
            <a:spLocks noGrp="1"/>
          </p:cNvSpPr>
          <p:nvPr>
            <p:ph idx="10"/>
          </p:nvPr>
        </p:nvSpPr>
        <p:spPr>
          <a:xfrm>
            <a:off x="838200" y="1234441"/>
            <a:ext cx="10515600" cy="5292090"/>
          </a:xfrm>
        </p:spPr>
        <p:txBody>
          <a:bodyPr>
            <a:normAutofit fontScale="85000" lnSpcReduction="20000"/>
          </a:bodyPr>
          <a:lstStyle/>
          <a:p>
            <a:pPr marL="0" indent="0">
              <a:buNone/>
            </a:pPr>
            <a:r>
              <a:rPr lang="en-US" dirty="0" smtClean="0"/>
              <a:t>Diagnosis – </a:t>
            </a:r>
            <a:r>
              <a:rPr lang="en-US" i="1" dirty="0" smtClean="0"/>
              <a:t>see subsequent slide for case definition</a:t>
            </a:r>
          </a:p>
          <a:p>
            <a:pPr lvl="1"/>
            <a:r>
              <a:rPr lang="en-US" dirty="0" smtClean="0"/>
              <a:t>For suspect case, contact MDH at 651-201-5414 or 1-877-676-5414</a:t>
            </a:r>
          </a:p>
          <a:p>
            <a:pPr lvl="1"/>
            <a:r>
              <a:rPr lang="en-US" dirty="0" smtClean="0"/>
              <a:t>MDH can perform testing for EVD from serum</a:t>
            </a:r>
          </a:p>
          <a:p>
            <a:pPr marL="0" indent="0">
              <a:buNone/>
            </a:pPr>
            <a:r>
              <a:rPr lang="en-US" dirty="0" smtClean="0"/>
              <a:t>Lab Specimens</a:t>
            </a:r>
          </a:p>
          <a:p>
            <a:pPr lvl="1"/>
            <a:r>
              <a:rPr lang="en-US" dirty="0" smtClean="0"/>
              <a:t>Specimens are Category A per Department of Transportation. Must package appropriately for transport.</a:t>
            </a:r>
          </a:p>
          <a:p>
            <a:pPr marL="0" indent="0">
              <a:buNone/>
            </a:pPr>
            <a:r>
              <a:rPr lang="en-US" dirty="0" smtClean="0"/>
              <a:t>Management of contacts</a:t>
            </a:r>
          </a:p>
          <a:p>
            <a:pPr lvl="1"/>
            <a:r>
              <a:rPr lang="en-US" dirty="0" smtClean="0"/>
              <a:t>Evaluate persons who accompany the patient for symptoms of EVD</a:t>
            </a:r>
          </a:p>
          <a:p>
            <a:pPr lvl="1"/>
            <a:r>
              <a:rPr lang="en-US" dirty="0" smtClean="0"/>
              <a:t>Identify and log persons potentially exposed to patient: staff, other patients, visitors and develop plan with the state and federal authorities for monitoring exposed persons and facility staff </a:t>
            </a:r>
          </a:p>
          <a:p>
            <a:pPr lvl="1"/>
            <a:r>
              <a:rPr lang="en-US" dirty="0" smtClean="0"/>
              <a:t>Monitor exposed persons for 21 days  </a:t>
            </a:r>
          </a:p>
          <a:p>
            <a:pPr marL="0" indent="0">
              <a:buNone/>
            </a:pPr>
            <a:r>
              <a:rPr lang="en-US" dirty="0" smtClean="0"/>
              <a:t>Treatment</a:t>
            </a:r>
          </a:p>
          <a:p>
            <a:pPr lvl="1"/>
            <a:r>
              <a:rPr lang="en-US" dirty="0" smtClean="0"/>
              <a:t>No specific antiviral treatment. Some agents continued to be studied (e.g. ZMapp)</a:t>
            </a:r>
            <a:endParaRPr lang="en-US" dirty="0"/>
          </a:p>
        </p:txBody>
      </p:sp>
    </p:spTree>
    <p:extLst>
      <p:ext uri="{BB962C8B-B14F-4D97-AF65-F5344CB8AC3E}">
        <p14:creationId xmlns:p14="http://schemas.microsoft.com/office/powerpoint/2010/main" val="2562946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EVD Isolation Precautions</a:t>
            </a:r>
            <a:endParaRPr lang="en-US" dirty="0"/>
          </a:p>
        </p:txBody>
      </p:sp>
      <p:sp>
        <p:nvSpPr>
          <p:cNvPr id="3" name="Content Placeholder 2"/>
          <p:cNvSpPr>
            <a:spLocks noGrp="1"/>
          </p:cNvSpPr>
          <p:nvPr>
            <p:ph idx="10"/>
          </p:nvPr>
        </p:nvSpPr>
        <p:spPr>
          <a:xfrm>
            <a:off x="838200" y="963930"/>
            <a:ext cx="10515600" cy="5596889"/>
          </a:xfrm>
        </p:spPr>
        <p:txBody>
          <a:bodyPr>
            <a:noAutofit/>
          </a:bodyPr>
          <a:lstStyle/>
          <a:p>
            <a:pPr marL="0" indent="0">
              <a:lnSpc>
                <a:spcPct val="120000"/>
              </a:lnSpc>
              <a:spcBef>
                <a:spcPts val="0"/>
              </a:spcBef>
              <a:spcAft>
                <a:spcPts val="0"/>
              </a:spcAft>
              <a:buNone/>
            </a:pPr>
            <a:r>
              <a:rPr lang="en-US" sz="1900" dirty="0" smtClean="0"/>
              <a:t>Isolation</a:t>
            </a:r>
          </a:p>
          <a:p>
            <a:pPr>
              <a:lnSpc>
                <a:spcPct val="120000"/>
              </a:lnSpc>
              <a:spcBef>
                <a:spcPts val="0"/>
              </a:spcBef>
              <a:spcAft>
                <a:spcPts val="0"/>
              </a:spcAft>
            </a:pPr>
            <a:r>
              <a:rPr lang="en-US" sz="1900" dirty="0" smtClean="0"/>
              <a:t>Clinical symptoms and epidemiologic risk should be used to designate a </a:t>
            </a:r>
            <a:r>
              <a:rPr lang="en-US" sz="1900" dirty="0" smtClean="0"/>
              <a:t>person under investigation </a:t>
            </a:r>
            <a:r>
              <a:rPr lang="en-US" sz="1900" dirty="0" smtClean="0"/>
              <a:t>(PUI) </a:t>
            </a:r>
          </a:p>
          <a:p>
            <a:pPr>
              <a:lnSpc>
                <a:spcPct val="120000"/>
              </a:lnSpc>
              <a:spcBef>
                <a:spcPts val="0"/>
              </a:spcBef>
              <a:spcAft>
                <a:spcPts val="0"/>
              </a:spcAft>
            </a:pPr>
            <a:r>
              <a:rPr lang="en-US" sz="1900" b="1" dirty="0" smtClean="0"/>
              <a:t>Place </a:t>
            </a:r>
            <a:r>
              <a:rPr lang="en-US" sz="1900" b="1" dirty="0" smtClean="0"/>
              <a:t>face mask </a:t>
            </a:r>
            <a:r>
              <a:rPr lang="en-US" sz="1900" dirty="0" smtClean="0"/>
              <a:t>(not N95) on any patient with respiratory symptoms</a:t>
            </a:r>
          </a:p>
          <a:p>
            <a:pPr>
              <a:lnSpc>
                <a:spcPct val="120000"/>
              </a:lnSpc>
              <a:spcBef>
                <a:spcPts val="0"/>
              </a:spcBef>
              <a:spcAft>
                <a:spcPts val="0"/>
              </a:spcAft>
            </a:pPr>
            <a:r>
              <a:rPr lang="en-US" sz="1900" dirty="0" smtClean="0"/>
              <a:t>Place patient in private room. </a:t>
            </a:r>
            <a:r>
              <a:rPr lang="en-US" sz="1900" b="1" dirty="0" smtClean="0"/>
              <a:t>Airborne infection isolation room </a:t>
            </a:r>
            <a:r>
              <a:rPr lang="en-US" sz="1900" dirty="0" smtClean="0"/>
              <a:t>(AIIR) preferred. If no private bathroom use commode.</a:t>
            </a:r>
          </a:p>
          <a:p>
            <a:pPr>
              <a:lnSpc>
                <a:spcPct val="120000"/>
              </a:lnSpc>
              <a:spcBef>
                <a:spcPts val="0"/>
              </a:spcBef>
              <a:spcAft>
                <a:spcPts val="0"/>
              </a:spcAft>
            </a:pPr>
            <a:r>
              <a:rPr lang="en-US" sz="1900" dirty="0" smtClean="0"/>
              <a:t>Post appropriate isolation signage. Level 1 or Level 2 Full Barrier Isolation.</a:t>
            </a:r>
          </a:p>
          <a:p>
            <a:pPr>
              <a:lnSpc>
                <a:spcPct val="120000"/>
              </a:lnSpc>
              <a:spcBef>
                <a:spcPts val="0"/>
              </a:spcBef>
              <a:spcAft>
                <a:spcPts val="0"/>
              </a:spcAft>
            </a:pPr>
            <a:r>
              <a:rPr lang="en-US" sz="1900" dirty="0" smtClean="0"/>
              <a:t>Post personnel at door to ensure PPE is donned and doffed appropriately. Create a doffing area.</a:t>
            </a:r>
          </a:p>
          <a:p>
            <a:pPr>
              <a:lnSpc>
                <a:spcPct val="120000"/>
              </a:lnSpc>
              <a:spcBef>
                <a:spcPts val="0"/>
              </a:spcBef>
              <a:spcAft>
                <a:spcPts val="0"/>
              </a:spcAft>
            </a:pPr>
            <a:r>
              <a:rPr lang="en-US" sz="1900" dirty="0" smtClean="0"/>
              <a:t>Dedicate medical equipment and remove all nonessential items from the room</a:t>
            </a:r>
          </a:p>
          <a:p>
            <a:pPr>
              <a:lnSpc>
                <a:spcPct val="120000"/>
              </a:lnSpc>
              <a:spcBef>
                <a:spcPts val="0"/>
              </a:spcBef>
              <a:spcAft>
                <a:spcPts val="0"/>
              </a:spcAft>
            </a:pPr>
            <a:r>
              <a:rPr lang="en-US" sz="1900" dirty="0" smtClean="0"/>
              <a:t>Limit transport and perform minimum procedures and blood draws  </a:t>
            </a:r>
          </a:p>
          <a:p>
            <a:pPr>
              <a:lnSpc>
                <a:spcPct val="120000"/>
              </a:lnSpc>
              <a:spcBef>
                <a:spcPts val="0"/>
              </a:spcBef>
              <a:spcAft>
                <a:spcPts val="0"/>
              </a:spcAft>
            </a:pPr>
            <a:r>
              <a:rPr lang="en-US" sz="1900" dirty="0" smtClean="0"/>
              <a:t>Minimize or avoid aerosol generating procedures (</a:t>
            </a:r>
            <a:r>
              <a:rPr lang="en-US" sz="1900" dirty="0" err="1" smtClean="0"/>
              <a:t>BiPAP</a:t>
            </a:r>
            <a:r>
              <a:rPr lang="en-US" sz="1900" dirty="0" smtClean="0"/>
              <a:t>, bronchoscopy, sputum induction, intubation and </a:t>
            </a:r>
            <a:r>
              <a:rPr lang="en-US" sz="1900" dirty="0" err="1" smtClean="0"/>
              <a:t>extubation</a:t>
            </a:r>
            <a:r>
              <a:rPr lang="en-US" sz="1900" dirty="0" smtClean="0"/>
              <a:t> and open suctioning of airway); these procedures require Level 2 Full Barrier HCID PPE.</a:t>
            </a:r>
          </a:p>
          <a:p>
            <a:pPr>
              <a:lnSpc>
                <a:spcPct val="120000"/>
              </a:lnSpc>
              <a:spcBef>
                <a:spcPts val="0"/>
              </a:spcBef>
              <a:spcAft>
                <a:spcPts val="0"/>
              </a:spcAft>
            </a:pPr>
            <a:r>
              <a:rPr lang="en-US" sz="1900" b="1" dirty="0" smtClean="0"/>
              <a:t>Hand hygiene, Level 1 personal protective equipment (PPE): gloves (2 pairs), </a:t>
            </a:r>
            <a:r>
              <a:rPr lang="en-US" sz="1900" b="1" dirty="0" smtClean="0">
                <a:solidFill>
                  <a:schemeClr val="tx1"/>
                </a:solidFill>
              </a:rPr>
              <a:t>gown, face mask</a:t>
            </a:r>
            <a:r>
              <a:rPr lang="en-US" sz="1900" b="1" dirty="0" smtClean="0"/>
              <a:t>, eye protection</a:t>
            </a:r>
          </a:p>
          <a:p>
            <a:pPr>
              <a:lnSpc>
                <a:spcPct val="120000"/>
              </a:lnSpc>
              <a:spcBef>
                <a:spcPts val="0"/>
              </a:spcBef>
              <a:spcAft>
                <a:spcPts val="0"/>
              </a:spcAft>
            </a:pPr>
            <a:r>
              <a:rPr lang="en-US" sz="1900" b="1" dirty="0" smtClean="0"/>
              <a:t>Level 2 PPE required for any patient with vomiting, diarrhea, bleeding, or clinically unstable </a:t>
            </a:r>
          </a:p>
          <a:p>
            <a:pPr>
              <a:lnSpc>
                <a:spcPct val="120000"/>
              </a:lnSpc>
              <a:spcBef>
                <a:spcPts val="0"/>
              </a:spcBef>
              <a:spcAft>
                <a:spcPts val="0"/>
              </a:spcAft>
            </a:pPr>
            <a:r>
              <a:rPr lang="en-US" sz="1900" dirty="0" smtClean="0"/>
              <a:t>Consider using phone or intercom for communication with patient</a:t>
            </a:r>
            <a:endParaRPr lang="en-US" sz="1900" dirty="0"/>
          </a:p>
        </p:txBody>
      </p:sp>
    </p:spTree>
    <p:extLst>
      <p:ext uri="{BB962C8B-B14F-4D97-AF65-F5344CB8AC3E}">
        <p14:creationId xmlns:p14="http://schemas.microsoft.com/office/powerpoint/2010/main" val="3779594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EVD Infection Prevention and Control</a:t>
            </a:r>
            <a:endParaRPr lang="en-US" dirty="0"/>
          </a:p>
        </p:txBody>
      </p:sp>
      <p:sp>
        <p:nvSpPr>
          <p:cNvPr id="3" name="Content Placeholder 2"/>
          <p:cNvSpPr>
            <a:spLocks noGrp="1"/>
          </p:cNvSpPr>
          <p:nvPr>
            <p:ph idx="10"/>
          </p:nvPr>
        </p:nvSpPr>
        <p:spPr>
          <a:xfrm>
            <a:off x="838200" y="1314451"/>
            <a:ext cx="10515600" cy="5280660"/>
          </a:xfrm>
        </p:spPr>
        <p:txBody>
          <a:bodyPr>
            <a:normAutofit fontScale="85000" lnSpcReduction="20000"/>
          </a:bodyPr>
          <a:lstStyle/>
          <a:p>
            <a:pPr marL="0" indent="0">
              <a:lnSpc>
                <a:spcPct val="120000"/>
              </a:lnSpc>
              <a:spcBef>
                <a:spcPts val="0"/>
              </a:spcBef>
              <a:spcAft>
                <a:spcPts val="0"/>
              </a:spcAft>
              <a:buNone/>
            </a:pPr>
            <a:r>
              <a:rPr lang="en-US" dirty="0" smtClean="0"/>
              <a:t>Persistence of the virus</a:t>
            </a:r>
          </a:p>
          <a:p>
            <a:pPr lvl="1">
              <a:lnSpc>
                <a:spcPct val="120000"/>
              </a:lnSpc>
              <a:spcBef>
                <a:spcPts val="0"/>
              </a:spcBef>
              <a:spcAft>
                <a:spcPts val="0"/>
              </a:spcAft>
            </a:pPr>
            <a:r>
              <a:rPr lang="en-US" dirty="0" smtClean="0"/>
              <a:t>On dry surfaces, like doorknobs and countertops, the virus can survive for several hours</a:t>
            </a:r>
          </a:p>
          <a:p>
            <a:pPr lvl="1">
              <a:lnSpc>
                <a:spcPct val="120000"/>
              </a:lnSpc>
              <a:spcBef>
                <a:spcPts val="0"/>
              </a:spcBef>
              <a:spcAft>
                <a:spcPts val="0"/>
              </a:spcAft>
            </a:pPr>
            <a:r>
              <a:rPr lang="en-US" dirty="0" smtClean="0"/>
              <a:t>In body fluids like blood, the virus can survive up to several days at room temperature</a:t>
            </a:r>
          </a:p>
          <a:p>
            <a:pPr marL="0" indent="0">
              <a:lnSpc>
                <a:spcPct val="120000"/>
              </a:lnSpc>
              <a:spcBef>
                <a:spcPts val="0"/>
              </a:spcBef>
              <a:spcAft>
                <a:spcPts val="0"/>
              </a:spcAft>
              <a:buNone/>
            </a:pPr>
            <a:r>
              <a:rPr lang="en-US" dirty="0" smtClean="0"/>
              <a:t>Cleaning</a:t>
            </a:r>
          </a:p>
          <a:p>
            <a:pPr lvl="1">
              <a:lnSpc>
                <a:spcPct val="120000"/>
              </a:lnSpc>
              <a:spcBef>
                <a:spcPts val="0"/>
              </a:spcBef>
              <a:spcAft>
                <a:spcPts val="0"/>
              </a:spcAft>
            </a:pPr>
            <a:r>
              <a:rPr lang="en-US" dirty="0" smtClean="0"/>
              <a:t>Disinfection of Ebola virus should be done using a U.S. Environmental Protection Agency (EPA)-registered hospital disinfectant with a label claim for a non-enveloped virus. Although, Ebola is an enveloped virus and is easier to kill than non-enveloped viruses, as a precaution selection of a disinfectant product with a higher potency than what is normally required for an enveloped virus is being recommended at this time.</a:t>
            </a:r>
          </a:p>
          <a:p>
            <a:pPr lvl="1"/>
            <a:r>
              <a:rPr lang="en-US" dirty="0" smtClean="0"/>
              <a:t>See </a:t>
            </a:r>
            <a:r>
              <a:rPr lang="en-US" dirty="0">
                <a:hlinkClick r:id="rId2"/>
              </a:rPr>
              <a:t>List L: EPA’s Registered Antimicrobial Products that Meet the CDC Criteria for Use Against the Ebola Virus (https://www.epa.gov/pesticide-registration/list-l-epas-registered-antimicrobial-products-meet-cdc-criteria-use-against)</a:t>
            </a:r>
            <a:endParaRPr lang="en-US" dirty="0"/>
          </a:p>
          <a:p>
            <a:pPr marL="0" indent="0">
              <a:lnSpc>
                <a:spcPct val="120000"/>
              </a:lnSpc>
              <a:spcBef>
                <a:spcPts val="0"/>
              </a:spcBef>
              <a:spcAft>
                <a:spcPts val="0"/>
              </a:spcAft>
              <a:buNone/>
            </a:pPr>
            <a:r>
              <a:rPr lang="en-US" dirty="0" smtClean="0"/>
              <a:t>Waste</a:t>
            </a:r>
            <a:endParaRPr lang="en-US" dirty="0" smtClean="0"/>
          </a:p>
          <a:p>
            <a:pPr lvl="1">
              <a:lnSpc>
                <a:spcPct val="120000"/>
              </a:lnSpc>
              <a:spcBef>
                <a:spcPts val="0"/>
              </a:spcBef>
              <a:spcAft>
                <a:spcPts val="0"/>
              </a:spcAft>
            </a:pPr>
            <a:r>
              <a:rPr lang="en-US" dirty="0" smtClean="0"/>
              <a:t>Is Category A infectious waste. Hold waste in the room of a Person Under Investigation (PUI) for EVD until ruled out. Consult with the MDH on management of the waste. </a:t>
            </a:r>
          </a:p>
          <a:p>
            <a:pPr marL="0" indent="0">
              <a:lnSpc>
                <a:spcPct val="120000"/>
              </a:lnSpc>
              <a:spcBef>
                <a:spcPts val="0"/>
              </a:spcBef>
              <a:spcAft>
                <a:spcPts val="0"/>
              </a:spcAft>
              <a:buNone/>
            </a:pPr>
            <a:r>
              <a:rPr lang="en-US" dirty="0" smtClean="0"/>
              <a:t>Prevention</a:t>
            </a:r>
          </a:p>
          <a:p>
            <a:pPr lvl="1">
              <a:lnSpc>
                <a:spcPct val="120000"/>
              </a:lnSpc>
              <a:spcBef>
                <a:spcPts val="0"/>
              </a:spcBef>
              <a:spcAft>
                <a:spcPts val="0"/>
              </a:spcAft>
            </a:pPr>
            <a:r>
              <a:rPr lang="en-US" dirty="0" smtClean="0"/>
              <a:t>Vaccine trials are underway</a:t>
            </a:r>
          </a:p>
          <a:p>
            <a:pPr lvl="1">
              <a:lnSpc>
                <a:spcPct val="120000"/>
              </a:lnSpc>
              <a:spcBef>
                <a:spcPts val="0"/>
              </a:spcBef>
              <a:spcAft>
                <a:spcPts val="0"/>
              </a:spcAft>
            </a:pPr>
            <a:r>
              <a:rPr lang="en-US" dirty="0" smtClean="0"/>
              <a:t>Protection from body fluids and contaminated environment of persons with EVD</a:t>
            </a:r>
          </a:p>
        </p:txBody>
      </p:sp>
    </p:spTree>
    <p:extLst>
      <p:ext uri="{BB962C8B-B14F-4D97-AF65-F5344CB8AC3E}">
        <p14:creationId xmlns:p14="http://schemas.microsoft.com/office/powerpoint/2010/main" val="3819579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Patient Screening</a:t>
            </a:r>
            <a:endParaRPr lang="en-US" sz="4400" dirty="0"/>
          </a:p>
        </p:txBody>
      </p:sp>
      <p:sp>
        <p:nvSpPr>
          <p:cNvPr id="4" name="Content Placeholder 3"/>
          <p:cNvSpPr>
            <a:spLocks noGrp="1"/>
          </p:cNvSpPr>
          <p:nvPr>
            <p:ph sz="quarter" idx="10"/>
          </p:nvPr>
        </p:nvSpPr>
        <p:spPr/>
        <p:txBody>
          <a:bodyPr/>
          <a:lstStyle/>
          <a:p>
            <a:r>
              <a:rPr lang="en-US" dirty="0" smtClean="0"/>
              <a:t>All patients should be screened for </a:t>
            </a:r>
          </a:p>
          <a:p>
            <a:pPr lvl="1"/>
            <a:r>
              <a:rPr lang="en-US" dirty="0" smtClean="0"/>
              <a:t>Respiratory symptoms</a:t>
            </a:r>
          </a:p>
          <a:p>
            <a:pPr lvl="1"/>
            <a:r>
              <a:rPr lang="en-US" dirty="0" smtClean="0"/>
              <a:t>Fever</a:t>
            </a:r>
          </a:p>
          <a:p>
            <a:pPr lvl="1"/>
            <a:r>
              <a:rPr lang="en-US" dirty="0" smtClean="0"/>
              <a:t>Rash </a:t>
            </a:r>
          </a:p>
          <a:p>
            <a:pPr lvl="1"/>
            <a:r>
              <a:rPr lang="en-US" dirty="0" smtClean="0"/>
              <a:t>Travel history in last 30 days</a:t>
            </a:r>
          </a:p>
          <a:p>
            <a:pPr lvl="1"/>
            <a:endParaRPr lang="en-US" dirty="0" smtClean="0"/>
          </a:p>
          <a:p>
            <a:r>
              <a:rPr lang="en-US" dirty="0" smtClean="0"/>
              <a:t>Screening all patients will aid in identifying a </a:t>
            </a:r>
            <a:r>
              <a:rPr lang="en-US" dirty="0" smtClean="0"/>
              <a:t>high </a:t>
            </a:r>
            <a:r>
              <a:rPr lang="en-US" dirty="0"/>
              <a:t>c</a:t>
            </a:r>
            <a:r>
              <a:rPr lang="en-US" dirty="0" smtClean="0"/>
              <a:t>onsequence </a:t>
            </a:r>
            <a:r>
              <a:rPr lang="en-US" dirty="0"/>
              <a:t>i</a:t>
            </a:r>
            <a:r>
              <a:rPr lang="en-US" dirty="0" smtClean="0"/>
              <a:t>nfectious </a:t>
            </a:r>
            <a:r>
              <a:rPr lang="en-US" dirty="0"/>
              <a:t>d</a:t>
            </a:r>
            <a:r>
              <a:rPr lang="en-US" dirty="0" smtClean="0"/>
              <a:t>isease </a:t>
            </a:r>
            <a:r>
              <a:rPr lang="en-US" dirty="0" smtClean="0"/>
              <a:t>(HCID) or other contagious illnesses such as measles, chickenpox, and influenza</a:t>
            </a:r>
          </a:p>
          <a:p>
            <a:endParaRPr lang="en-US" dirty="0"/>
          </a:p>
        </p:txBody>
      </p:sp>
    </p:spTree>
    <p:extLst>
      <p:ext uri="{BB962C8B-B14F-4D97-AF65-F5344CB8AC3E}">
        <p14:creationId xmlns:p14="http://schemas.microsoft.com/office/powerpoint/2010/main" val="1159137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Definitions for Ebola Virus Disease (EVD)</a:t>
            </a:r>
            <a:endParaRPr lang="en-US" dirty="0"/>
          </a:p>
        </p:txBody>
      </p:sp>
      <p:sp>
        <p:nvSpPr>
          <p:cNvPr id="3" name="Content Placeholder 2"/>
          <p:cNvSpPr>
            <a:spLocks noGrp="1"/>
          </p:cNvSpPr>
          <p:nvPr>
            <p:ph idx="10"/>
          </p:nvPr>
        </p:nvSpPr>
        <p:spPr>
          <a:xfrm>
            <a:off x="838200" y="1366345"/>
            <a:ext cx="10515600" cy="5285915"/>
          </a:xfrm>
        </p:spPr>
        <p:txBody>
          <a:bodyPr>
            <a:normAutofit fontScale="70000" lnSpcReduction="20000"/>
          </a:bodyPr>
          <a:lstStyle/>
          <a:p>
            <a:pPr marL="0" indent="0">
              <a:lnSpc>
                <a:spcPct val="120000"/>
              </a:lnSpc>
              <a:spcBef>
                <a:spcPts val="0"/>
              </a:spcBef>
              <a:spcAft>
                <a:spcPts val="0"/>
              </a:spcAft>
              <a:buNone/>
            </a:pPr>
            <a:r>
              <a:rPr lang="en-US" b="1" dirty="0" smtClean="0"/>
              <a:t>Current EVD risk factors:</a:t>
            </a:r>
            <a:r>
              <a:rPr lang="en-US" dirty="0" smtClean="0"/>
              <a:t> Contact with blood or bodily fluids of acutely ill persons with suspected or confirmed EVD such as:</a:t>
            </a:r>
          </a:p>
          <a:p>
            <a:pPr>
              <a:lnSpc>
                <a:spcPct val="120000"/>
              </a:lnSpc>
              <a:spcBef>
                <a:spcPts val="0"/>
              </a:spcBef>
              <a:spcAft>
                <a:spcPts val="0"/>
              </a:spcAft>
            </a:pPr>
            <a:r>
              <a:rPr lang="en-US" dirty="0" smtClean="0"/>
              <a:t>providing care in a home or healthcare setting</a:t>
            </a:r>
          </a:p>
          <a:p>
            <a:pPr>
              <a:lnSpc>
                <a:spcPct val="120000"/>
              </a:lnSpc>
              <a:spcBef>
                <a:spcPts val="0"/>
              </a:spcBef>
              <a:spcAft>
                <a:spcPts val="0"/>
              </a:spcAft>
            </a:pPr>
            <a:r>
              <a:rPr lang="en-US" dirty="0" smtClean="0"/>
              <a:t>participation in funeral rituals,  including preparation of bodies for burial or touching a corpse at a traditional burial ceremony</a:t>
            </a:r>
          </a:p>
          <a:p>
            <a:pPr>
              <a:lnSpc>
                <a:spcPct val="120000"/>
              </a:lnSpc>
              <a:spcBef>
                <a:spcPts val="0"/>
              </a:spcBef>
              <a:spcAft>
                <a:spcPts val="0"/>
              </a:spcAft>
            </a:pPr>
            <a:r>
              <a:rPr lang="en-US" dirty="0" smtClean="0"/>
              <a:t>working in a laboratory where human specimens are handled </a:t>
            </a:r>
          </a:p>
          <a:p>
            <a:pPr>
              <a:lnSpc>
                <a:spcPct val="120000"/>
              </a:lnSpc>
              <a:spcBef>
                <a:spcPts val="0"/>
              </a:spcBef>
              <a:spcAft>
                <a:spcPts val="0"/>
              </a:spcAft>
            </a:pPr>
            <a:r>
              <a:rPr lang="en-US" dirty="0" smtClean="0"/>
              <a:t>handling wild animals or carcasses that may be infected with Ebola virus (primates, fruit bats, duikers)</a:t>
            </a:r>
          </a:p>
          <a:p>
            <a:pPr>
              <a:lnSpc>
                <a:spcPct val="120000"/>
              </a:lnSpc>
              <a:spcBef>
                <a:spcPts val="0"/>
              </a:spcBef>
              <a:spcAft>
                <a:spcPts val="0"/>
              </a:spcAft>
            </a:pPr>
            <a:r>
              <a:rPr lang="en-US" dirty="0" smtClean="0"/>
              <a:t>sexual history, specifically if the patient has had contact with the semen from a man who has recovered from Ebola virus disease (for example, oral, vaginal, or anal sex).</a:t>
            </a:r>
          </a:p>
          <a:p>
            <a:pPr marL="0" indent="0">
              <a:lnSpc>
                <a:spcPct val="120000"/>
              </a:lnSpc>
              <a:spcBef>
                <a:spcPts val="0"/>
              </a:spcBef>
              <a:spcAft>
                <a:spcPts val="0"/>
              </a:spcAft>
              <a:buNone/>
            </a:pPr>
            <a:r>
              <a:rPr lang="en-US" dirty="0" smtClean="0"/>
              <a:t/>
            </a:r>
            <a:br>
              <a:rPr lang="en-US" dirty="0" smtClean="0"/>
            </a:br>
            <a:r>
              <a:rPr lang="en-US" b="1" dirty="0" smtClean="0"/>
              <a:t>Person Under Investigation (PUI)</a:t>
            </a:r>
          </a:p>
          <a:p>
            <a:pPr marL="0" indent="0">
              <a:lnSpc>
                <a:spcPct val="120000"/>
              </a:lnSpc>
              <a:spcBef>
                <a:spcPts val="0"/>
              </a:spcBef>
              <a:spcAft>
                <a:spcPts val="0"/>
              </a:spcAft>
              <a:buNone/>
            </a:pPr>
            <a:r>
              <a:rPr lang="en-US" dirty="0" smtClean="0"/>
              <a:t>A person who has both consistent signs or symptoms and risk factors as follows should be considered a PUI:</a:t>
            </a:r>
          </a:p>
          <a:p>
            <a:pPr marL="457200" indent="-457200">
              <a:lnSpc>
                <a:spcPct val="120000"/>
              </a:lnSpc>
              <a:spcBef>
                <a:spcPts val="0"/>
              </a:spcBef>
              <a:spcAft>
                <a:spcPts val="0"/>
              </a:spcAft>
              <a:buFont typeface="+mj-lt"/>
              <a:buAutoNum type="arabicPeriod"/>
            </a:pPr>
            <a:r>
              <a:rPr lang="en-US" dirty="0" smtClean="0"/>
              <a:t>Elevated body temperature or subjective fever or symptoms, including severe headache, fatigue, muscle pain, vomiting, diarrhea, abdominal pain, or unexplained hemorrhage; AND</a:t>
            </a:r>
          </a:p>
          <a:p>
            <a:pPr marL="457200" indent="-457200">
              <a:lnSpc>
                <a:spcPct val="120000"/>
              </a:lnSpc>
              <a:spcBef>
                <a:spcPts val="0"/>
              </a:spcBef>
              <a:spcAft>
                <a:spcPts val="0"/>
              </a:spcAft>
              <a:buFont typeface="+mj-lt"/>
              <a:buAutoNum type="arabicPeriod"/>
            </a:pPr>
            <a:r>
              <a:rPr lang="en-US" dirty="0" smtClean="0"/>
              <a:t>An epidemiologic risk factor (as listed above) within the 21 days before the onset of symptoms.</a:t>
            </a:r>
          </a:p>
          <a:p>
            <a:pPr marL="0" indent="0">
              <a:lnSpc>
                <a:spcPct val="120000"/>
              </a:lnSpc>
              <a:spcBef>
                <a:spcPts val="0"/>
              </a:spcBef>
              <a:spcAft>
                <a:spcPts val="0"/>
              </a:spcAft>
              <a:buNone/>
            </a:pPr>
            <a:r>
              <a:rPr lang="en-US" dirty="0" smtClean="0"/>
              <a:t/>
            </a:r>
            <a:br>
              <a:rPr lang="en-US" dirty="0" smtClean="0"/>
            </a:br>
            <a:r>
              <a:rPr lang="en-US" b="1" dirty="0" smtClean="0"/>
              <a:t>Confirmed Case</a:t>
            </a:r>
          </a:p>
          <a:p>
            <a:pPr marL="457200" indent="-457200">
              <a:lnSpc>
                <a:spcPct val="120000"/>
              </a:lnSpc>
              <a:spcBef>
                <a:spcPts val="0"/>
              </a:spcBef>
              <a:spcAft>
                <a:spcPts val="0"/>
              </a:spcAft>
              <a:buFont typeface="+mj-lt"/>
              <a:buAutoNum type="arabicPeriod"/>
            </a:pPr>
            <a:r>
              <a:rPr lang="en-US" dirty="0" smtClean="0"/>
              <a:t>Laboratory-confirmed diagnostic evidence of Ebola virus infection</a:t>
            </a:r>
          </a:p>
        </p:txBody>
      </p:sp>
    </p:spTree>
    <p:extLst>
      <p:ext uri="{BB962C8B-B14F-4D97-AF65-F5344CB8AC3E}">
        <p14:creationId xmlns:p14="http://schemas.microsoft.com/office/powerpoint/2010/main" val="3857047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Personal </a:t>
            </a:r>
            <a:r>
              <a:rPr lang="en-US" dirty="0" smtClean="0"/>
              <a:t>Protective Equipment (PPE) for </a:t>
            </a:r>
            <a:r>
              <a:rPr lang="en-US" dirty="0" smtClean="0"/>
              <a:t>Evaluating </a:t>
            </a:r>
            <a:br>
              <a:rPr lang="en-US" dirty="0" smtClean="0"/>
            </a:br>
            <a:r>
              <a:rPr lang="en-US" dirty="0" smtClean="0"/>
              <a:t>Clinically Stable PUIs </a:t>
            </a:r>
            <a:r>
              <a:rPr lang="en-US" dirty="0" smtClean="0"/>
              <a:t>for Ebola  </a:t>
            </a:r>
            <a:endParaRPr lang="en-US" dirty="0"/>
          </a:p>
        </p:txBody>
      </p:sp>
      <p:sp>
        <p:nvSpPr>
          <p:cNvPr id="3" name="Content Placeholder 2"/>
          <p:cNvSpPr>
            <a:spLocks noGrp="1"/>
          </p:cNvSpPr>
          <p:nvPr>
            <p:ph idx="10"/>
          </p:nvPr>
        </p:nvSpPr>
        <p:spPr>
          <a:xfrm>
            <a:off x="838200" y="1366345"/>
            <a:ext cx="10515600" cy="5068745"/>
          </a:xfrm>
        </p:spPr>
        <p:txBody>
          <a:bodyPr>
            <a:normAutofit/>
          </a:bodyPr>
          <a:lstStyle/>
          <a:p>
            <a:pPr marL="0" indent="0">
              <a:buNone/>
            </a:pPr>
            <a:r>
              <a:rPr lang="en-US" i="1" dirty="0" smtClean="0"/>
              <a:t>Patient is clinically stable AND is not bleeding, vomiting, or having diarrhea, and does not require aerosol-generating procedures</a:t>
            </a:r>
            <a:endParaRPr lang="en-US" dirty="0" smtClean="0"/>
          </a:p>
          <a:p>
            <a:pPr marL="0" indent="0">
              <a:buNone/>
            </a:pPr>
            <a:r>
              <a:rPr lang="en-US" b="1" dirty="0" smtClean="0"/>
              <a:t>Use Level 1 Full Barrier HCID PPE</a:t>
            </a:r>
            <a:br>
              <a:rPr lang="en-US" b="1" dirty="0" smtClean="0"/>
            </a:br>
            <a:r>
              <a:rPr lang="en-US" dirty="0" smtClean="0"/>
              <a:t>Wear a single use (disposable):</a:t>
            </a:r>
          </a:p>
          <a:p>
            <a:pPr lvl="1"/>
            <a:r>
              <a:rPr lang="en-US" dirty="0" smtClean="0">
                <a:solidFill>
                  <a:schemeClr val="tx1"/>
                </a:solidFill>
              </a:rPr>
              <a:t>Fluid-resistant gown that extends to at least mid-calf or single-use (disposable) fluid-resistant coveralls without integrated hood (ANSI/AAMI Level 3)</a:t>
            </a:r>
          </a:p>
          <a:p>
            <a:pPr lvl="1"/>
            <a:r>
              <a:rPr lang="en-US" dirty="0" smtClean="0">
                <a:solidFill>
                  <a:schemeClr val="tx1"/>
                </a:solidFill>
              </a:rPr>
              <a:t>Disposable face mask</a:t>
            </a:r>
            <a:endParaRPr lang="en-US" strike="sngStrike" dirty="0" smtClean="0">
              <a:solidFill>
                <a:schemeClr val="tx1"/>
              </a:solidFill>
            </a:endParaRPr>
          </a:p>
          <a:p>
            <a:pPr lvl="1"/>
            <a:r>
              <a:rPr lang="en-US" dirty="0" smtClean="0">
                <a:solidFill>
                  <a:schemeClr val="tx1"/>
                </a:solidFill>
              </a:rPr>
              <a:t>Full face shield</a:t>
            </a:r>
          </a:p>
          <a:p>
            <a:pPr lvl="1"/>
            <a:r>
              <a:rPr lang="en-US" dirty="0" smtClean="0"/>
              <a:t>Gloves with extended cuffs. Two pairs of gloves should be worn. At a minimum, outer gloves should have extended cuffs.</a:t>
            </a:r>
          </a:p>
        </p:txBody>
      </p:sp>
    </p:spTree>
    <p:extLst>
      <p:ext uri="{BB962C8B-B14F-4D97-AF65-F5344CB8AC3E}">
        <p14:creationId xmlns:p14="http://schemas.microsoft.com/office/powerpoint/2010/main" val="5207180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Personal </a:t>
            </a:r>
            <a:r>
              <a:rPr lang="en-US" dirty="0" smtClean="0"/>
              <a:t>Protective Equipment (PPE) for </a:t>
            </a:r>
            <a:r>
              <a:rPr lang="en-US" dirty="0" smtClean="0"/>
              <a:t>Evaluating </a:t>
            </a:r>
            <a:br>
              <a:rPr lang="en-US" dirty="0" smtClean="0"/>
            </a:br>
            <a:r>
              <a:rPr lang="en-US" dirty="0" smtClean="0"/>
              <a:t>Clinically Unstable PUIs </a:t>
            </a:r>
            <a:r>
              <a:rPr lang="en-US" dirty="0" smtClean="0"/>
              <a:t>for Ebola </a:t>
            </a:r>
            <a:endParaRPr lang="en-US" dirty="0"/>
          </a:p>
        </p:txBody>
      </p:sp>
      <p:sp>
        <p:nvSpPr>
          <p:cNvPr id="3" name="Content Placeholder 2"/>
          <p:cNvSpPr>
            <a:spLocks noGrp="1"/>
          </p:cNvSpPr>
          <p:nvPr>
            <p:ph idx="10"/>
          </p:nvPr>
        </p:nvSpPr>
        <p:spPr>
          <a:xfrm>
            <a:off x="838200" y="1366345"/>
            <a:ext cx="10515600" cy="5320205"/>
          </a:xfrm>
        </p:spPr>
        <p:txBody>
          <a:bodyPr>
            <a:normAutofit fontScale="92500" lnSpcReduction="20000"/>
          </a:bodyPr>
          <a:lstStyle/>
          <a:p>
            <a:pPr marL="0" indent="0">
              <a:buNone/>
            </a:pPr>
            <a:r>
              <a:rPr lang="en-US" i="1" dirty="0" smtClean="0"/>
              <a:t>Patient meets the definition of a Person Under Investigation (PUI) for Ebola and is exhibiting obvious bleeding, vomiting, or diarrhea; </a:t>
            </a:r>
          </a:p>
          <a:p>
            <a:pPr marL="0" indent="0">
              <a:buNone/>
            </a:pPr>
            <a:r>
              <a:rPr lang="en-US" b="1" i="1" dirty="0" smtClean="0"/>
              <a:t>Or</a:t>
            </a:r>
            <a:r>
              <a:rPr lang="en-US" i="1" dirty="0" smtClean="0"/>
              <a:t> is clinically unstable and/or will require invasive or aerosol-generating procedures (e.g., intubation, suctioning, active resuscitation) </a:t>
            </a:r>
          </a:p>
          <a:p>
            <a:pPr marL="0" indent="0">
              <a:buNone/>
            </a:pPr>
            <a:r>
              <a:rPr lang="en-US" b="1" i="1" dirty="0" smtClean="0"/>
              <a:t>Or</a:t>
            </a:r>
            <a:r>
              <a:rPr lang="en-US" i="1" dirty="0" smtClean="0"/>
              <a:t> is a person with confirmed Ebola </a:t>
            </a:r>
          </a:p>
          <a:p>
            <a:pPr marL="0" indent="0">
              <a:buNone/>
            </a:pPr>
            <a:endParaRPr lang="en-US" dirty="0" smtClean="0"/>
          </a:p>
          <a:p>
            <a:pPr marL="0" indent="0">
              <a:buNone/>
            </a:pPr>
            <a:r>
              <a:rPr lang="en-US" b="1" dirty="0" smtClean="0"/>
              <a:t>Use Level 2 Full Barrier HCID PPE </a:t>
            </a:r>
            <a:r>
              <a:rPr lang="en-US" dirty="0" smtClean="0"/>
              <a:t/>
            </a:r>
            <a:br>
              <a:rPr lang="en-US" dirty="0" smtClean="0"/>
            </a:br>
            <a:r>
              <a:rPr lang="en-US" dirty="0" smtClean="0"/>
              <a:t>Cover all skin by wearing a single use (disposable):</a:t>
            </a:r>
          </a:p>
          <a:p>
            <a:pPr>
              <a:lnSpc>
                <a:spcPct val="120000"/>
              </a:lnSpc>
              <a:spcBef>
                <a:spcPts val="0"/>
              </a:spcBef>
              <a:spcAft>
                <a:spcPts val="0"/>
              </a:spcAft>
            </a:pPr>
            <a:r>
              <a:rPr lang="en-US" dirty="0" smtClean="0"/>
              <a:t>Impermeable garment: gown or coverall (ANSI/AAMI Level 4)</a:t>
            </a:r>
          </a:p>
          <a:p>
            <a:pPr>
              <a:lnSpc>
                <a:spcPct val="120000"/>
              </a:lnSpc>
              <a:spcBef>
                <a:spcPts val="0"/>
              </a:spcBef>
              <a:spcAft>
                <a:spcPts val="0"/>
              </a:spcAft>
            </a:pPr>
            <a:r>
              <a:rPr lang="en-US" dirty="0" smtClean="0"/>
              <a:t>N95 respirator or PAPR preferred (disinfect motor part of PAPR)</a:t>
            </a:r>
          </a:p>
          <a:p>
            <a:pPr>
              <a:lnSpc>
                <a:spcPct val="120000"/>
              </a:lnSpc>
              <a:spcBef>
                <a:spcPts val="0"/>
              </a:spcBef>
              <a:spcAft>
                <a:spcPts val="0"/>
              </a:spcAft>
            </a:pPr>
            <a:r>
              <a:rPr lang="en-US" dirty="0" smtClean="0"/>
              <a:t>Gloves (2 pairs), at a minimum outer gloves should have extended cuffs</a:t>
            </a:r>
          </a:p>
          <a:p>
            <a:pPr>
              <a:lnSpc>
                <a:spcPct val="120000"/>
              </a:lnSpc>
              <a:spcBef>
                <a:spcPts val="0"/>
              </a:spcBef>
              <a:spcAft>
                <a:spcPts val="0"/>
              </a:spcAft>
            </a:pPr>
            <a:r>
              <a:rPr lang="en-US" dirty="0" smtClean="0"/>
              <a:t>Boot covers</a:t>
            </a:r>
          </a:p>
          <a:p>
            <a:pPr>
              <a:lnSpc>
                <a:spcPct val="120000"/>
              </a:lnSpc>
              <a:spcBef>
                <a:spcPts val="0"/>
              </a:spcBef>
              <a:spcAft>
                <a:spcPts val="0"/>
              </a:spcAft>
            </a:pPr>
            <a:r>
              <a:rPr lang="en-US" dirty="0" smtClean="0"/>
              <a:t>Apron </a:t>
            </a:r>
          </a:p>
        </p:txBody>
      </p:sp>
    </p:spTree>
    <p:extLst>
      <p:ext uri="{BB962C8B-B14F-4D97-AF65-F5344CB8AC3E}">
        <p14:creationId xmlns:p14="http://schemas.microsoft.com/office/powerpoint/2010/main" val="3216611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1636" y="6208990"/>
            <a:ext cx="10869284" cy="646331"/>
          </a:xfrm>
          <a:prstGeom prst="rect">
            <a:avLst/>
          </a:prstGeom>
          <a:noFill/>
        </p:spPr>
        <p:txBody>
          <a:bodyPr wrap="square" rtlCol="0">
            <a:spAutoFit/>
          </a:bodyPr>
          <a:lstStyle/>
          <a:p>
            <a:r>
              <a:rPr lang="en-US" sz="1200" dirty="0" smtClean="0"/>
              <a:t>References:</a:t>
            </a:r>
          </a:p>
          <a:p>
            <a:r>
              <a:rPr lang="en-US" sz="1200" dirty="0">
                <a:hlinkClick r:id="rId3"/>
              </a:rPr>
              <a:t>CDC: Ebola (Ebola Virus Disease) (https://www.cdc.gov/vhf/ebola/index.html)</a:t>
            </a:r>
            <a:endParaRPr lang="en-US" sz="1200" dirty="0"/>
          </a:p>
          <a:p>
            <a:r>
              <a:rPr lang="en-US" sz="1200" dirty="0">
                <a:hlinkClick r:id="rId4"/>
              </a:rPr>
              <a:t>WHO: Ebola virus disease (https://www.who.int/health-topics/ebola)</a:t>
            </a:r>
            <a:endParaRPr lang="en-US" sz="1200" dirty="0"/>
          </a:p>
        </p:txBody>
      </p:sp>
      <p:sp>
        <p:nvSpPr>
          <p:cNvPr id="9" name="Title 8"/>
          <p:cNvSpPr>
            <a:spLocks noGrp="1"/>
          </p:cNvSpPr>
          <p:nvPr>
            <p:ph type="title"/>
          </p:nvPr>
        </p:nvSpPr>
        <p:spPr>
          <a:xfrm>
            <a:off x="838200" y="17417"/>
            <a:ext cx="10515600" cy="521970"/>
          </a:xfrm>
        </p:spPr>
        <p:txBody>
          <a:bodyPr>
            <a:normAutofit fontScale="90000"/>
          </a:bodyPr>
          <a:lstStyle/>
          <a:p>
            <a:r>
              <a:rPr lang="en-US" dirty="0" smtClean="0"/>
              <a:t>Ebola Virus Disease (EVD</a:t>
            </a:r>
            <a:r>
              <a:rPr lang="en-US" dirty="0" smtClean="0"/>
              <a:t>) Overview</a:t>
            </a:r>
            <a:endParaRPr lang="en-US" dirty="0"/>
          </a:p>
        </p:txBody>
      </p:sp>
      <p:graphicFrame>
        <p:nvGraphicFramePr>
          <p:cNvPr id="11" name="Content Placeholder 10"/>
          <p:cNvGraphicFramePr>
            <a:graphicFrameLocks noGrp="1"/>
          </p:cNvGraphicFramePr>
          <p:nvPr>
            <p:ph sz="quarter" idx="10"/>
            <p:extLst>
              <p:ext uri="{D42A27DB-BD31-4B8C-83A1-F6EECF244321}">
                <p14:modId xmlns:p14="http://schemas.microsoft.com/office/powerpoint/2010/main" val="891060217"/>
              </p:ext>
            </p:extLst>
          </p:nvPr>
        </p:nvGraphicFramePr>
        <p:xfrm>
          <a:off x="0" y="574241"/>
          <a:ext cx="12192000" cy="5627109"/>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497375585"/>
                    </a:ext>
                  </a:extLst>
                </a:gridCol>
                <a:gridCol w="1016000">
                  <a:extLst>
                    <a:ext uri="{9D8B030D-6E8A-4147-A177-3AD203B41FA5}">
                      <a16:colId xmlns:a16="http://schemas.microsoft.com/office/drawing/2014/main" val="2759745682"/>
                    </a:ext>
                  </a:extLst>
                </a:gridCol>
                <a:gridCol w="1016000">
                  <a:extLst>
                    <a:ext uri="{9D8B030D-6E8A-4147-A177-3AD203B41FA5}">
                      <a16:colId xmlns:a16="http://schemas.microsoft.com/office/drawing/2014/main" val="2237657864"/>
                    </a:ext>
                  </a:extLst>
                </a:gridCol>
                <a:gridCol w="1016000">
                  <a:extLst>
                    <a:ext uri="{9D8B030D-6E8A-4147-A177-3AD203B41FA5}">
                      <a16:colId xmlns:a16="http://schemas.microsoft.com/office/drawing/2014/main" val="3766887843"/>
                    </a:ext>
                  </a:extLst>
                </a:gridCol>
                <a:gridCol w="1016000">
                  <a:extLst>
                    <a:ext uri="{9D8B030D-6E8A-4147-A177-3AD203B41FA5}">
                      <a16:colId xmlns:a16="http://schemas.microsoft.com/office/drawing/2014/main" val="26952080"/>
                    </a:ext>
                  </a:extLst>
                </a:gridCol>
                <a:gridCol w="1016000">
                  <a:extLst>
                    <a:ext uri="{9D8B030D-6E8A-4147-A177-3AD203B41FA5}">
                      <a16:colId xmlns:a16="http://schemas.microsoft.com/office/drawing/2014/main" val="2767888975"/>
                    </a:ext>
                  </a:extLst>
                </a:gridCol>
                <a:gridCol w="1016000">
                  <a:extLst>
                    <a:ext uri="{9D8B030D-6E8A-4147-A177-3AD203B41FA5}">
                      <a16:colId xmlns:a16="http://schemas.microsoft.com/office/drawing/2014/main" val="2396241262"/>
                    </a:ext>
                  </a:extLst>
                </a:gridCol>
                <a:gridCol w="1016000">
                  <a:extLst>
                    <a:ext uri="{9D8B030D-6E8A-4147-A177-3AD203B41FA5}">
                      <a16:colId xmlns:a16="http://schemas.microsoft.com/office/drawing/2014/main" val="3567330997"/>
                    </a:ext>
                  </a:extLst>
                </a:gridCol>
                <a:gridCol w="1016000">
                  <a:extLst>
                    <a:ext uri="{9D8B030D-6E8A-4147-A177-3AD203B41FA5}">
                      <a16:colId xmlns:a16="http://schemas.microsoft.com/office/drawing/2014/main" val="991933083"/>
                    </a:ext>
                  </a:extLst>
                </a:gridCol>
                <a:gridCol w="1016000">
                  <a:extLst>
                    <a:ext uri="{9D8B030D-6E8A-4147-A177-3AD203B41FA5}">
                      <a16:colId xmlns:a16="http://schemas.microsoft.com/office/drawing/2014/main" val="1487795350"/>
                    </a:ext>
                  </a:extLst>
                </a:gridCol>
                <a:gridCol w="1016000">
                  <a:extLst>
                    <a:ext uri="{9D8B030D-6E8A-4147-A177-3AD203B41FA5}">
                      <a16:colId xmlns:a16="http://schemas.microsoft.com/office/drawing/2014/main" val="321009304"/>
                    </a:ext>
                  </a:extLst>
                </a:gridCol>
                <a:gridCol w="1016000">
                  <a:extLst>
                    <a:ext uri="{9D8B030D-6E8A-4147-A177-3AD203B41FA5}">
                      <a16:colId xmlns:a16="http://schemas.microsoft.com/office/drawing/2014/main" val="1368415832"/>
                    </a:ext>
                  </a:extLst>
                </a:gridCol>
              </a:tblGrid>
              <a:tr h="554344">
                <a:tc>
                  <a:txBody>
                    <a:bodyPr/>
                    <a:lstStyle/>
                    <a:p>
                      <a:r>
                        <a:rPr lang="en-US" sz="1050" dirty="0" smtClean="0"/>
                        <a:t>Disease &amp; Agent </a:t>
                      </a:r>
                      <a:endParaRPr lang="en-US" sz="1050" dirty="0"/>
                    </a:p>
                  </a:txBody>
                  <a:tcPr/>
                </a:tc>
                <a:tc>
                  <a:txBody>
                    <a:bodyPr/>
                    <a:lstStyle/>
                    <a:p>
                      <a:r>
                        <a:rPr lang="en-US" sz="1050" dirty="0" smtClean="0">
                          <a:solidFill>
                            <a:schemeClr val="bg1"/>
                          </a:solidFill>
                        </a:rPr>
                        <a:t>Geographic</a:t>
                      </a:r>
                      <a:r>
                        <a:rPr lang="en-US" sz="1050" baseline="0" dirty="0" smtClean="0">
                          <a:solidFill>
                            <a:schemeClr val="bg1"/>
                          </a:solidFill>
                        </a:rPr>
                        <a:t> areas</a:t>
                      </a:r>
                      <a:endParaRPr lang="en-US" sz="1050" dirty="0">
                        <a:solidFill>
                          <a:schemeClr val="bg1"/>
                        </a:solidFill>
                      </a:endParaRPr>
                    </a:p>
                  </a:txBody>
                  <a:tcPr/>
                </a:tc>
                <a:tc>
                  <a:txBody>
                    <a:bodyPr/>
                    <a:lstStyle/>
                    <a:p>
                      <a:r>
                        <a:rPr lang="en-US" sz="1050" dirty="0" smtClean="0"/>
                        <a:t>Transmission</a:t>
                      </a:r>
                      <a:endParaRPr lang="en-US" sz="1050" dirty="0"/>
                    </a:p>
                  </a:txBody>
                  <a:tcPr/>
                </a:tc>
                <a:tc>
                  <a:txBody>
                    <a:bodyPr/>
                    <a:lstStyle/>
                    <a:p>
                      <a:r>
                        <a:rPr lang="en-US" sz="1050" dirty="0" smtClean="0"/>
                        <a:t>Incubation period</a:t>
                      </a:r>
                      <a:endParaRPr lang="en-US" sz="1050" dirty="0"/>
                    </a:p>
                  </a:txBody>
                  <a:tcPr/>
                </a:tc>
                <a:tc>
                  <a:txBody>
                    <a:bodyPr/>
                    <a:lstStyle/>
                    <a:p>
                      <a:r>
                        <a:rPr lang="en-US" sz="1050" dirty="0" smtClean="0"/>
                        <a:t>Signs &amp;</a:t>
                      </a:r>
                      <a:r>
                        <a:rPr lang="en-US" sz="1050" baseline="0" dirty="0" smtClean="0"/>
                        <a:t>  </a:t>
                      </a:r>
                      <a:r>
                        <a:rPr lang="en-US" sz="1050" dirty="0" smtClean="0"/>
                        <a:t>Symptoms</a:t>
                      </a:r>
                      <a:endParaRPr lang="en-US" sz="1050" dirty="0"/>
                    </a:p>
                  </a:txBody>
                  <a:tcPr/>
                </a:tc>
                <a:tc>
                  <a:txBody>
                    <a:bodyPr/>
                    <a:lstStyle/>
                    <a:p>
                      <a:r>
                        <a:rPr lang="en-US" sz="1050" dirty="0" smtClean="0"/>
                        <a:t>Mortality</a:t>
                      </a:r>
                      <a:r>
                        <a:rPr lang="en-US" sz="1050" baseline="0" dirty="0" smtClean="0"/>
                        <a:t> rate</a:t>
                      </a:r>
                      <a:endParaRPr lang="en-US" sz="1050" dirty="0"/>
                    </a:p>
                  </a:txBody>
                  <a:tcPr/>
                </a:tc>
                <a:tc>
                  <a:txBody>
                    <a:bodyPr/>
                    <a:lstStyle/>
                    <a:p>
                      <a:r>
                        <a:rPr lang="en-US" sz="1050" dirty="0" smtClean="0"/>
                        <a:t>Diagnostic</a:t>
                      </a:r>
                      <a:r>
                        <a:rPr lang="en-US" sz="1050" baseline="0" dirty="0" smtClean="0"/>
                        <a:t> Testing</a:t>
                      </a:r>
                      <a:endParaRPr lang="en-US" sz="1050" dirty="0"/>
                    </a:p>
                  </a:txBody>
                  <a:tcPr/>
                </a:tc>
                <a:tc>
                  <a:txBody>
                    <a:bodyPr/>
                    <a:lstStyle/>
                    <a:p>
                      <a:r>
                        <a:rPr lang="en-US" sz="1050" dirty="0" smtClean="0"/>
                        <a:t>Prevention &amp;</a:t>
                      </a:r>
                    </a:p>
                    <a:p>
                      <a:r>
                        <a:rPr lang="en-US" sz="1050" dirty="0" smtClean="0"/>
                        <a:t>Treatment</a:t>
                      </a:r>
                    </a:p>
                  </a:txBody>
                  <a:tcPr/>
                </a:tc>
                <a:tc>
                  <a:txBody>
                    <a:bodyPr/>
                    <a:lstStyle/>
                    <a:p>
                      <a:r>
                        <a:rPr lang="en-US" sz="1050" b="1" dirty="0" smtClean="0">
                          <a:solidFill>
                            <a:schemeClr val="bg1"/>
                          </a:solidFill>
                        </a:rPr>
                        <a:t>Isolation and PPE</a:t>
                      </a:r>
                      <a:endParaRPr lang="en-US" sz="1050" b="1" dirty="0">
                        <a:solidFill>
                          <a:schemeClr val="bg1"/>
                        </a:solidFill>
                      </a:endParaRPr>
                    </a:p>
                  </a:txBody>
                  <a:tcPr/>
                </a:tc>
                <a:tc>
                  <a:txBody>
                    <a:bodyPr/>
                    <a:lstStyle/>
                    <a:p>
                      <a:r>
                        <a:rPr lang="en-US" sz="1050" dirty="0" smtClean="0"/>
                        <a:t>Cleaning</a:t>
                      </a:r>
                      <a:endParaRPr lang="en-US" sz="1050" dirty="0"/>
                    </a:p>
                  </a:txBody>
                  <a:tcPr/>
                </a:tc>
                <a:tc>
                  <a:txBody>
                    <a:bodyPr/>
                    <a:lstStyle/>
                    <a:p>
                      <a:r>
                        <a:rPr lang="en-US" sz="1050" dirty="0" smtClean="0"/>
                        <a:t>Specimen</a:t>
                      </a:r>
                      <a:r>
                        <a:rPr lang="en-US" sz="1050" baseline="0" dirty="0" smtClean="0"/>
                        <a:t> transport and w</a:t>
                      </a:r>
                      <a:r>
                        <a:rPr lang="en-US" sz="1050" dirty="0" smtClean="0"/>
                        <a:t>aste</a:t>
                      </a:r>
                      <a:endParaRPr lang="en-US" sz="1050" dirty="0"/>
                    </a:p>
                  </a:txBody>
                  <a:tcPr/>
                </a:tc>
                <a:tc>
                  <a:txBody>
                    <a:bodyPr/>
                    <a:lstStyle/>
                    <a:p>
                      <a:r>
                        <a:rPr lang="en-US" sz="1050" dirty="0" smtClean="0"/>
                        <a:t>Disease &amp; Agent </a:t>
                      </a:r>
                      <a:endParaRPr lang="en-US" sz="1050" dirty="0"/>
                    </a:p>
                  </a:txBody>
                  <a:tcPr/>
                </a:tc>
                <a:extLst>
                  <a:ext uri="{0D108BD9-81ED-4DB2-BD59-A6C34878D82A}">
                    <a16:rowId xmlns:a16="http://schemas.microsoft.com/office/drawing/2014/main" val="37987563"/>
                  </a:ext>
                </a:extLst>
              </a:tr>
              <a:tr h="5055609">
                <a:tc>
                  <a:txBody>
                    <a:bodyPr/>
                    <a:lstStyle/>
                    <a:p>
                      <a:r>
                        <a:rPr lang="en-US" sz="1050" dirty="0" smtClean="0"/>
                        <a:t>Ebola virus – negative stranded RNA virus in the family of Filoviridae</a:t>
                      </a:r>
                    </a:p>
                    <a:p>
                      <a:endParaRPr lang="en-US" sz="105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effectLst/>
                        </a:rPr>
                        <a:t>Democratic Republic of Congo,</a:t>
                      </a:r>
                      <a:r>
                        <a:rPr lang="en-US" sz="1050" baseline="0" dirty="0" smtClean="0">
                          <a:effectLst/>
                        </a:rPr>
                        <a:t> Sudan, Cote </a:t>
                      </a:r>
                      <a:r>
                        <a:rPr lang="en-US" sz="1050" baseline="0" dirty="0" err="1" smtClean="0">
                          <a:effectLst/>
                        </a:rPr>
                        <a:t>D’Ivore</a:t>
                      </a:r>
                      <a:r>
                        <a:rPr lang="en-US" sz="1050" baseline="0" dirty="0" smtClean="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effectLst/>
                        </a:rPr>
                        <a:t>Gabon, Uganda, Republic of the Congo,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effectLst/>
                        </a:rPr>
                        <a:t>Guinea, Liberia, Sierra Leonne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effectLst/>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Probably</a:t>
                      </a:r>
                      <a:r>
                        <a:rPr lang="en-US" sz="1050" baseline="0" dirty="0" smtClean="0"/>
                        <a:t> initially from an infected animal such as a fruit bat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t>Person to person through blood and body fluids</a:t>
                      </a:r>
                      <a:endParaRPr lang="en-US" sz="1050" dirty="0" smtClean="0"/>
                    </a:p>
                    <a:p>
                      <a:pPr>
                        <a:lnSpc>
                          <a:spcPct val="100000"/>
                        </a:lnSpc>
                      </a:pPr>
                      <a:endParaRPr lang="en-US" sz="1050" dirty="0" smtClean="0"/>
                    </a:p>
                    <a:p>
                      <a:pPr>
                        <a:lnSpc>
                          <a:spcPct val="100000"/>
                        </a:lnSpc>
                      </a:pPr>
                      <a:r>
                        <a:rPr lang="en-US" sz="1050" dirty="0" smtClean="0"/>
                        <a:t>Ebola can remain in semen, breast milk, ocular fluid, and spinal column fluid</a:t>
                      </a:r>
                    </a:p>
                    <a:p>
                      <a:pPr>
                        <a:lnSpc>
                          <a:spcPct val="100000"/>
                        </a:lnSpc>
                      </a:pPr>
                      <a:endParaRPr lang="en-US" sz="1050" dirty="0" smtClean="0"/>
                    </a:p>
                    <a:p>
                      <a:pPr>
                        <a:lnSpc>
                          <a:spcPct val="100000"/>
                        </a:lnSpc>
                      </a:pPr>
                      <a:r>
                        <a:rPr lang="en-US" sz="1050" dirty="0" smtClean="0"/>
                        <a:t>No evidence that EVD is spread through mosquitoes or other insects</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Symptoms may appear from 2-21 days with an average range of 8-10 days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Fever, severe headache, muscle pain, weakness, fatigue, diarrhea, vomiting, abdominal pain, unexplained hemorrhage, potential rash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Leukopenia frequently with </a:t>
                      </a:r>
                      <a:r>
                        <a:rPr lang="en-US" sz="1050" dirty="0" err="1" smtClean="0"/>
                        <a:t>lymphopenia</a:t>
                      </a:r>
                      <a:r>
                        <a:rPr lang="en-US" sz="1050" dirty="0" smtClean="0"/>
                        <a:t> followed by elevated neutrophils and a left shift. Platelet counts often are decreased in the 50,000 to 100,000 range. Amylase and hepatic transaminases may be elevated</a:t>
                      </a:r>
                    </a:p>
                  </a:txBody>
                  <a:tcPr/>
                </a:tc>
                <a:tc>
                  <a:txBody>
                    <a:bodyPr/>
                    <a:lstStyle/>
                    <a:p>
                      <a:r>
                        <a:rPr lang="en-US" sz="1050" dirty="0" smtClean="0"/>
                        <a:t>May be as high as 50%</a:t>
                      </a:r>
                      <a:endParaRPr lang="en-US" sz="1050" dirty="0"/>
                    </a:p>
                  </a:txBody>
                  <a:tcPr/>
                </a:tc>
                <a:tc>
                  <a:txBody>
                    <a:bodyPr/>
                    <a:lstStyle/>
                    <a:p>
                      <a:pPr>
                        <a:lnSpc>
                          <a:spcPct val="100000"/>
                        </a:lnSpc>
                      </a:pPr>
                      <a:r>
                        <a:rPr lang="en-US" sz="1050" baseline="0" dirty="0" smtClean="0">
                          <a:effectLst/>
                        </a:rPr>
                        <a:t>Consult with facility’s Lab Director before sending any specimens to the facility’s general lab</a:t>
                      </a:r>
                      <a:endParaRPr lang="en-US" sz="1050" dirty="0" smtClean="0">
                        <a:effectLst/>
                      </a:endParaRPr>
                    </a:p>
                    <a:p>
                      <a:pPr>
                        <a:lnSpc>
                          <a:spcPct val="100000"/>
                        </a:lnSpc>
                      </a:pPr>
                      <a:endParaRPr lang="en-US" sz="105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For suspect</a:t>
                      </a:r>
                      <a:r>
                        <a:rPr lang="en-US" sz="1050" baseline="0" dirty="0" smtClean="0"/>
                        <a:t> case, contact MDH at 651-201-5414 or     1-877-676-5414</a:t>
                      </a:r>
                      <a:endParaRPr lang="en-US"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MDH can perform testing for EVD from serum</a:t>
                      </a:r>
                    </a:p>
                  </a:txBody>
                  <a:tcPr/>
                </a:tc>
                <a:tc>
                  <a:txBody>
                    <a:bodyPr/>
                    <a:lstStyle/>
                    <a:p>
                      <a:pPr marL="0" lvl="1" indent="0">
                        <a:lnSpc>
                          <a:spcPct val="100000"/>
                        </a:lnSpc>
                        <a:buNone/>
                      </a:pPr>
                      <a:r>
                        <a:rPr lang="en-US" sz="1050" dirty="0" smtClean="0"/>
                        <a:t>Vaccine trials are underway</a:t>
                      </a:r>
                    </a:p>
                    <a:p>
                      <a:pPr marL="0" lvl="1" indent="0">
                        <a:lnSpc>
                          <a:spcPct val="100000"/>
                        </a:lnSpc>
                        <a:buNone/>
                      </a:pPr>
                      <a:endParaRPr lang="en-US" sz="1050" dirty="0" smtClean="0"/>
                    </a:p>
                    <a:p>
                      <a:pPr marL="0" lvl="1" indent="0">
                        <a:lnSpc>
                          <a:spcPct val="100000"/>
                        </a:lnSpc>
                        <a:buNone/>
                      </a:pPr>
                      <a:r>
                        <a:rPr lang="en-US" sz="1050" dirty="0" smtClean="0"/>
                        <a:t>Protection from body fluids and environment of persons with EVD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No specific antiviral treatment</a:t>
                      </a:r>
                    </a:p>
                    <a:p>
                      <a:endParaRPr lang="en-US" sz="105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smtClean="0"/>
                        <a:t>Place facemask (not N95) on any patient with respiratory symptoms</a:t>
                      </a:r>
                    </a:p>
                    <a:p>
                      <a:endParaRPr lang="en-US" sz="1050" b="0" dirty="0" smtClean="0"/>
                    </a:p>
                    <a:p>
                      <a:r>
                        <a:rPr lang="en-US" sz="1050" b="0" dirty="0" smtClean="0"/>
                        <a:t>Airborne Infection</a:t>
                      </a:r>
                      <a:r>
                        <a:rPr lang="en-US" sz="1050" b="0" baseline="0" dirty="0" smtClean="0"/>
                        <a:t> Isolation Room</a:t>
                      </a:r>
                    </a:p>
                    <a:p>
                      <a:endParaRPr lang="en-US" sz="1050" b="0" baseline="0" dirty="0" smtClean="0"/>
                    </a:p>
                    <a:p>
                      <a:pPr marL="0" lvl="1" indent="0">
                        <a:lnSpc>
                          <a:spcPct val="100000"/>
                        </a:lnSpc>
                        <a:tabLst>
                          <a:tab pos="457200" algn="l"/>
                        </a:tabLst>
                      </a:pPr>
                      <a:r>
                        <a:rPr lang="en-US" sz="1050" b="0" dirty="0" smtClean="0"/>
                        <a:t>Gloves 2</a:t>
                      </a:r>
                      <a:r>
                        <a:rPr lang="en-US" sz="1050" b="0" baseline="0" dirty="0" smtClean="0"/>
                        <a:t> pairs</a:t>
                      </a:r>
                      <a:r>
                        <a:rPr lang="en-US" sz="1050" b="0" dirty="0" smtClean="0"/>
                        <a:t>, gown, N95 or PAPR, eye protection. </a:t>
                      </a:r>
                      <a:r>
                        <a:rPr lang="en-US" sz="1050" b="0" baseline="0" dirty="0" smtClean="0"/>
                        <a:t> </a:t>
                      </a:r>
                    </a:p>
                    <a:p>
                      <a:pPr marL="0" lvl="1" indent="0">
                        <a:lnSpc>
                          <a:spcPct val="100000"/>
                        </a:lnSpc>
                        <a:tabLst>
                          <a:tab pos="457200" algn="l"/>
                        </a:tabLst>
                      </a:pPr>
                      <a:endParaRPr lang="en-US" sz="1050" b="0" baseline="0" dirty="0" smtClean="0"/>
                    </a:p>
                    <a:p>
                      <a:pPr marL="0" lvl="1" indent="0">
                        <a:lnSpc>
                          <a:spcPct val="100000"/>
                        </a:lnSpc>
                        <a:tabLst>
                          <a:tab pos="457200" algn="l"/>
                        </a:tabLst>
                      </a:pPr>
                      <a:r>
                        <a:rPr lang="en-US" sz="1050" b="0" baseline="0" dirty="0" smtClean="0"/>
                        <a:t>Cover all skin if unstable patient, diarrhea, or bleeding</a:t>
                      </a:r>
                      <a:endParaRPr lang="en-US" sz="1050" b="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EPA</a:t>
                      </a:r>
                      <a:r>
                        <a:rPr lang="en-US" sz="1050" baseline="0" dirty="0" smtClean="0"/>
                        <a:t> </a:t>
                      </a:r>
                      <a:r>
                        <a:rPr lang="en-US" sz="1050" dirty="0" smtClean="0"/>
                        <a:t>registered hospital disinfectant on List L</a:t>
                      </a:r>
                      <a:r>
                        <a:rPr lang="en-US" sz="1050" baseline="0" dirty="0" smtClean="0"/>
                        <a:t> </a:t>
                      </a:r>
                      <a:r>
                        <a:rPr lang="en-US" sz="1050" dirty="0" smtClean="0"/>
                        <a:t>with a label claim for a non-enveloped virus.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Specimens are Category A per Department of Transportation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Must package appropriately for transport</a:t>
                      </a:r>
                    </a:p>
                    <a:p>
                      <a:endParaRPr lang="en-US"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Category A infectious waste. Hold waste in room until ruled in or out. MDH will assist with waste disposal.  </a:t>
                      </a:r>
                    </a:p>
                  </a:txBody>
                  <a:tcPr/>
                </a:tc>
                <a:tc>
                  <a:txBody>
                    <a:bodyPr/>
                    <a:lstStyle/>
                    <a:p>
                      <a:r>
                        <a:rPr lang="en-US" sz="1050" dirty="0" smtClean="0"/>
                        <a:t>Ebola virus – negative stranded RNA virus in the family of Filoviridae</a:t>
                      </a:r>
                    </a:p>
                    <a:p>
                      <a:endParaRPr lang="en-US" sz="1050" dirty="0" smtClean="0"/>
                    </a:p>
                  </a:txBody>
                  <a:tcPr/>
                </a:tc>
                <a:extLst>
                  <a:ext uri="{0D108BD9-81ED-4DB2-BD59-A6C34878D82A}">
                    <a16:rowId xmlns:a16="http://schemas.microsoft.com/office/drawing/2014/main" val="692227951"/>
                  </a:ext>
                </a:extLst>
              </a:tr>
            </a:tbl>
          </a:graphicData>
        </a:graphic>
      </p:graphicFrame>
    </p:spTree>
    <p:extLst>
      <p:ext uri="{BB962C8B-B14F-4D97-AF65-F5344CB8AC3E}">
        <p14:creationId xmlns:p14="http://schemas.microsoft.com/office/powerpoint/2010/main" val="3167878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Marburg hemorrhagic fever (Marburg HF)</a:t>
            </a:r>
            <a:endParaRPr lang="en-US" dirty="0"/>
          </a:p>
        </p:txBody>
      </p:sp>
      <p:pic>
        <p:nvPicPr>
          <p:cNvPr id="8" name="Content Placeholder 3" descr="Map of Europe and Africa depicting locations of previous outbreaks of Marburg HF"/>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32314" y="1825625"/>
            <a:ext cx="3363353" cy="4351338"/>
          </a:xfrm>
        </p:spPr>
      </p:pic>
      <p:sp>
        <p:nvSpPr>
          <p:cNvPr id="7" name="Content Placeholder 6"/>
          <p:cNvSpPr>
            <a:spLocks noGrp="1"/>
          </p:cNvSpPr>
          <p:nvPr>
            <p:ph sz="half" idx="2"/>
          </p:nvPr>
        </p:nvSpPr>
        <p:spPr>
          <a:xfrm>
            <a:off x="4870175" y="1825625"/>
            <a:ext cx="6811286" cy="4351338"/>
          </a:xfrm>
        </p:spPr>
        <p:txBody>
          <a:bodyPr/>
          <a:lstStyle/>
          <a:p>
            <a:r>
              <a:rPr lang="en-US" dirty="0" smtClean="0">
                <a:hlinkClick r:id="rId3"/>
              </a:rPr>
              <a:t>CDC: Marburg hemorrhagic fever (Marburg HF) (https://www.cdc.gov/vhf/marburg/index.html)</a:t>
            </a:r>
            <a:endParaRPr lang="en-US" dirty="0" smtClean="0"/>
          </a:p>
          <a:p>
            <a:r>
              <a:rPr lang="en-US" dirty="0" smtClean="0">
                <a:hlinkClick r:id="rId4"/>
              </a:rPr>
              <a:t>WHO: Marburg virus disease (</a:t>
            </a:r>
            <a:r>
              <a:rPr lang="en-US" dirty="0" smtClean="0">
                <a:hlinkClick r:id="rId4"/>
              </a:rPr>
              <a:t>https</a:t>
            </a:r>
            <a:r>
              <a:rPr lang="en-US" dirty="0">
                <a:hlinkClick r:id="rId4"/>
              </a:rPr>
              <a:t>://www.who.int/csr/disease/marburg/en</a:t>
            </a:r>
            <a:r>
              <a:rPr lang="en-US" dirty="0" smtClean="0">
                <a:hlinkClick r:id="rId4"/>
              </a:rPr>
              <a:t>/)</a:t>
            </a:r>
            <a:endParaRPr lang="en-US" dirty="0" smtClean="0"/>
          </a:p>
          <a:p>
            <a:endParaRPr lang="en-US" dirty="0"/>
          </a:p>
        </p:txBody>
      </p:sp>
    </p:spTree>
    <p:extLst>
      <p:ext uri="{BB962C8B-B14F-4D97-AF65-F5344CB8AC3E}">
        <p14:creationId xmlns:p14="http://schemas.microsoft.com/office/powerpoint/2010/main" val="21010566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Marburg </a:t>
            </a:r>
            <a:r>
              <a:rPr lang="en-US" dirty="0" smtClean="0"/>
              <a:t>hemorrhagic </a:t>
            </a:r>
            <a:r>
              <a:rPr lang="en-US" dirty="0"/>
              <a:t>f</a:t>
            </a:r>
            <a:r>
              <a:rPr lang="en-US" dirty="0" smtClean="0"/>
              <a:t>ever </a:t>
            </a:r>
            <a:endParaRPr lang="en-US" dirty="0"/>
          </a:p>
        </p:txBody>
      </p:sp>
      <p:sp>
        <p:nvSpPr>
          <p:cNvPr id="3" name="Content Placeholder 2"/>
          <p:cNvSpPr>
            <a:spLocks noGrp="1"/>
          </p:cNvSpPr>
          <p:nvPr>
            <p:ph idx="10"/>
          </p:nvPr>
        </p:nvSpPr>
        <p:spPr/>
        <p:txBody>
          <a:bodyPr>
            <a:normAutofit fontScale="85000" lnSpcReduction="20000"/>
          </a:bodyPr>
          <a:lstStyle/>
          <a:p>
            <a:r>
              <a:rPr lang="en-US" dirty="0" smtClean="0"/>
              <a:t>Marburg virus was first recognized in 1967, when outbreaks of hemorrhagic fever occurred simultaneously in laboratories in Marburg and Frankfurt, Germany and in Belgrade, Yugoslavia (now Serbia). Thirty-one people became ill. They were laboratory workers followed by medical personnel and family members who had cared for them. Seven deaths were reported. The lab workers were exposed to imported African green monkeys or their tissues during research.  </a:t>
            </a:r>
          </a:p>
          <a:p>
            <a:r>
              <a:rPr lang="en-US" dirty="0" smtClean="0"/>
              <a:t>Outbreaks have started with mine workers in bat infested mines. </a:t>
            </a:r>
          </a:p>
          <a:p>
            <a:r>
              <a:rPr lang="en-US" dirty="0" smtClean="0"/>
              <a:t>In 2012 there were 15 confirmed cases and 8 probable cases in Uganda. There were 15 deaths.</a:t>
            </a:r>
          </a:p>
          <a:p>
            <a:r>
              <a:rPr lang="en-US" dirty="0" smtClean="0"/>
              <a:t>In 2008, U.S. and Dutch travelers who visited caves in </a:t>
            </a:r>
            <a:r>
              <a:rPr lang="en-US" dirty="0" err="1" smtClean="0"/>
              <a:t>Maramagambo</a:t>
            </a:r>
            <a:r>
              <a:rPr lang="en-US" dirty="0" smtClean="0"/>
              <a:t> Forest in Uganda (home to thousands of bats) acquired Marburg HF.  </a:t>
            </a:r>
          </a:p>
          <a:p>
            <a:r>
              <a:rPr lang="en-US" dirty="0" smtClean="0"/>
              <a:t>In 2005 there was an outbreak in Angola. </a:t>
            </a:r>
          </a:p>
          <a:p>
            <a:r>
              <a:rPr lang="en-US" dirty="0" smtClean="0"/>
              <a:t>The case-fatality rate for Marburg hemorrhagic fever is between 23-90%. </a:t>
            </a:r>
          </a:p>
        </p:txBody>
      </p:sp>
    </p:spTree>
    <p:extLst>
      <p:ext uri="{BB962C8B-B14F-4D97-AF65-F5344CB8AC3E}">
        <p14:creationId xmlns:p14="http://schemas.microsoft.com/office/powerpoint/2010/main" val="2199981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Marburg </a:t>
            </a:r>
            <a:r>
              <a:rPr lang="en-US" dirty="0" smtClean="0"/>
              <a:t>hemorrhagic </a:t>
            </a:r>
            <a:r>
              <a:rPr lang="en-US" dirty="0" smtClean="0"/>
              <a:t>fever (Marburg HF) </a:t>
            </a:r>
            <a:endParaRPr lang="en-US" dirty="0"/>
          </a:p>
        </p:txBody>
      </p:sp>
      <p:sp>
        <p:nvSpPr>
          <p:cNvPr id="3" name="Content Placeholder 2"/>
          <p:cNvSpPr>
            <a:spLocks noGrp="1"/>
          </p:cNvSpPr>
          <p:nvPr>
            <p:ph idx="10"/>
          </p:nvPr>
        </p:nvSpPr>
        <p:spPr>
          <a:xfrm>
            <a:off x="838200" y="1154430"/>
            <a:ext cx="10515600" cy="5406389"/>
          </a:xfrm>
        </p:spPr>
        <p:txBody>
          <a:bodyPr>
            <a:normAutofit fontScale="85000" lnSpcReduction="20000"/>
          </a:bodyPr>
          <a:lstStyle/>
          <a:p>
            <a:pPr marL="0" indent="0">
              <a:buNone/>
            </a:pPr>
            <a:r>
              <a:rPr lang="en-US" dirty="0" smtClean="0"/>
              <a:t>Screen all patients for:</a:t>
            </a:r>
          </a:p>
          <a:p>
            <a:pPr lvl="1"/>
            <a:r>
              <a:rPr lang="en-US" dirty="0" smtClean="0"/>
              <a:t>Respiratory symptoms</a:t>
            </a:r>
          </a:p>
          <a:p>
            <a:pPr lvl="1"/>
            <a:r>
              <a:rPr lang="en-US" dirty="0" smtClean="0"/>
              <a:t>Fever</a:t>
            </a:r>
          </a:p>
          <a:p>
            <a:pPr lvl="1"/>
            <a:r>
              <a:rPr lang="en-US" dirty="0" smtClean="0"/>
              <a:t>Rash </a:t>
            </a:r>
          </a:p>
          <a:p>
            <a:pPr lvl="1"/>
            <a:r>
              <a:rPr lang="en-US" dirty="0" smtClean="0"/>
              <a:t>Travel history in last 30 days</a:t>
            </a:r>
          </a:p>
          <a:p>
            <a:pPr lvl="1"/>
            <a:r>
              <a:rPr lang="en-US" dirty="0" smtClean="0"/>
              <a:t>Screening all patients will aid in identifying an HCID or other contagious illnesses such as measles, chickenpox, and influenza</a:t>
            </a:r>
          </a:p>
          <a:p>
            <a:pPr marL="0" indent="0">
              <a:buNone/>
            </a:pPr>
            <a:r>
              <a:rPr lang="en-US" dirty="0" smtClean="0"/>
              <a:t>Symptoms</a:t>
            </a:r>
          </a:p>
          <a:p>
            <a:pPr lvl="1"/>
            <a:r>
              <a:rPr lang="en-US" dirty="0" smtClean="0"/>
              <a:t>Symptom onset is sudden with fever, chills, headache, and myalgia. Around the fifth day after the onset of symptoms, a maculopapular rash, most prominent on the trunk (chest, back, stomach), may occur. Nausea, vomiting, chest pain, a sore throat, abdominal pain, and diarrhea may then appear. Symptoms become increasingly severe and can include jaundice, inflammation of the pancreas, severe weight loss, delirium, shock, liver failure, massive hemorrhaging, and multi-organ dysfunction.</a:t>
            </a:r>
          </a:p>
          <a:p>
            <a:pPr marL="0" indent="0">
              <a:buNone/>
            </a:pPr>
            <a:r>
              <a:rPr lang="en-US" dirty="0" smtClean="0"/>
              <a:t>Causative agent</a:t>
            </a:r>
          </a:p>
          <a:p>
            <a:pPr lvl="1"/>
            <a:r>
              <a:rPr lang="en-US" dirty="0" smtClean="0"/>
              <a:t>Marburg virus - a genetically unique zoonotic (or, animal-borne) RNA virus of the Filoviridae family</a:t>
            </a:r>
          </a:p>
        </p:txBody>
      </p:sp>
    </p:spTree>
    <p:extLst>
      <p:ext uri="{BB962C8B-B14F-4D97-AF65-F5344CB8AC3E}">
        <p14:creationId xmlns:p14="http://schemas.microsoft.com/office/powerpoint/2010/main" val="3892084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Marburg HF </a:t>
            </a:r>
            <a:r>
              <a:rPr lang="en-US" dirty="0" smtClean="0"/>
              <a:t>continued</a:t>
            </a:r>
            <a:endParaRPr lang="en-US" dirty="0"/>
          </a:p>
        </p:txBody>
      </p:sp>
      <p:sp>
        <p:nvSpPr>
          <p:cNvPr id="3" name="Content Placeholder 2"/>
          <p:cNvSpPr>
            <a:spLocks noGrp="1"/>
          </p:cNvSpPr>
          <p:nvPr>
            <p:ph idx="10"/>
          </p:nvPr>
        </p:nvSpPr>
        <p:spPr>
          <a:xfrm>
            <a:off x="838200" y="1165861"/>
            <a:ext cx="10515600" cy="5349240"/>
          </a:xfrm>
        </p:spPr>
        <p:txBody>
          <a:bodyPr>
            <a:normAutofit fontScale="92500" lnSpcReduction="20000"/>
          </a:bodyPr>
          <a:lstStyle/>
          <a:p>
            <a:pPr marL="0" indent="0">
              <a:buNone/>
            </a:pPr>
            <a:r>
              <a:rPr lang="en-US" dirty="0" smtClean="0"/>
              <a:t>Reservoir</a:t>
            </a:r>
          </a:p>
          <a:p>
            <a:pPr lvl="1"/>
            <a:r>
              <a:rPr lang="en-US" dirty="0" smtClean="0"/>
              <a:t>The reservoir host of Marburg virus is the African fruit bat, </a:t>
            </a:r>
            <a:r>
              <a:rPr lang="en-US" i="1" dirty="0" err="1" smtClean="0"/>
              <a:t>Rousettus</a:t>
            </a:r>
            <a:r>
              <a:rPr lang="en-US" i="1" dirty="0" smtClean="0"/>
              <a:t> </a:t>
            </a:r>
            <a:r>
              <a:rPr lang="en-US" i="1" dirty="0" err="1" smtClean="0"/>
              <a:t>aegyptiacus</a:t>
            </a:r>
            <a:r>
              <a:rPr lang="en-US" dirty="0" smtClean="0"/>
              <a:t>. Fruit bats do not to show signs of illness. Primates (including humans) can become infected with Marburg virus, and develop serious disease with high mortality. The fruit bat has a wide distribution across Africa which increases the risk of outbreaks in Africa. </a:t>
            </a:r>
          </a:p>
          <a:p>
            <a:pPr marL="0" indent="0">
              <a:buNone/>
            </a:pPr>
            <a:r>
              <a:rPr lang="en-US" dirty="0" smtClean="0"/>
              <a:t>Incubation period</a:t>
            </a:r>
          </a:p>
          <a:p>
            <a:pPr lvl="1"/>
            <a:r>
              <a:rPr lang="en-US" dirty="0" smtClean="0"/>
              <a:t>5-10 days</a:t>
            </a:r>
          </a:p>
          <a:p>
            <a:pPr marL="0" indent="0">
              <a:buNone/>
            </a:pPr>
            <a:r>
              <a:rPr lang="en-US" dirty="0" smtClean="0"/>
              <a:t>Transmission </a:t>
            </a:r>
          </a:p>
          <a:p>
            <a:pPr lvl="1"/>
            <a:r>
              <a:rPr lang="en-US" dirty="0" smtClean="0"/>
              <a:t>It is unknown how Marburg virus first transmits from its animal host to humans. Two cases in tourists in Uganda in 2008 most likely had unprotected contact with infected bat feces or aerosols. </a:t>
            </a:r>
          </a:p>
          <a:p>
            <a:pPr lvl="1"/>
            <a:r>
              <a:rPr lang="en-US" dirty="0" smtClean="0"/>
              <a:t>Person-to-person transmission can occur with exposure to blood and body fluids and contaminated equipment</a:t>
            </a:r>
          </a:p>
          <a:p>
            <a:pPr lvl="1"/>
            <a:r>
              <a:rPr lang="en-US" dirty="0" smtClean="0"/>
              <a:t>Veterinarians and laboratory or quarantine facility workers who handle non-human primates from Africa, may also be at increased risk of exposure</a:t>
            </a:r>
          </a:p>
        </p:txBody>
      </p:sp>
    </p:spTree>
    <p:extLst>
      <p:ext uri="{BB962C8B-B14F-4D97-AF65-F5344CB8AC3E}">
        <p14:creationId xmlns:p14="http://schemas.microsoft.com/office/powerpoint/2010/main" val="127618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Marburg </a:t>
            </a:r>
            <a:r>
              <a:rPr lang="en-US" dirty="0" smtClean="0"/>
              <a:t>HF Diagnosis, Isolation, and Management</a:t>
            </a:r>
            <a:endParaRPr lang="en-US" dirty="0"/>
          </a:p>
        </p:txBody>
      </p:sp>
      <p:sp>
        <p:nvSpPr>
          <p:cNvPr id="3" name="Content Placeholder 2"/>
          <p:cNvSpPr>
            <a:spLocks noGrp="1"/>
          </p:cNvSpPr>
          <p:nvPr>
            <p:ph idx="10"/>
          </p:nvPr>
        </p:nvSpPr>
        <p:spPr>
          <a:xfrm>
            <a:off x="731520" y="914400"/>
            <a:ext cx="10622280" cy="5589271"/>
          </a:xfrm>
        </p:spPr>
        <p:txBody>
          <a:bodyPr>
            <a:normAutofit fontScale="92500" lnSpcReduction="20000"/>
          </a:bodyPr>
          <a:lstStyle/>
          <a:p>
            <a:pPr marL="0" indent="0">
              <a:lnSpc>
                <a:spcPct val="120000"/>
              </a:lnSpc>
              <a:spcBef>
                <a:spcPts val="0"/>
              </a:spcBef>
              <a:spcAft>
                <a:spcPts val="0"/>
              </a:spcAft>
              <a:buNone/>
            </a:pPr>
            <a:r>
              <a:rPr lang="en-US" dirty="0" smtClean="0"/>
              <a:t>Diagnosis</a:t>
            </a:r>
          </a:p>
          <a:p>
            <a:pPr lvl="1">
              <a:lnSpc>
                <a:spcPct val="120000"/>
              </a:lnSpc>
              <a:spcBef>
                <a:spcPts val="0"/>
              </a:spcBef>
              <a:spcAft>
                <a:spcPts val="0"/>
              </a:spcAft>
            </a:pPr>
            <a:r>
              <a:rPr lang="en-US" dirty="0" smtClean="0"/>
              <a:t>Difficult due the non-specific symptoms. Fever and travel history are important. </a:t>
            </a:r>
          </a:p>
          <a:p>
            <a:pPr lvl="1">
              <a:lnSpc>
                <a:spcPct val="120000"/>
              </a:lnSpc>
              <a:spcBef>
                <a:spcPts val="0"/>
              </a:spcBef>
              <a:spcAft>
                <a:spcPts val="0"/>
              </a:spcAft>
            </a:pPr>
            <a:r>
              <a:rPr lang="en-US" dirty="0" smtClean="0"/>
              <a:t>Consult with MDH.  Call 651-201-4515 or 1-877-676-5414 for assistance. </a:t>
            </a:r>
          </a:p>
          <a:p>
            <a:pPr lvl="1">
              <a:lnSpc>
                <a:spcPct val="120000"/>
              </a:lnSpc>
              <a:spcBef>
                <a:spcPts val="0"/>
              </a:spcBef>
              <a:spcAft>
                <a:spcPts val="0"/>
              </a:spcAft>
            </a:pPr>
            <a:r>
              <a:rPr lang="en-US" dirty="0" smtClean="0"/>
              <a:t>Antigen-capture enzyme-linked immunosorbent assay (ELISA) testing, polymerase chain reaction (PCR), and IgM-capture ELISA within a few days of symptom onset. Virus isolation may also be performed. IgG-capture ELISA is appropriate for testing persons later. </a:t>
            </a:r>
          </a:p>
          <a:p>
            <a:pPr marL="0" indent="0">
              <a:lnSpc>
                <a:spcPct val="120000"/>
              </a:lnSpc>
              <a:spcBef>
                <a:spcPts val="0"/>
              </a:spcBef>
              <a:spcAft>
                <a:spcPts val="0"/>
              </a:spcAft>
              <a:buNone/>
            </a:pPr>
            <a:r>
              <a:rPr lang="en-US" dirty="0" smtClean="0"/>
              <a:t>Lab Specimens</a:t>
            </a:r>
          </a:p>
          <a:p>
            <a:pPr lvl="1">
              <a:lnSpc>
                <a:spcPct val="120000"/>
              </a:lnSpc>
              <a:spcBef>
                <a:spcPts val="0"/>
              </a:spcBef>
              <a:spcAft>
                <a:spcPts val="0"/>
              </a:spcAft>
            </a:pPr>
            <a:r>
              <a:rPr lang="en-US" dirty="0" smtClean="0"/>
              <a:t>Specimens are Category A per Department of Transportation. Must package appropriately for transport.</a:t>
            </a:r>
          </a:p>
          <a:p>
            <a:pPr marL="0" indent="0">
              <a:lnSpc>
                <a:spcPct val="120000"/>
              </a:lnSpc>
              <a:spcBef>
                <a:spcPts val="0"/>
              </a:spcBef>
              <a:spcAft>
                <a:spcPts val="0"/>
              </a:spcAft>
              <a:buNone/>
            </a:pPr>
            <a:r>
              <a:rPr lang="en-US" dirty="0" smtClean="0"/>
              <a:t>Isolation</a:t>
            </a:r>
          </a:p>
          <a:p>
            <a:pPr lvl="1">
              <a:lnSpc>
                <a:spcPct val="120000"/>
              </a:lnSpc>
              <a:spcBef>
                <a:spcPts val="0"/>
              </a:spcBef>
              <a:spcAft>
                <a:spcPts val="0"/>
              </a:spcAft>
            </a:pPr>
            <a:r>
              <a:rPr lang="en-US" dirty="0" smtClean="0"/>
              <a:t>Airborne Infection Isolation Room</a:t>
            </a:r>
          </a:p>
          <a:p>
            <a:pPr lvl="1">
              <a:lnSpc>
                <a:spcPct val="120000"/>
              </a:lnSpc>
              <a:spcBef>
                <a:spcPts val="0"/>
              </a:spcBef>
              <a:spcAft>
                <a:spcPts val="0"/>
              </a:spcAft>
            </a:pPr>
            <a:r>
              <a:rPr lang="en-US" dirty="0" smtClean="0"/>
              <a:t>Post appropriate isolation signage. Level 1 or Level 2 Full Barrier Isolation.</a:t>
            </a:r>
          </a:p>
          <a:p>
            <a:pPr lvl="1">
              <a:lnSpc>
                <a:spcPct val="120000"/>
              </a:lnSpc>
              <a:spcBef>
                <a:spcPts val="0"/>
              </a:spcBef>
              <a:spcAft>
                <a:spcPts val="0"/>
              </a:spcAft>
            </a:pPr>
            <a:r>
              <a:rPr lang="en-US" dirty="0" smtClean="0"/>
              <a:t>Gloves (2 pairs), gown, N95 or PAPR, eye protection.  Cover all skin if unstable patient, diarrhea, or bleeding.</a:t>
            </a:r>
          </a:p>
          <a:p>
            <a:pPr marL="0" indent="0">
              <a:lnSpc>
                <a:spcPct val="120000"/>
              </a:lnSpc>
              <a:spcBef>
                <a:spcPts val="0"/>
              </a:spcBef>
              <a:spcAft>
                <a:spcPts val="0"/>
              </a:spcAft>
              <a:buNone/>
            </a:pPr>
            <a:r>
              <a:rPr lang="en-US" dirty="0" smtClean="0"/>
              <a:t>Management of contacts</a:t>
            </a:r>
          </a:p>
          <a:p>
            <a:pPr lvl="1">
              <a:lnSpc>
                <a:spcPct val="120000"/>
              </a:lnSpc>
              <a:spcBef>
                <a:spcPts val="0"/>
              </a:spcBef>
              <a:spcAft>
                <a:spcPts val="0"/>
              </a:spcAft>
            </a:pPr>
            <a:r>
              <a:rPr lang="en-US" dirty="0" smtClean="0"/>
              <a:t>Evaluate persons who accompany the patient for symptoms of EVD</a:t>
            </a:r>
          </a:p>
          <a:p>
            <a:pPr lvl="1">
              <a:lnSpc>
                <a:spcPct val="120000"/>
              </a:lnSpc>
              <a:spcBef>
                <a:spcPts val="0"/>
              </a:spcBef>
              <a:spcAft>
                <a:spcPts val="0"/>
              </a:spcAft>
            </a:pPr>
            <a:r>
              <a:rPr lang="en-US" dirty="0" smtClean="0"/>
              <a:t>Identify and log persons potentially exposed to patient: staff, other patients, visitors and develop plan with the state and federal authorities for monitoring exposed persons and facility staff </a:t>
            </a:r>
          </a:p>
        </p:txBody>
      </p:sp>
    </p:spTree>
    <p:extLst>
      <p:ext uri="{BB962C8B-B14F-4D97-AF65-F5344CB8AC3E}">
        <p14:creationId xmlns:p14="http://schemas.microsoft.com/office/powerpoint/2010/main" val="19603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Marburg </a:t>
            </a:r>
            <a:r>
              <a:rPr lang="en-US" dirty="0" smtClean="0"/>
              <a:t>HF Treatment and Infection Prevention</a:t>
            </a:r>
            <a:endParaRPr lang="en-US" dirty="0"/>
          </a:p>
        </p:txBody>
      </p:sp>
      <p:sp>
        <p:nvSpPr>
          <p:cNvPr id="3" name="Content Placeholder 2"/>
          <p:cNvSpPr>
            <a:spLocks noGrp="1"/>
          </p:cNvSpPr>
          <p:nvPr>
            <p:ph idx="10"/>
          </p:nvPr>
        </p:nvSpPr>
        <p:spPr>
          <a:xfrm>
            <a:off x="582930" y="1066800"/>
            <a:ext cx="11041380" cy="5596890"/>
          </a:xfrm>
        </p:spPr>
        <p:txBody>
          <a:bodyPr>
            <a:normAutofit fontScale="85000" lnSpcReduction="20000"/>
          </a:bodyPr>
          <a:lstStyle/>
          <a:p>
            <a:pPr marL="0" indent="0">
              <a:buNone/>
            </a:pPr>
            <a:r>
              <a:rPr lang="en-US" dirty="0" smtClean="0"/>
              <a:t>Treatment</a:t>
            </a:r>
          </a:p>
          <a:p>
            <a:pPr lvl="1"/>
            <a:r>
              <a:rPr lang="en-US" dirty="0" smtClean="0"/>
              <a:t>Supportive care</a:t>
            </a:r>
          </a:p>
          <a:p>
            <a:pPr marL="0" indent="0">
              <a:buNone/>
            </a:pPr>
            <a:r>
              <a:rPr lang="en-US" dirty="0" smtClean="0"/>
              <a:t>Cleaning</a:t>
            </a:r>
          </a:p>
          <a:p>
            <a:pPr lvl="1"/>
            <a:r>
              <a:rPr lang="en-US" dirty="0" smtClean="0"/>
              <a:t>Disinfection of Marburg virus should be done using a U.S. Environmental Protection Agency (EPA)-registered hospital disinfectant with a label claim for a non-enveloped virus. Although, Marburg is an enveloped virus and is easier to kill than non-enveloped viruses, as a precaution selection of a disinfectant product with a higher potency than what is normally required for an enveloped virus is being recommended at this time.</a:t>
            </a:r>
          </a:p>
          <a:p>
            <a:pPr lvl="1"/>
            <a:r>
              <a:rPr lang="en-US" dirty="0" smtClean="0"/>
              <a:t>See </a:t>
            </a:r>
            <a:r>
              <a:rPr lang="en-US" dirty="0" smtClean="0">
                <a:hlinkClick r:id="rId2"/>
              </a:rPr>
              <a:t>List L: EPA’s Registered Antimicrobial Products that Meet the CDC Criteria for Use Against the Ebola Virus (</a:t>
            </a:r>
            <a:r>
              <a:rPr lang="en-US" dirty="0" smtClean="0">
                <a:hlinkClick r:id="rId2"/>
              </a:rPr>
              <a:t>https</a:t>
            </a:r>
            <a:r>
              <a:rPr lang="en-US" dirty="0">
                <a:hlinkClick r:id="rId2"/>
              </a:rPr>
              <a:t>://</a:t>
            </a:r>
            <a:r>
              <a:rPr lang="en-US" dirty="0" smtClean="0">
                <a:hlinkClick r:id="rId2"/>
              </a:rPr>
              <a:t>www.epa.gov/pesticide-registration/list-l-epas-registered-antimicrobial-products-meet-cdc-criteria-use-against)</a:t>
            </a:r>
            <a:endParaRPr lang="en-US" dirty="0" smtClean="0"/>
          </a:p>
          <a:p>
            <a:pPr marL="0" indent="0">
              <a:buNone/>
            </a:pPr>
            <a:r>
              <a:rPr lang="en-US" dirty="0" smtClean="0"/>
              <a:t>Waste</a:t>
            </a:r>
          </a:p>
          <a:p>
            <a:pPr lvl="1"/>
            <a:r>
              <a:rPr lang="en-US" dirty="0" smtClean="0"/>
              <a:t>Is </a:t>
            </a:r>
            <a:r>
              <a:rPr lang="en-US" dirty="0" smtClean="0"/>
              <a:t>Category A infectious waste. Hold waste in the room of a suspect Marburg case until HCIDs are ruled out. Consult with the MDH on management of the waste.  </a:t>
            </a:r>
          </a:p>
          <a:p>
            <a:pPr marL="0" indent="0">
              <a:buNone/>
            </a:pPr>
            <a:r>
              <a:rPr lang="en-US" dirty="0" smtClean="0"/>
              <a:t>Prevention </a:t>
            </a:r>
          </a:p>
          <a:p>
            <a:pPr lvl="1">
              <a:lnSpc>
                <a:spcPct val="120000"/>
              </a:lnSpc>
              <a:spcBef>
                <a:spcPts val="0"/>
              </a:spcBef>
              <a:spcAft>
                <a:spcPts val="0"/>
              </a:spcAft>
            </a:pPr>
            <a:r>
              <a:rPr lang="en-US" dirty="0" smtClean="0"/>
              <a:t>Avoiding fruit bats </a:t>
            </a:r>
          </a:p>
          <a:p>
            <a:pPr lvl="1">
              <a:lnSpc>
                <a:spcPct val="120000"/>
              </a:lnSpc>
              <a:spcBef>
                <a:spcPts val="0"/>
              </a:spcBef>
              <a:spcAft>
                <a:spcPts val="0"/>
              </a:spcAft>
            </a:pPr>
            <a:r>
              <a:rPr lang="en-US" dirty="0" smtClean="0"/>
              <a:t>Prevent contact with blood or body fluids and contaminated environment from case</a:t>
            </a:r>
          </a:p>
        </p:txBody>
      </p:sp>
    </p:spTree>
    <p:extLst>
      <p:ext uri="{BB962C8B-B14F-4D97-AF65-F5344CB8AC3E}">
        <p14:creationId xmlns:p14="http://schemas.microsoft.com/office/powerpoint/2010/main" val="1717633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tx1"/>
                </a:solidFill>
              </a:rPr>
              <a:t>HCID Definition</a:t>
            </a:r>
            <a:endParaRPr lang="en-US" sz="4400" dirty="0">
              <a:solidFill>
                <a:schemeClr val="tx1"/>
              </a:solidFill>
            </a:endParaRPr>
          </a:p>
        </p:txBody>
      </p:sp>
      <p:sp>
        <p:nvSpPr>
          <p:cNvPr id="6" name="Content Placeholder 5"/>
          <p:cNvSpPr>
            <a:spLocks noGrp="1"/>
          </p:cNvSpPr>
          <p:nvPr>
            <p:ph sz="quarter" idx="10"/>
          </p:nvPr>
        </p:nvSpPr>
        <p:spPr/>
        <p:txBody>
          <a:bodyPr>
            <a:normAutofit fontScale="92500" lnSpcReduction="20000"/>
          </a:bodyPr>
          <a:lstStyle/>
          <a:p>
            <a:pPr marL="0" lvl="0" indent="0">
              <a:spcAft>
                <a:spcPts val="0"/>
              </a:spcAft>
              <a:buClr>
                <a:srgbClr val="003865"/>
              </a:buClr>
              <a:buNone/>
            </a:pPr>
            <a:r>
              <a:rPr lang="en-US" sz="2300" dirty="0">
                <a:solidFill>
                  <a:schemeClr val="tx1"/>
                </a:solidFill>
              </a:rPr>
              <a:t>A </a:t>
            </a:r>
            <a:r>
              <a:rPr lang="en-US" sz="2300" dirty="0" smtClean="0">
                <a:solidFill>
                  <a:schemeClr val="tx1"/>
                </a:solidFill>
              </a:rPr>
              <a:t>high consequence infectious disease (HCID) </a:t>
            </a:r>
            <a:r>
              <a:rPr lang="en-US" sz="2300" dirty="0">
                <a:solidFill>
                  <a:schemeClr val="tx1"/>
                </a:solidFill>
              </a:rPr>
              <a:t>is defined by the Minnesota HCID Collaborative* as a disease that:</a:t>
            </a:r>
          </a:p>
          <a:p>
            <a:pPr lvl="0">
              <a:spcAft>
                <a:spcPts val="0"/>
              </a:spcAft>
              <a:buClr>
                <a:srgbClr val="003865"/>
              </a:buClr>
            </a:pPr>
            <a:r>
              <a:rPr lang="en-US" sz="2300" dirty="0">
                <a:solidFill>
                  <a:schemeClr val="tx1"/>
                </a:solidFill>
              </a:rPr>
              <a:t>All forms of medical waste are classified as Category A infectious substances (UN2814) by the U.S. Department of Transportation</a:t>
            </a:r>
            <a:br>
              <a:rPr lang="en-US" sz="2300" dirty="0">
                <a:solidFill>
                  <a:schemeClr val="tx1"/>
                </a:solidFill>
              </a:rPr>
            </a:br>
            <a:r>
              <a:rPr lang="en-US" sz="1300" dirty="0">
                <a:solidFill>
                  <a:schemeClr val="tx1"/>
                </a:solidFill>
              </a:rPr>
              <a:t> </a:t>
            </a:r>
            <a:r>
              <a:rPr lang="en-US" sz="2300" dirty="0">
                <a:solidFill>
                  <a:schemeClr val="tx1"/>
                </a:solidFill>
              </a:rPr>
              <a:t/>
            </a:r>
            <a:br>
              <a:rPr lang="en-US" sz="2300" dirty="0">
                <a:solidFill>
                  <a:schemeClr val="tx1"/>
                </a:solidFill>
              </a:rPr>
            </a:br>
            <a:r>
              <a:rPr lang="en-US" sz="2300" dirty="0">
                <a:solidFill>
                  <a:schemeClr val="tx1"/>
                </a:solidFill>
              </a:rPr>
              <a:t>or</a:t>
            </a:r>
          </a:p>
          <a:p>
            <a:pPr lvl="0">
              <a:spcAft>
                <a:spcPts val="0"/>
              </a:spcAft>
              <a:buClr>
                <a:srgbClr val="003865"/>
              </a:buClr>
            </a:pPr>
            <a:r>
              <a:rPr lang="en-US" sz="2300" dirty="0">
                <a:solidFill>
                  <a:schemeClr val="tx1"/>
                </a:solidFill>
              </a:rPr>
              <a:t>Has potential to cause a high mortality among otherwise healthy people</a:t>
            </a:r>
            <a:br>
              <a:rPr lang="en-US" sz="2300" dirty="0">
                <a:solidFill>
                  <a:schemeClr val="tx1"/>
                </a:solidFill>
              </a:rPr>
            </a:br>
            <a:r>
              <a:rPr lang="en-US" sz="1200" dirty="0">
                <a:solidFill>
                  <a:schemeClr val="tx1"/>
                </a:solidFill>
              </a:rPr>
              <a:t> </a:t>
            </a:r>
            <a:r>
              <a:rPr lang="en-US" sz="2300" dirty="0">
                <a:solidFill>
                  <a:schemeClr val="tx1"/>
                </a:solidFill>
              </a:rPr>
              <a:t/>
            </a:r>
            <a:br>
              <a:rPr lang="en-US" sz="2300" dirty="0">
                <a:solidFill>
                  <a:schemeClr val="tx1"/>
                </a:solidFill>
              </a:rPr>
            </a:br>
            <a:r>
              <a:rPr lang="en-US" sz="2300" dirty="0">
                <a:solidFill>
                  <a:schemeClr val="tx1"/>
                </a:solidFill>
              </a:rPr>
              <a:t>and</a:t>
            </a:r>
          </a:p>
          <a:p>
            <a:pPr lvl="1">
              <a:spcAft>
                <a:spcPts val="0"/>
              </a:spcAft>
              <a:buClr>
                <a:srgbClr val="003865"/>
              </a:buClr>
            </a:pPr>
            <a:r>
              <a:rPr lang="en-US" sz="1900" dirty="0">
                <a:solidFill>
                  <a:schemeClr val="tx1"/>
                </a:solidFill>
              </a:rPr>
              <a:t>no routine vaccine exists</a:t>
            </a:r>
            <a:br>
              <a:rPr lang="en-US" sz="1900" dirty="0">
                <a:solidFill>
                  <a:schemeClr val="tx1"/>
                </a:solidFill>
              </a:rPr>
            </a:br>
            <a:r>
              <a:rPr lang="en-US" sz="1200" dirty="0">
                <a:solidFill>
                  <a:schemeClr val="tx1"/>
                </a:solidFill>
              </a:rPr>
              <a:t> </a:t>
            </a:r>
            <a:r>
              <a:rPr lang="en-US" sz="1900" dirty="0">
                <a:solidFill>
                  <a:schemeClr val="tx1"/>
                </a:solidFill>
              </a:rPr>
              <a:t/>
            </a:r>
            <a:br>
              <a:rPr lang="en-US" sz="1900" dirty="0">
                <a:solidFill>
                  <a:schemeClr val="tx1"/>
                </a:solidFill>
              </a:rPr>
            </a:br>
            <a:r>
              <a:rPr lang="en-US" sz="1900" dirty="0">
                <a:solidFill>
                  <a:schemeClr val="tx1"/>
                </a:solidFill>
              </a:rPr>
              <a:t>and</a:t>
            </a:r>
          </a:p>
          <a:p>
            <a:pPr lvl="2">
              <a:spcAft>
                <a:spcPts val="0"/>
              </a:spcAft>
              <a:buClr>
                <a:srgbClr val="003865"/>
              </a:buClr>
            </a:pPr>
            <a:r>
              <a:rPr lang="en-US" sz="1600" dirty="0">
                <a:solidFill>
                  <a:schemeClr val="tx1"/>
                </a:solidFill>
              </a:rPr>
              <a:t>some types of direct clinical specimens pose generalized risks to laboratory personnel</a:t>
            </a:r>
            <a:br>
              <a:rPr lang="en-US" sz="1600" dirty="0">
                <a:solidFill>
                  <a:schemeClr val="tx1"/>
                </a:solidFill>
              </a:rPr>
            </a:br>
            <a:r>
              <a:rPr lang="en-US" sz="1600" dirty="0">
                <a:solidFill>
                  <a:schemeClr val="tx1"/>
                </a:solidFill>
              </a:rPr>
              <a:t>or</a:t>
            </a:r>
          </a:p>
          <a:p>
            <a:pPr lvl="2">
              <a:spcAft>
                <a:spcPts val="0"/>
              </a:spcAft>
              <a:buClr>
                <a:srgbClr val="003865"/>
              </a:buClr>
            </a:pPr>
            <a:r>
              <a:rPr lang="en-US" sz="1600" dirty="0">
                <a:solidFill>
                  <a:schemeClr val="tx1"/>
                </a:solidFill>
              </a:rPr>
              <a:t>risk of secondary airborne spread or unknown mode of transmission</a:t>
            </a:r>
            <a:br>
              <a:rPr lang="en-US" sz="1600" dirty="0">
                <a:solidFill>
                  <a:schemeClr val="tx1"/>
                </a:solidFill>
              </a:rPr>
            </a:br>
            <a:endParaRPr lang="en-US" sz="1600" dirty="0">
              <a:solidFill>
                <a:schemeClr val="tx1"/>
              </a:solidFill>
            </a:endParaRPr>
          </a:p>
          <a:p>
            <a:pPr>
              <a:buClr>
                <a:srgbClr val="003865"/>
              </a:buClr>
              <a:buFont typeface="Calibri" panose="020F0502020204030204" pitchFamily="34" charset="0"/>
              <a:buChar char="*"/>
            </a:pPr>
            <a:r>
              <a:rPr lang="en-US" sz="2000" dirty="0" smtClean="0">
                <a:solidFill>
                  <a:schemeClr val="tx1"/>
                </a:solidFill>
              </a:rPr>
              <a:t>MN </a:t>
            </a:r>
            <a:r>
              <a:rPr lang="en-US" sz="2000" dirty="0">
                <a:solidFill>
                  <a:schemeClr val="tx1"/>
                </a:solidFill>
              </a:rPr>
              <a:t>HCID Collaborative: MN Department of Health, Mayo Clinic, University of Minnesota Medical Center, Minnesota Hospital Association, Minnesota </a:t>
            </a:r>
            <a:r>
              <a:rPr lang="en-US" sz="2000" dirty="0" smtClean="0">
                <a:solidFill>
                  <a:schemeClr val="tx1"/>
                </a:solidFill>
              </a:rPr>
              <a:t>Health Care </a:t>
            </a:r>
            <a:r>
              <a:rPr lang="en-US" sz="2000" dirty="0">
                <a:solidFill>
                  <a:schemeClr val="tx1"/>
                </a:solidFill>
              </a:rPr>
              <a:t>Coalitions, Minnesota HCID-Ready EMS </a:t>
            </a:r>
            <a:r>
              <a:rPr lang="en-US" sz="2000" dirty="0" smtClean="0">
                <a:solidFill>
                  <a:schemeClr val="tx1"/>
                </a:solidFill>
              </a:rPr>
              <a:t>services</a:t>
            </a:r>
            <a:endParaRPr lang="en-US" sz="2000" dirty="0">
              <a:solidFill>
                <a:schemeClr val="tx1"/>
              </a:solidFill>
            </a:endParaRPr>
          </a:p>
        </p:txBody>
      </p:sp>
    </p:spTree>
    <p:extLst>
      <p:ext uri="{BB962C8B-B14F-4D97-AF65-F5344CB8AC3E}">
        <p14:creationId xmlns:p14="http://schemas.microsoft.com/office/powerpoint/2010/main" val="3091161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2589" y="5709940"/>
            <a:ext cx="10869284" cy="923330"/>
          </a:xfrm>
          <a:prstGeom prst="rect">
            <a:avLst/>
          </a:prstGeom>
          <a:noFill/>
        </p:spPr>
        <p:txBody>
          <a:bodyPr wrap="square" rtlCol="0">
            <a:spAutoFit/>
          </a:bodyPr>
          <a:lstStyle/>
          <a:p>
            <a:r>
              <a:rPr lang="en-US" dirty="0" smtClean="0"/>
              <a:t>References:</a:t>
            </a:r>
          </a:p>
          <a:p>
            <a:r>
              <a:rPr lang="en-US" dirty="0">
                <a:hlinkClick r:id="rId3"/>
              </a:rPr>
              <a:t>CDC: Marburg hemorrhagic fever (Marburg HF) (https://www.cdc.gov/vhf/marburg/index.html)</a:t>
            </a:r>
            <a:endParaRPr lang="en-US" dirty="0"/>
          </a:p>
          <a:p>
            <a:r>
              <a:rPr lang="en-US" dirty="0">
                <a:hlinkClick r:id="rId4"/>
              </a:rPr>
              <a:t>WHO: Marburg virus disease (https://www.who.int/csr/disease/marburg/en/)</a:t>
            </a:r>
            <a:endParaRPr lang="en-US" dirty="0"/>
          </a:p>
        </p:txBody>
      </p:sp>
      <p:sp>
        <p:nvSpPr>
          <p:cNvPr id="2" name="Title 1"/>
          <p:cNvSpPr>
            <a:spLocks noGrp="1"/>
          </p:cNvSpPr>
          <p:nvPr>
            <p:ph type="title"/>
          </p:nvPr>
        </p:nvSpPr>
        <p:spPr>
          <a:xfrm>
            <a:off x="966273" y="0"/>
            <a:ext cx="10515600" cy="914400"/>
          </a:xfrm>
        </p:spPr>
        <p:txBody>
          <a:bodyPr/>
          <a:lstStyle/>
          <a:p>
            <a:r>
              <a:rPr lang="en-US" dirty="0" smtClean="0"/>
              <a:t>Marburg hemorrhagic </a:t>
            </a:r>
            <a:r>
              <a:rPr lang="en-US" dirty="0" smtClean="0"/>
              <a:t>fever Overview</a:t>
            </a:r>
            <a:endParaRPr lang="en-US" dirty="0"/>
          </a:p>
        </p:txBody>
      </p:sp>
      <p:graphicFrame>
        <p:nvGraphicFramePr>
          <p:cNvPr id="10" name="Content Placeholder 9"/>
          <p:cNvGraphicFramePr>
            <a:graphicFrameLocks noGrp="1"/>
          </p:cNvGraphicFramePr>
          <p:nvPr>
            <p:ph sz="quarter" idx="10"/>
            <p:extLst>
              <p:ext uri="{D42A27DB-BD31-4B8C-83A1-F6EECF244321}">
                <p14:modId xmlns:p14="http://schemas.microsoft.com/office/powerpoint/2010/main" val="1595870097"/>
              </p:ext>
            </p:extLst>
          </p:nvPr>
        </p:nvGraphicFramePr>
        <p:xfrm>
          <a:off x="0" y="1066800"/>
          <a:ext cx="12192004" cy="4042410"/>
        </p:xfrm>
        <a:graphic>
          <a:graphicData uri="http://schemas.openxmlformats.org/drawingml/2006/table">
            <a:tbl>
              <a:tblPr firstRow="1" bandRow="1">
                <a:tableStyleId>{5C22544A-7EE6-4342-B048-85BDC9FD1C3A}</a:tableStyleId>
              </a:tblPr>
              <a:tblGrid>
                <a:gridCol w="937260">
                  <a:extLst>
                    <a:ext uri="{9D8B030D-6E8A-4147-A177-3AD203B41FA5}">
                      <a16:colId xmlns:a16="http://schemas.microsoft.com/office/drawing/2014/main" val="4056090743"/>
                    </a:ext>
                  </a:extLst>
                </a:gridCol>
                <a:gridCol w="1200150">
                  <a:extLst>
                    <a:ext uri="{9D8B030D-6E8A-4147-A177-3AD203B41FA5}">
                      <a16:colId xmlns:a16="http://schemas.microsoft.com/office/drawing/2014/main" val="3005456805"/>
                    </a:ext>
                  </a:extLst>
                </a:gridCol>
                <a:gridCol w="1211580">
                  <a:extLst>
                    <a:ext uri="{9D8B030D-6E8A-4147-A177-3AD203B41FA5}">
                      <a16:colId xmlns:a16="http://schemas.microsoft.com/office/drawing/2014/main" val="4029031117"/>
                    </a:ext>
                  </a:extLst>
                </a:gridCol>
                <a:gridCol w="777240">
                  <a:extLst>
                    <a:ext uri="{9D8B030D-6E8A-4147-A177-3AD203B41FA5}">
                      <a16:colId xmlns:a16="http://schemas.microsoft.com/office/drawing/2014/main" val="3097928470"/>
                    </a:ext>
                  </a:extLst>
                </a:gridCol>
                <a:gridCol w="1748790">
                  <a:extLst>
                    <a:ext uri="{9D8B030D-6E8A-4147-A177-3AD203B41FA5}">
                      <a16:colId xmlns:a16="http://schemas.microsoft.com/office/drawing/2014/main" val="399692236"/>
                    </a:ext>
                  </a:extLst>
                </a:gridCol>
                <a:gridCol w="775164">
                  <a:extLst>
                    <a:ext uri="{9D8B030D-6E8A-4147-A177-3AD203B41FA5}">
                      <a16:colId xmlns:a16="http://schemas.microsoft.com/office/drawing/2014/main" val="492507137"/>
                    </a:ext>
                  </a:extLst>
                </a:gridCol>
                <a:gridCol w="1108364">
                  <a:extLst>
                    <a:ext uri="{9D8B030D-6E8A-4147-A177-3AD203B41FA5}">
                      <a16:colId xmlns:a16="http://schemas.microsoft.com/office/drawing/2014/main" val="2666609837"/>
                    </a:ext>
                  </a:extLst>
                </a:gridCol>
                <a:gridCol w="1108364">
                  <a:extLst>
                    <a:ext uri="{9D8B030D-6E8A-4147-A177-3AD203B41FA5}">
                      <a16:colId xmlns:a16="http://schemas.microsoft.com/office/drawing/2014/main" val="4115100352"/>
                    </a:ext>
                  </a:extLst>
                </a:gridCol>
                <a:gridCol w="1108364">
                  <a:extLst>
                    <a:ext uri="{9D8B030D-6E8A-4147-A177-3AD203B41FA5}">
                      <a16:colId xmlns:a16="http://schemas.microsoft.com/office/drawing/2014/main" val="2796263716"/>
                    </a:ext>
                  </a:extLst>
                </a:gridCol>
                <a:gridCol w="1108364">
                  <a:extLst>
                    <a:ext uri="{9D8B030D-6E8A-4147-A177-3AD203B41FA5}">
                      <a16:colId xmlns:a16="http://schemas.microsoft.com/office/drawing/2014/main" val="2530762794"/>
                    </a:ext>
                  </a:extLst>
                </a:gridCol>
                <a:gridCol w="1108364">
                  <a:extLst>
                    <a:ext uri="{9D8B030D-6E8A-4147-A177-3AD203B41FA5}">
                      <a16:colId xmlns:a16="http://schemas.microsoft.com/office/drawing/2014/main" val="3143954113"/>
                    </a:ext>
                  </a:extLst>
                </a:gridCol>
              </a:tblGrid>
              <a:tr h="652001">
                <a:tc>
                  <a:txBody>
                    <a:bodyPr/>
                    <a:lstStyle/>
                    <a:p>
                      <a:r>
                        <a:rPr lang="en-US" sz="1050" dirty="0" smtClean="0"/>
                        <a:t>Disease &amp; Agent </a:t>
                      </a:r>
                      <a:endParaRPr lang="en-US" sz="1050" dirty="0"/>
                    </a:p>
                  </a:txBody>
                  <a:tcPr/>
                </a:tc>
                <a:tc>
                  <a:txBody>
                    <a:bodyPr/>
                    <a:lstStyle/>
                    <a:p>
                      <a:r>
                        <a:rPr lang="en-US" sz="1050" dirty="0" smtClean="0">
                          <a:solidFill>
                            <a:schemeClr val="bg1"/>
                          </a:solidFill>
                        </a:rPr>
                        <a:t>Geographic</a:t>
                      </a:r>
                      <a:r>
                        <a:rPr lang="en-US" sz="1050" baseline="0" dirty="0" smtClean="0">
                          <a:solidFill>
                            <a:schemeClr val="bg1"/>
                          </a:solidFill>
                        </a:rPr>
                        <a:t> areas</a:t>
                      </a:r>
                      <a:endParaRPr lang="en-US" sz="1050" dirty="0">
                        <a:solidFill>
                          <a:schemeClr val="bg1"/>
                        </a:solidFill>
                      </a:endParaRPr>
                    </a:p>
                  </a:txBody>
                  <a:tcPr/>
                </a:tc>
                <a:tc>
                  <a:txBody>
                    <a:bodyPr/>
                    <a:lstStyle/>
                    <a:p>
                      <a:r>
                        <a:rPr lang="en-US" sz="1050" dirty="0" smtClean="0"/>
                        <a:t>Transmission</a:t>
                      </a:r>
                      <a:endParaRPr lang="en-US" sz="1050" dirty="0"/>
                    </a:p>
                  </a:txBody>
                  <a:tcPr/>
                </a:tc>
                <a:tc>
                  <a:txBody>
                    <a:bodyPr/>
                    <a:lstStyle/>
                    <a:p>
                      <a:r>
                        <a:rPr lang="en-US" sz="1050" dirty="0" smtClean="0"/>
                        <a:t>Incubation period</a:t>
                      </a:r>
                      <a:endParaRPr lang="en-US" sz="1050" dirty="0"/>
                    </a:p>
                  </a:txBody>
                  <a:tcPr/>
                </a:tc>
                <a:tc>
                  <a:txBody>
                    <a:bodyPr/>
                    <a:lstStyle/>
                    <a:p>
                      <a:r>
                        <a:rPr lang="en-US" sz="1050" dirty="0" smtClean="0"/>
                        <a:t>Signs &amp;</a:t>
                      </a:r>
                      <a:r>
                        <a:rPr lang="en-US" sz="1050" baseline="0" dirty="0" smtClean="0"/>
                        <a:t>  </a:t>
                      </a:r>
                      <a:r>
                        <a:rPr lang="en-US" sz="1050" dirty="0" smtClean="0"/>
                        <a:t>Symptoms</a:t>
                      </a:r>
                      <a:endParaRPr lang="en-US" sz="1050" dirty="0"/>
                    </a:p>
                  </a:txBody>
                  <a:tcPr/>
                </a:tc>
                <a:tc>
                  <a:txBody>
                    <a:bodyPr/>
                    <a:lstStyle/>
                    <a:p>
                      <a:r>
                        <a:rPr lang="en-US" sz="1050" dirty="0" smtClean="0"/>
                        <a:t>Mortality</a:t>
                      </a:r>
                      <a:r>
                        <a:rPr lang="en-US" sz="1050" baseline="0" dirty="0" smtClean="0"/>
                        <a:t> rate</a:t>
                      </a:r>
                      <a:endParaRPr lang="en-US" sz="1050" dirty="0"/>
                    </a:p>
                  </a:txBody>
                  <a:tcPr/>
                </a:tc>
                <a:tc>
                  <a:txBody>
                    <a:bodyPr/>
                    <a:lstStyle/>
                    <a:p>
                      <a:r>
                        <a:rPr lang="en-US" sz="1050" dirty="0" smtClean="0"/>
                        <a:t>Diagnostic</a:t>
                      </a:r>
                      <a:r>
                        <a:rPr lang="en-US" sz="1050" baseline="0" dirty="0" smtClean="0"/>
                        <a:t> Testing</a:t>
                      </a:r>
                      <a:endParaRPr lang="en-US" sz="1050" dirty="0"/>
                    </a:p>
                  </a:txBody>
                  <a:tcPr/>
                </a:tc>
                <a:tc>
                  <a:txBody>
                    <a:bodyPr/>
                    <a:lstStyle/>
                    <a:p>
                      <a:r>
                        <a:rPr lang="en-US" sz="1050" dirty="0" smtClean="0"/>
                        <a:t>Prevention &amp;</a:t>
                      </a:r>
                    </a:p>
                    <a:p>
                      <a:r>
                        <a:rPr lang="en-US" sz="1050" dirty="0" smtClean="0"/>
                        <a:t>Treatment</a:t>
                      </a:r>
                    </a:p>
                  </a:txBody>
                  <a:tcPr/>
                </a:tc>
                <a:tc>
                  <a:txBody>
                    <a:bodyPr/>
                    <a:lstStyle/>
                    <a:p>
                      <a:r>
                        <a:rPr lang="en-US" sz="1050" dirty="0" smtClean="0">
                          <a:solidFill>
                            <a:schemeClr val="bg1"/>
                          </a:solidFill>
                        </a:rPr>
                        <a:t>Isolation &amp; PPE</a:t>
                      </a:r>
                      <a:endParaRPr lang="en-US" sz="1050" dirty="0">
                        <a:solidFill>
                          <a:schemeClr val="bg1"/>
                        </a:solidFill>
                      </a:endParaRPr>
                    </a:p>
                  </a:txBody>
                  <a:tcPr/>
                </a:tc>
                <a:tc>
                  <a:txBody>
                    <a:bodyPr/>
                    <a:lstStyle/>
                    <a:p>
                      <a:r>
                        <a:rPr lang="en-US" sz="1050" dirty="0" smtClean="0"/>
                        <a:t>Cleaning</a:t>
                      </a:r>
                      <a:endParaRPr lang="en-US" sz="1050" dirty="0"/>
                    </a:p>
                  </a:txBody>
                  <a:tcPr/>
                </a:tc>
                <a:tc>
                  <a:txBody>
                    <a:bodyPr/>
                    <a:lstStyle/>
                    <a:p>
                      <a:r>
                        <a:rPr lang="en-US" sz="1050" dirty="0" smtClean="0"/>
                        <a:t>Specimen</a:t>
                      </a:r>
                      <a:r>
                        <a:rPr lang="en-US" sz="1050" baseline="0" dirty="0" smtClean="0"/>
                        <a:t> transport and w</a:t>
                      </a:r>
                      <a:r>
                        <a:rPr lang="en-US" sz="1050" dirty="0" smtClean="0"/>
                        <a:t>aste</a:t>
                      </a:r>
                      <a:endParaRPr lang="en-US" sz="1050" dirty="0"/>
                    </a:p>
                  </a:txBody>
                  <a:tcPr/>
                </a:tc>
                <a:extLst>
                  <a:ext uri="{0D108BD9-81ED-4DB2-BD59-A6C34878D82A}">
                    <a16:rowId xmlns:a16="http://schemas.microsoft.com/office/drawing/2014/main" val="1111866288"/>
                  </a:ext>
                </a:extLst>
              </a:tr>
              <a:tr h="3390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Marburg virus - a genetically unique zoonotic (or, </a:t>
                      </a:r>
                      <a:r>
                        <a:rPr lang="en-US" sz="1050" dirty="0" smtClean="0">
                          <a:solidFill>
                            <a:schemeClr val="tx1"/>
                          </a:solidFill>
                        </a:rPr>
                        <a:t>animal-borne) RNA virus of the </a:t>
                      </a:r>
                      <a:r>
                        <a:rPr lang="en-US" sz="1050" i="1" dirty="0" smtClean="0">
                          <a:solidFill>
                            <a:schemeClr val="tx1"/>
                          </a:solidFill>
                        </a:rPr>
                        <a:t>Filoviridae </a:t>
                      </a:r>
                      <a:r>
                        <a:rPr lang="en-US" sz="1050" dirty="0" smtClean="0"/>
                        <a:t>family</a:t>
                      </a:r>
                    </a:p>
                  </a:txBody>
                  <a:tcPr/>
                </a:tc>
                <a:tc>
                  <a:txBody>
                    <a:bodyPr/>
                    <a:lstStyle/>
                    <a:p>
                      <a:r>
                        <a:rPr lang="en-US" sz="1050" dirty="0" smtClean="0">
                          <a:solidFill>
                            <a:schemeClr val="tx1"/>
                          </a:solidFill>
                        </a:rPr>
                        <a:t>Areas</a:t>
                      </a:r>
                      <a:r>
                        <a:rPr lang="en-US" sz="1050" baseline="0" dirty="0" smtClean="0">
                          <a:solidFill>
                            <a:schemeClr val="tx1"/>
                          </a:solidFill>
                        </a:rPr>
                        <a:t> with fruit bats, especially caves or mines, in </a:t>
                      </a:r>
                      <a:r>
                        <a:rPr lang="en-US" sz="1050" dirty="0" smtClean="0">
                          <a:solidFill>
                            <a:schemeClr val="tx1"/>
                          </a:solidFill>
                        </a:rPr>
                        <a:t>Uganda, Kenya, </a:t>
                      </a:r>
                    </a:p>
                    <a:p>
                      <a:r>
                        <a:rPr lang="en-US" sz="1050" dirty="0" smtClean="0">
                          <a:solidFill>
                            <a:schemeClr val="tx1"/>
                          </a:solidFill>
                        </a:rPr>
                        <a:t>Democratic Republic of the Congo, Angola, South Africa.  </a:t>
                      </a:r>
                    </a:p>
                    <a:p>
                      <a:endParaRPr lang="en-US" sz="1050" dirty="0" smtClean="0">
                        <a:solidFill>
                          <a:schemeClr val="tx1"/>
                        </a:solidFill>
                      </a:endParaRPr>
                    </a:p>
                    <a:p>
                      <a:r>
                        <a:rPr lang="en-US" sz="1050" dirty="0" smtClean="0">
                          <a:solidFill>
                            <a:schemeClr val="tx1"/>
                          </a:solidFill>
                        </a:rPr>
                        <a:t>Outbreaks associated</a:t>
                      </a:r>
                      <a:r>
                        <a:rPr lang="en-US" sz="1050" baseline="0" dirty="0" smtClean="0">
                          <a:solidFill>
                            <a:schemeClr val="tx1"/>
                          </a:solidFill>
                        </a:rPr>
                        <a:t> with imported African monkeys have occurred in Germany and Serbia </a:t>
                      </a:r>
                      <a:endParaRPr lang="en-US" sz="1050" dirty="0" smtClean="0">
                        <a:solidFill>
                          <a:schemeClr val="tx1"/>
                        </a:solidFill>
                      </a:endParaRPr>
                    </a:p>
                  </a:txBody>
                  <a:tcPr/>
                </a:tc>
                <a:tc>
                  <a:txBody>
                    <a:bodyPr/>
                    <a:lstStyle/>
                    <a:p>
                      <a:r>
                        <a:rPr lang="en-US" sz="1050" dirty="0" smtClean="0"/>
                        <a:t>Unknown how Marburg virus first transmits from its animal host to humans</a:t>
                      </a:r>
                      <a:r>
                        <a:rPr lang="en-US" sz="1050" baseline="0" dirty="0" smtClean="0"/>
                        <a:t> but </a:t>
                      </a:r>
                      <a:r>
                        <a:rPr lang="en-US" sz="1050" dirty="0" smtClean="0"/>
                        <a:t>most likely unprotected contact with infected bat feces or aerosols</a:t>
                      </a:r>
                    </a:p>
                    <a:p>
                      <a:endParaRPr lang="en-US"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rPr>
                        <a:t>Person-to-person </a:t>
                      </a:r>
                      <a:r>
                        <a:rPr lang="en-US" sz="1050" dirty="0" smtClean="0"/>
                        <a:t>transmission can occur with exposure to blood and body fluids and contaminated equipment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5-10 days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effectLst/>
                        </a:rPr>
                        <a:t>Sudden onset with fever, chills, headache, and myalgia. Around day 5 a maculopapular rash, most prominent on the chest, back, stomach, may occur. Nausea, vomiting, chest pain, sore throat, abdominal pain, and diarrhea may then appear. Symptoms become increasingly severe and can include jaundice, inflammation of the pancreas, severe weight loss, delirium, shock, liver failure, massive hemorrhaging, and multi-organ dysfunction.</a:t>
                      </a:r>
                      <a:endParaRPr lang="en-US" sz="1050" dirty="0" smtClean="0"/>
                    </a:p>
                  </a:txBody>
                  <a:tcPr/>
                </a:tc>
                <a:tc>
                  <a:txBody>
                    <a:bodyPr/>
                    <a:lstStyle/>
                    <a:p>
                      <a:r>
                        <a:rPr lang="en-US" sz="1050" dirty="0" smtClean="0"/>
                        <a:t>23-90%</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rPr>
                        <a:t>ELISA</a:t>
                      </a:r>
                      <a:r>
                        <a:rPr lang="en-US" sz="1050" dirty="0" smtClean="0">
                          <a:solidFill>
                            <a:srgbClr val="00B050"/>
                          </a:solidFill>
                        </a:rPr>
                        <a:t> </a:t>
                      </a:r>
                      <a:r>
                        <a:rPr lang="en-US" sz="1050" dirty="0" smtClean="0"/>
                        <a:t>and PCR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For suspect</a:t>
                      </a:r>
                      <a:r>
                        <a:rPr lang="en-US" sz="1050" baseline="0" dirty="0" smtClean="0"/>
                        <a:t> case, contact MDH at 651-201-5414 or     1-877-676-5414</a:t>
                      </a:r>
                      <a:endParaRPr lang="en-US" sz="1050" dirty="0" smtClean="0"/>
                    </a:p>
                  </a:txBody>
                  <a:tcPr/>
                </a:tc>
                <a:tc>
                  <a:txBody>
                    <a:bodyPr/>
                    <a:lstStyle/>
                    <a:p>
                      <a:r>
                        <a:rPr lang="en-US" sz="1050" dirty="0" smtClean="0">
                          <a:solidFill>
                            <a:schemeClr val="tx1"/>
                          </a:solidFill>
                        </a:rPr>
                        <a:t>Avoid fruit</a:t>
                      </a:r>
                      <a:r>
                        <a:rPr lang="en-US" sz="1050" baseline="0" dirty="0" smtClean="0">
                          <a:solidFill>
                            <a:schemeClr val="tx1"/>
                          </a:solidFill>
                        </a:rPr>
                        <a:t> bats and sick non-human primates in Africa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Prevent contact with blood or body fluids and contaminated environment from case</a:t>
                      </a:r>
                    </a:p>
                    <a:p>
                      <a:endParaRPr lang="en-US"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Supportive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smtClean="0"/>
                        <a:t>Place facemask (not N95) on any patient with respiratory symptoms</a:t>
                      </a:r>
                    </a:p>
                    <a:p>
                      <a:endParaRPr lang="en-US" sz="1050" b="0" dirty="0" smtClean="0"/>
                    </a:p>
                    <a:p>
                      <a:r>
                        <a:rPr lang="en-US" sz="1050" b="0" dirty="0" smtClean="0"/>
                        <a:t>Airborne Infection</a:t>
                      </a:r>
                      <a:r>
                        <a:rPr lang="en-US" sz="1050" b="0" baseline="0" dirty="0" smtClean="0"/>
                        <a:t> Isolation Room</a:t>
                      </a:r>
                    </a:p>
                    <a:p>
                      <a:endParaRPr lang="en-US" sz="1050" b="0" baseline="0" dirty="0" smtClean="0"/>
                    </a:p>
                    <a:p>
                      <a:pPr marL="0" lvl="1" indent="0">
                        <a:lnSpc>
                          <a:spcPct val="100000"/>
                        </a:lnSpc>
                        <a:tabLst>
                          <a:tab pos="457200" algn="l"/>
                        </a:tabLst>
                      </a:pPr>
                      <a:r>
                        <a:rPr lang="en-US" sz="1050" b="0" dirty="0" smtClean="0">
                          <a:solidFill>
                            <a:schemeClr val="tx1"/>
                          </a:solidFill>
                        </a:rPr>
                        <a:t>Gloves (2 pairs), </a:t>
                      </a:r>
                      <a:r>
                        <a:rPr lang="en-US" sz="1050" b="0" dirty="0" smtClean="0"/>
                        <a:t>gown, N95 or PAPR, eye protection. </a:t>
                      </a:r>
                      <a:r>
                        <a:rPr lang="en-US" sz="1050" b="0" baseline="0" dirty="0" smtClean="0"/>
                        <a:t> </a:t>
                      </a:r>
                    </a:p>
                    <a:p>
                      <a:pPr marL="0" lvl="1" indent="0">
                        <a:lnSpc>
                          <a:spcPct val="100000"/>
                        </a:lnSpc>
                        <a:tabLst>
                          <a:tab pos="457200" algn="l"/>
                        </a:tabLst>
                      </a:pPr>
                      <a:r>
                        <a:rPr lang="en-US" sz="1050" b="0" baseline="0" dirty="0" smtClean="0"/>
                        <a:t>Cover all skin if unstable patient, diarrhea, or bleeding</a:t>
                      </a:r>
                      <a:endParaRPr lang="en-US" sz="1050" b="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EPA</a:t>
                      </a:r>
                      <a:r>
                        <a:rPr lang="en-US" sz="1050" baseline="0" dirty="0" smtClean="0"/>
                        <a:t> </a:t>
                      </a:r>
                      <a:r>
                        <a:rPr lang="en-US" sz="1050" dirty="0" smtClean="0"/>
                        <a:t>registered hospital disinfectant on List L</a:t>
                      </a:r>
                      <a:r>
                        <a:rPr lang="en-US" sz="1050" baseline="0" dirty="0" smtClean="0"/>
                        <a:t> </a:t>
                      </a:r>
                      <a:r>
                        <a:rPr lang="en-US" sz="1050" dirty="0" smtClean="0"/>
                        <a:t>with a label claim for a non-enveloped virus.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Category A specimens and waste</a:t>
                      </a:r>
                    </a:p>
                  </a:txBody>
                  <a:tcPr/>
                </a:tc>
                <a:extLst>
                  <a:ext uri="{0D108BD9-81ED-4DB2-BD59-A6C34878D82A}">
                    <a16:rowId xmlns:a16="http://schemas.microsoft.com/office/drawing/2014/main" val="3658273051"/>
                  </a:ext>
                </a:extLst>
              </a:tr>
            </a:tbl>
          </a:graphicData>
        </a:graphic>
      </p:graphicFrame>
      <p:pic>
        <p:nvPicPr>
          <p:cNvPr id="7" name="Content Placeholder 3" descr="Map of Europe and Africa depicting locations of previous outbreaks of Marburg H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5015" y="4191266"/>
            <a:ext cx="1887540" cy="2442004"/>
          </a:xfrm>
          <a:prstGeom prst="rect">
            <a:avLst/>
          </a:prstGeom>
          <a:ln>
            <a:solidFill>
              <a:schemeClr val="tx1"/>
            </a:solidFill>
          </a:ln>
        </p:spPr>
      </p:pic>
    </p:spTree>
    <p:extLst>
      <p:ext uri="{BB962C8B-B14F-4D97-AF65-F5344CB8AC3E}">
        <p14:creationId xmlns:p14="http://schemas.microsoft.com/office/powerpoint/2010/main" val="63390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Lassa Fever</a:t>
            </a:r>
            <a:endParaRPr lang="en-US" dirty="0"/>
          </a:p>
        </p:txBody>
      </p:sp>
      <p:sp>
        <p:nvSpPr>
          <p:cNvPr id="8" name="Content Placeholder 7"/>
          <p:cNvSpPr>
            <a:spLocks noGrp="1"/>
          </p:cNvSpPr>
          <p:nvPr>
            <p:ph sz="half" idx="1"/>
          </p:nvPr>
        </p:nvSpPr>
        <p:spPr>
          <a:xfrm>
            <a:off x="838200" y="1825625"/>
            <a:ext cx="6648450" cy="4351338"/>
          </a:xfrm>
        </p:spPr>
        <p:txBody>
          <a:bodyPr/>
          <a:lstStyle/>
          <a:p>
            <a:r>
              <a:rPr lang="en-US" dirty="0" smtClean="0">
                <a:hlinkClick r:id="rId2"/>
              </a:rPr>
              <a:t>CDC: </a:t>
            </a:r>
            <a:r>
              <a:rPr lang="en-US" dirty="0" smtClean="0">
                <a:hlinkClick r:id="rId2"/>
              </a:rPr>
              <a:t>Lassa Fever</a:t>
            </a:r>
            <a:r>
              <a:rPr lang="en-US" dirty="0" smtClean="0">
                <a:hlinkClick r:id="rId2"/>
              </a:rPr>
              <a:t/>
            </a:r>
            <a:br>
              <a:rPr lang="en-US" dirty="0" smtClean="0">
                <a:hlinkClick r:id="rId2"/>
              </a:rPr>
            </a:br>
            <a:r>
              <a:rPr lang="en-US" dirty="0" smtClean="0">
                <a:hlinkClick r:id="rId2"/>
              </a:rPr>
              <a:t>(</a:t>
            </a:r>
            <a:r>
              <a:rPr lang="en-US" dirty="0" smtClean="0">
                <a:hlinkClick r:id="rId2"/>
              </a:rPr>
              <a:t>https</a:t>
            </a:r>
            <a:r>
              <a:rPr lang="en-US" dirty="0">
                <a:hlinkClick r:id="rId2"/>
              </a:rPr>
              <a:t>://</a:t>
            </a:r>
            <a:r>
              <a:rPr lang="en-US" dirty="0" smtClean="0">
                <a:hlinkClick r:id="rId2"/>
              </a:rPr>
              <a:t>www.cdc.gov/vhf/lassa/index.html)</a:t>
            </a:r>
            <a:endParaRPr lang="en-US" dirty="0" smtClean="0"/>
          </a:p>
          <a:p>
            <a:r>
              <a:rPr lang="en-US" dirty="0" smtClean="0">
                <a:hlinkClick r:id="rId3"/>
              </a:rPr>
              <a:t>WHO: Lassa fever</a:t>
            </a:r>
            <a:r>
              <a:rPr lang="en-US" dirty="0" smtClean="0">
                <a:hlinkClick r:id="rId3"/>
              </a:rPr>
              <a:t/>
            </a:r>
            <a:br>
              <a:rPr lang="en-US" dirty="0" smtClean="0">
                <a:hlinkClick r:id="rId3"/>
              </a:rPr>
            </a:br>
            <a:r>
              <a:rPr lang="en-US" dirty="0" smtClean="0">
                <a:hlinkClick r:id="rId3"/>
              </a:rPr>
              <a:t>(</a:t>
            </a:r>
            <a:r>
              <a:rPr lang="en-US" dirty="0" smtClean="0">
                <a:hlinkClick r:id="rId3"/>
              </a:rPr>
              <a:t>https</a:t>
            </a:r>
            <a:r>
              <a:rPr lang="en-US" dirty="0">
                <a:hlinkClick r:id="rId3"/>
              </a:rPr>
              <a:t>://www.who.int/health-topics/lassa-fever</a:t>
            </a:r>
            <a:r>
              <a:rPr lang="en-US" dirty="0" smtClean="0">
                <a:hlinkClick r:id="rId3"/>
              </a:rPr>
              <a:t>/)</a:t>
            </a:r>
            <a:endParaRPr lang="en-US" dirty="0"/>
          </a:p>
        </p:txBody>
      </p:sp>
      <p:pic>
        <p:nvPicPr>
          <p:cNvPr id="10" name="Content Placeholder 5" descr="Map of Africa depicting distribution of Lassa Feve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7930687" y="948690"/>
            <a:ext cx="3684299" cy="4765026"/>
          </a:xfrm>
        </p:spPr>
      </p:pic>
    </p:spTree>
    <p:extLst>
      <p:ext uri="{BB962C8B-B14F-4D97-AF65-F5344CB8AC3E}">
        <p14:creationId xmlns:p14="http://schemas.microsoft.com/office/powerpoint/2010/main" val="13421747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History of Lassa Fever</a:t>
            </a:r>
            <a:endParaRPr lang="en-US" dirty="0"/>
          </a:p>
        </p:txBody>
      </p:sp>
      <p:sp>
        <p:nvSpPr>
          <p:cNvPr id="6" name="Content Placeholder 5"/>
          <p:cNvSpPr>
            <a:spLocks noGrp="1"/>
          </p:cNvSpPr>
          <p:nvPr>
            <p:ph idx="10"/>
          </p:nvPr>
        </p:nvSpPr>
        <p:spPr>
          <a:xfrm>
            <a:off x="697230" y="1234441"/>
            <a:ext cx="10656570" cy="5383530"/>
          </a:xfrm>
        </p:spPr>
        <p:txBody>
          <a:bodyPr>
            <a:normAutofit fontScale="85000" lnSpcReduction="10000"/>
          </a:bodyPr>
          <a:lstStyle/>
          <a:p>
            <a:r>
              <a:rPr lang="en-US" dirty="0" smtClean="0"/>
              <a:t>Lassa fever is an acute viral illness that occurs in west Africa. Discovered in 1969 when two missionary nurses died in Nigeria. The virus is named after the town in Nigeria where the first cases occurred. Around 15-20% of patients hospitalized die. But overall, the death rate is about 1%.  There is a 95% mortality in in fetuses of infected mothers</a:t>
            </a:r>
          </a:p>
          <a:p>
            <a:r>
              <a:rPr lang="en-US" dirty="0" smtClean="0"/>
              <a:t>Lassa fever is endemic in parts of west Africa including Sierra Leone, Liberia, Guinea and Nigeria; however, other neighboring countries are also at risk, as the animal vector for Lassa virus, the "</a:t>
            </a:r>
            <a:r>
              <a:rPr lang="en-US" dirty="0" err="1" smtClean="0"/>
              <a:t>multimammate</a:t>
            </a:r>
            <a:r>
              <a:rPr lang="en-US" dirty="0" smtClean="0"/>
              <a:t> rat" (</a:t>
            </a:r>
            <a:r>
              <a:rPr lang="en-US" i="1" dirty="0" err="1" smtClean="0"/>
              <a:t>Mastomys</a:t>
            </a:r>
            <a:r>
              <a:rPr lang="en-US" i="1" dirty="0" smtClean="0"/>
              <a:t> </a:t>
            </a:r>
            <a:r>
              <a:rPr lang="en-US" i="1" dirty="0" err="1" smtClean="0"/>
              <a:t>natalensis</a:t>
            </a:r>
            <a:r>
              <a:rPr lang="en-US" dirty="0" smtClean="0"/>
              <a:t>) is distributed throughout the region. In 2009, the first case from Mali was reported in a traveler living in southern Mali; Ghana reported its first cases in late 2011. Isolated cases have also been reported in Côte d’Ivoire and Burkina Faso and there is serologic evidence of Lassa virus infection in Togo and Benin.</a:t>
            </a:r>
          </a:p>
          <a:p>
            <a:r>
              <a:rPr lang="en-US" dirty="0" smtClean="0"/>
              <a:t>The number of Lassa virus infections per year in west Africa is estimated at 100,000 to 300,000, with approximately 5,000 deaths. These are crude estimates because surveillance for cases of the disease is not uniformly performed. In some areas of Sierra Leone and Liberia, it is known that 10%-16% of people admitted to hospitals every year have Lassa fever, which indicates the serious impact of the disease on the population of this region.</a:t>
            </a:r>
          </a:p>
        </p:txBody>
      </p:sp>
    </p:spTree>
    <p:extLst>
      <p:ext uri="{BB962C8B-B14F-4D97-AF65-F5344CB8AC3E}">
        <p14:creationId xmlns:p14="http://schemas.microsoft.com/office/powerpoint/2010/main" val="31701224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Lassa </a:t>
            </a:r>
            <a:r>
              <a:rPr lang="en-US" dirty="0" smtClean="0"/>
              <a:t>Fever</a:t>
            </a:r>
            <a:endParaRPr lang="en-US" dirty="0"/>
          </a:p>
        </p:txBody>
      </p:sp>
      <p:sp>
        <p:nvSpPr>
          <p:cNvPr id="3" name="Content Placeholder 2"/>
          <p:cNvSpPr>
            <a:spLocks noGrp="1"/>
          </p:cNvSpPr>
          <p:nvPr>
            <p:ph idx="10"/>
          </p:nvPr>
        </p:nvSpPr>
        <p:spPr>
          <a:xfrm>
            <a:off x="838200" y="1066799"/>
            <a:ext cx="10515600" cy="5505451"/>
          </a:xfrm>
        </p:spPr>
        <p:txBody>
          <a:bodyPr>
            <a:normAutofit fontScale="92500" lnSpcReduction="10000"/>
          </a:bodyPr>
          <a:lstStyle/>
          <a:p>
            <a:pPr marL="0" indent="0">
              <a:lnSpc>
                <a:spcPct val="120000"/>
              </a:lnSpc>
              <a:spcBef>
                <a:spcPts val="0"/>
              </a:spcBef>
              <a:spcAft>
                <a:spcPts val="0"/>
              </a:spcAft>
              <a:buNone/>
            </a:pPr>
            <a:r>
              <a:rPr lang="en-US" dirty="0"/>
              <a:t>S</a:t>
            </a:r>
            <a:r>
              <a:rPr lang="en-US" dirty="0" smtClean="0"/>
              <a:t>creen all patients for:</a:t>
            </a:r>
          </a:p>
          <a:p>
            <a:pPr lvl="1">
              <a:lnSpc>
                <a:spcPct val="120000"/>
              </a:lnSpc>
              <a:spcBef>
                <a:spcPts val="0"/>
              </a:spcBef>
              <a:spcAft>
                <a:spcPts val="0"/>
              </a:spcAft>
            </a:pPr>
            <a:r>
              <a:rPr lang="en-US" dirty="0" smtClean="0"/>
              <a:t>Respiratory symptoms</a:t>
            </a:r>
          </a:p>
          <a:p>
            <a:pPr lvl="1">
              <a:lnSpc>
                <a:spcPct val="120000"/>
              </a:lnSpc>
              <a:spcBef>
                <a:spcPts val="0"/>
              </a:spcBef>
              <a:spcAft>
                <a:spcPts val="0"/>
              </a:spcAft>
            </a:pPr>
            <a:r>
              <a:rPr lang="en-US" dirty="0" smtClean="0"/>
              <a:t>Fever</a:t>
            </a:r>
          </a:p>
          <a:p>
            <a:pPr lvl="1">
              <a:lnSpc>
                <a:spcPct val="120000"/>
              </a:lnSpc>
              <a:spcBef>
                <a:spcPts val="0"/>
              </a:spcBef>
              <a:spcAft>
                <a:spcPts val="0"/>
              </a:spcAft>
            </a:pPr>
            <a:r>
              <a:rPr lang="en-US" dirty="0" smtClean="0"/>
              <a:t>Rash </a:t>
            </a:r>
          </a:p>
          <a:p>
            <a:pPr lvl="1">
              <a:lnSpc>
                <a:spcPct val="120000"/>
              </a:lnSpc>
              <a:spcBef>
                <a:spcPts val="0"/>
              </a:spcBef>
              <a:spcAft>
                <a:spcPts val="0"/>
              </a:spcAft>
            </a:pPr>
            <a:r>
              <a:rPr lang="en-US" dirty="0" smtClean="0"/>
              <a:t>Travel history in last 30 days</a:t>
            </a:r>
          </a:p>
          <a:p>
            <a:pPr lvl="1">
              <a:lnSpc>
                <a:spcPct val="120000"/>
              </a:lnSpc>
              <a:spcBef>
                <a:spcPts val="0"/>
              </a:spcBef>
              <a:spcAft>
                <a:spcPts val="0"/>
              </a:spcAft>
            </a:pPr>
            <a:r>
              <a:rPr lang="en-US" dirty="0" smtClean="0"/>
              <a:t>Screening all patients will aid in identifying an HCID or other contagious illnesses such as measles, chickenpox, and influenza</a:t>
            </a:r>
          </a:p>
          <a:p>
            <a:pPr marL="0" indent="0">
              <a:lnSpc>
                <a:spcPct val="120000"/>
              </a:lnSpc>
              <a:spcBef>
                <a:spcPts val="0"/>
              </a:spcBef>
              <a:spcAft>
                <a:spcPts val="0"/>
              </a:spcAft>
              <a:buNone/>
            </a:pPr>
            <a:r>
              <a:rPr lang="en-US" dirty="0" smtClean="0"/>
              <a:t>Symptoms </a:t>
            </a:r>
          </a:p>
          <a:p>
            <a:pPr lvl="1">
              <a:lnSpc>
                <a:spcPct val="120000"/>
              </a:lnSpc>
              <a:spcBef>
                <a:spcPts val="0"/>
              </a:spcBef>
              <a:spcAft>
                <a:spcPts val="0"/>
              </a:spcAft>
            </a:pPr>
            <a:r>
              <a:rPr lang="en-US" dirty="0" smtClean="0"/>
              <a:t>Majority of Lassa infections (80%) are mild and undiagnosed. </a:t>
            </a:r>
          </a:p>
          <a:p>
            <a:pPr lvl="1">
              <a:lnSpc>
                <a:spcPct val="120000"/>
              </a:lnSpc>
              <a:spcBef>
                <a:spcPts val="0"/>
              </a:spcBef>
              <a:spcAft>
                <a:spcPts val="0"/>
              </a:spcAft>
            </a:pPr>
            <a:r>
              <a:rPr lang="en-US" dirty="0" smtClean="0"/>
              <a:t>Fever, general malaise, weakness, headache. In 20% of infected individuals may progress to hemorrhaging (in gums, eyes, or nose, as examples), respiratory distress, repeated vomiting, facial swelling, pain in the chest, back, and abdomen, and shock. Hearing loss, tremors, and encephalitis. Death may occur within two weeks after symptom onset due to multi-organ failure.</a:t>
            </a:r>
          </a:p>
          <a:p>
            <a:pPr marL="0" indent="0">
              <a:lnSpc>
                <a:spcPct val="120000"/>
              </a:lnSpc>
              <a:spcBef>
                <a:spcPts val="0"/>
              </a:spcBef>
              <a:spcAft>
                <a:spcPts val="0"/>
              </a:spcAft>
              <a:buNone/>
            </a:pPr>
            <a:r>
              <a:rPr lang="en-US" dirty="0" smtClean="0"/>
              <a:t>Causative agent </a:t>
            </a:r>
          </a:p>
          <a:p>
            <a:pPr lvl="1">
              <a:lnSpc>
                <a:spcPct val="120000"/>
              </a:lnSpc>
              <a:spcBef>
                <a:spcPts val="0"/>
              </a:spcBef>
              <a:spcAft>
                <a:spcPts val="0"/>
              </a:spcAft>
            </a:pPr>
            <a:r>
              <a:rPr lang="en-US" dirty="0" smtClean="0"/>
              <a:t>Lassa virus, a member of the virus family </a:t>
            </a:r>
            <a:r>
              <a:rPr lang="en-US" i="1" dirty="0" err="1" smtClean="0"/>
              <a:t>Arenaviridae</a:t>
            </a:r>
            <a:r>
              <a:rPr lang="en-US" dirty="0" smtClean="0"/>
              <a:t>, is a single-stranded RNA virus and is zoonotic, or animal-borne</a:t>
            </a:r>
          </a:p>
          <a:p>
            <a:pPr lvl="1"/>
            <a:endParaRPr lang="en-US" dirty="0" smtClean="0"/>
          </a:p>
          <a:p>
            <a:endParaRPr lang="en-US" dirty="0"/>
          </a:p>
        </p:txBody>
      </p:sp>
    </p:spTree>
    <p:extLst>
      <p:ext uri="{BB962C8B-B14F-4D97-AF65-F5344CB8AC3E}">
        <p14:creationId xmlns:p14="http://schemas.microsoft.com/office/powerpoint/2010/main" val="3221466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About Lassa </a:t>
            </a:r>
            <a:r>
              <a:rPr lang="en-US" dirty="0" smtClean="0"/>
              <a:t>Fever continued</a:t>
            </a:r>
            <a:endParaRPr lang="en-US" dirty="0"/>
          </a:p>
        </p:txBody>
      </p:sp>
      <p:sp>
        <p:nvSpPr>
          <p:cNvPr id="6" name="Content Placeholder 5"/>
          <p:cNvSpPr>
            <a:spLocks noGrp="1"/>
          </p:cNvSpPr>
          <p:nvPr>
            <p:ph idx="10"/>
          </p:nvPr>
        </p:nvSpPr>
        <p:spPr>
          <a:xfrm>
            <a:off x="720090" y="1165860"/>
            <a:ext cx="10633710" cy="5486400"/>
          </a:xfrm>
        </p:spPr>
        <p:txBody>
          <a:bodyPr>
            <a:normAutofit fontScale="92500" lnSpcReduction="20000"/>
          </a:bodyPr>
          <a:lstStyle/>
          <a:p>
            <a:pPr marL="0" indent="0">
              <a:lnSpc>
                <a:spcPct val="120000"/>
              </a:lnSpc>
              <a:spcBef>
                <a:spcPts val="0"/>
              </a:spcBef>
              <a:spcAft>
                <a:spcPts val="0"/>
              </a:spcAft>
              <a:buNone/>
            </a:pPr>
            <a:r>
              <a:rPr lang="en-US" dirty="0" smtClean="0"/>
              <a:t>Reservoir</a:t>
            </a:r>
          </a:p>
          <a:p>
            <a:pPr lvl="1">
              <a:lnSpc>
                <a:spcPct val="120000"/>
              </a:lnSpc>
              <a:spcBef>
                <a:spcPts val="0"/>
              </a:spcBef>
              <a:spcAft>
                <a:spcPts val="0"/>
              </a:spcAft>
            </a:pPr>
            <a:r>
              <a:rPr lang="en-US" dirty="0" smtClean="0"/>
              <a:t>The reservoir, or host, of Lassa virus is a rodent known as the "</a:t>
            </a:r>
            <a:r>
              <a:rPr lang="en-US" dirty="0" err="1" smtClean="0"/>
              <a:t>multimammate</a:t>
            </a:r>
            <a:r>
              <a:rPr lang="en-US" dirty="0" smtClean="0"/>
              <a:t> rat" (</a:t>
            </a:r>
            <a:r>
              <a:rPr lang="en-US" i="1" dirty="0" err="1" smtClean="0"/>
              <a:t>Mastomys</a:t>
            </a:r>
            <a:r>
              <a:rPr lang="en-US" i="1" dirty="0" smtClean="0"/>
              <a:t> </a:t>
            </a:r>
            <a:r>
              <a:rPr lang="en-US" i="1" dirty="0" err="1" smtClean="0"/>
              <a:t>natalensis</a:t>
            </a:r>
            <a:r>
              <a:rPr lang="en-US" dirty="0" smtClean="0"/>
              <a:t>)</a:t>
            </a:r>
          </a:p>
          <a:p>
            <a:pPr marL="0" indent="0">
              <a:lnSpc>
                <a:spcPct val="120000"/>
              </a:lnSpc>
              <a:spcBef>
                <a:spcPts val="0"/>
              </a:spcBef>
              <a:spcAft>
                <a:spcPts val="0"/>
              </a:spcAft>
              <a:buNone/>
            </a:pPr>
            <a:r>
              <a:rPr lang="en-US" dirty="0" smtClean="0"/>
              <a:t>Incubation period </a:t>
            </a:r>
          </a:p>
          <a:p>
            <a:pPr lvl="1">
              <a:lnSpc>
                <a:spcPct val="120000"/>
              </a:lnSpc>
              <a:spcBef>
                <a:spcPts val="0"/>
              </a:spcBef>
              <a:spcAft>
                <a:spcPts val="0"/>
              </a:spcAft>
            </a:pPr>
            <a:r>
              <a:rPr lang="en-US" dirty="0" smtClean="0"/>
              <a:t>1-3 weeks </a:t>
            </a:r>
          </a:p>
          <a:p>
            <a:pPr marL="0" indent="0">
              <a:lnSpc>
                <a:spcPct val="120000"/>
              </a:lnSpc>
              <a:spcBef>
                <a:spcPts val="0"/>
              </a:spcBef>
              <a:spcAft>
                <a:spcPts val="0"/>
              </a:spcAft>
              <a:buNone/>
            </a:pPr>
            <a:r>
              <a:rPr lang="en-US" dirty="0" smtClean="0"/>
              <a:t>Transmission </a:t>
            </a:r>
          </a:p>
          <a:p>
            <a:pPr lvl="1">
              <a:lnSpc>
                <a:spcPct val="120000"/>
              </a:lnSpc>
              <a:spcBef>
                <a:spcPts val="0"/>
              </a:spcBef>
              <a:spcAft>
                <a:spcPts val="0"/>
              </a:spcAft>
            </a:pPr>
            <a:r>
              <a:rPr lang="en-US" dirty="0" smtClean="0"/>
              <a:t>Contact with urine and feces of rats. Ingestion or inhalation of virus. Rats themselves are sometimes consumed as food. </a:t>
            </a:r>
          </a:p>
          <a:p>
            <a:pPr lvl="1">
              <a:lnSpc>
                <a:spcPct val="120000"/>
              </a:lnSpc>
              <a:spcBef>
                <a:spcPts val="0"/>
              </a:spcBef>
              <a:spcAft>
                <a:spcPts val="0"/>
              </a:spcAft>
            </a:pPr>
            <a:r>
              <a:rPr lang="en-US" dirty="0" smtClean="0"/>
              <a:t>Can be spread from person to person via blood and body fluids or contaminated equipment</a:t>
            </a:r>
          </a:p>
          <a:p>
            <a:pPr lvl="1">
              <a:lnSpc>
                <a:spcPct val="120000"/>
              </a:lnSpc>
              <a:spcBef>
                <a:spcPts val="0"/>
              </a:spcBef>
              <a:spcAft>
                <a:spcPts val="0"/>
              </a:spcAft>
            </a:pPr>
            <a:r>
              <a:rPr lang="en-US" dirty="0" smtClean="0"/>
              <a:t>Casual contact (including skin-to-skin contact without exchange of body fluids) does not spread Lassa virus </a:t>
            </a:r>
          </a:p>
          <a:p>
            <a:pPr marL="0" indent="0">
              <a:lnSpc>
                <a:spcPct val="120000"/>
              </a:lnSpc>
              <a:spcBef>
                <a:spcPts val="0"/>
              </a:spcBef>
              <a:spcAft>
                <a:spcPts val="0"/>
              </a:spcAft>
              <a:buNone/>
            </a:pPr>
            <a:r>
              <a:rPr lang="en-US" dirty="0" smtClean="0"/>
              <a:t>Diagnosis </a:t>
            </a:r>
          </a:p>
          <a:p>
            <a:pPr lvl="1">
              <a:lnSpc>
                <a:spcPct val="120000"/>
              </a:lnSpc>
              <a:spcBef>
                <a:spcPts val="0"/>
              </a:spcBef>
              <a:spcAft>
                <a:spcPts val="0"/>
              </a:spcAft>
            </a:pPr>
            <a:r>
              <a:rPr lang="en-US" dirty="0" smtClean="0"/>
              <a:t>For suspect case, contact MDH at 651-201-5414 or 1-877-676-5414, </a:t>
            </a:r>
          </a:p>
          <a:p>
            <a:pPr lvl="1">
              <a:lnSpc>
                <a:spcPct val="120000"/>
              </a:lnSpc>
              <a:spcBef>
                <a:spcPts val="0"/>
              </a:spcBef>
              <a:spcAft>
                <a:spcPts val="0"/>
              </a:spcAft>
            </a:pPr>
            <a:r>
              <a:rPr lang="en-US" dirty="0" smtClean="0"/>
              <a:t>Specimens for testing: serum</a:t>
            </a:r>
          </a:p>
          <a:p>
            <a:pPr lvl="1">
              <a:lnSpc>
                <a:spcPct val="120000"/>
              </a:lnSpc>
              <a:spcBef>
                <a:spcPts val="0"/>
              </a:spcBef>
              <a:spcAft>
                <a:spcPts val="0"/>
              </a:spcAft>
            </a:pPr>
            <a:r>
              <a:rPr lang="en-US" dirty="0" smtClean="0"/>
              <a:t>Enzyme-linked immunosorbent serologic assays (ELISA), which detect IgM and IgG antibodies as well as Lassa antigen. Reverse transcription-polymerase chain reaction (RT-PCR) can be used in the early stage of disease. The virus itself may be cultured in 7 to 10 days.</a:t>
            </a:r>
          </a:p>
        </p:txBody>
      </p:sp>
    </p:spTree>
    <p:extLst>
      <p:ext uri="{BB962C8B-B14F-4D97-AF65-F5344CB8AC3E}">
        <p14:creationId xmlns:p14="http://schemas.microsoft.com/office/powerpoint/2010/main" val="3618361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Lassa Fever </a:t>
            </a:r>
            <a:r>
              <a:rPr lang="en-US" dirty="0" smtClean="0"/>
              <a:t>Isolation and Management</a:t>
            </a:r>
            <a:endParaRPr lang="en-US" dirty="0"/>
          </a:p>
        </p:txBody>
      </p:sp>
      <p:sp>
        <p:nvSpPr>
          <p:cNvPr id="3" name="Content Placeholder 2"/>
          <p:cNvSpPr>
            <a:spLocks noGrp="1"/>
          </p:cNvSpPr>
          <p:nvPr>
            <p:ph idx="10"/>
          </p:nvPr>
        </p:nvSpPr>
        <p:spPr>
          <a:xfrm>
            <a:off x="838200" y="1366345"/>
            <a:ext cx="10515600" cy="5045885"/>
          </a:xfrm>
        </p:spPr>
        <p:txBody>
          <a:bodyPr>
            <a:normAutofit fontScale="92500" lnSpcReduction="20000"/>
          </a:bodyPr>
          <a:lstStyle/>
          <a:p>
            <a:pPr marL="0" indent="0">
              <a:lnSpc>
                <a:spcPct val="120000"/>
              </a:lnSpc>
              <a:spcAft>
                <a:spcPts val="0"/>
              </a:spcAft>
              <a:buNone/>
            </a:pPr>
            <a:r>
              <a:rPr lang="en-US" dirty="0" smtClean="0"/>
              <a:t>Lab Specimens</a:t>
            </a:r>
          </a:p>
          <a:p>
            <a:pPr lvl="1">
              <a:lnSpc>
                <a:spcPct val="120000"/>
              </a:lnSpc>
              <a:spcAft>
                <a:spcPts val="0"/>
              </a:spcAft>
            </a:pPr>
            <a:r>
              <a:rPr lang="en-US" dirty="0" smtClean="0"/>
              <a:t>Specimens are Category A per Department of Transportation. Must package appropriately for transport.</a:t>
            </a:r>
          </a:p>
          <a:p>
            <a:pPr marL="0" indent="0">
              <a:lnSpc>
                <a:spcPct val="120000"/>
              </a:lnSpc>
              <a:spcAft>
                <a:spcPts val="0"/>
              </a:spcAft>
              <a:buNone/>
            </a:pPr>
            <a:r>
              <a:rPr lang="en-US" dirty="0" smtClean="0"/>
              <a:t>Isolation </a:t>
            </a:r>
          </a:p>
          <a:p>
            <a:pPr lvl="1">
              <a:lnSpc>
                <a:spcPct val="120000"/>
              </a:lnSpc>
              <a:spcAft>
                <a:spcPts val="0"/>
              </a:spcAft>
            </a:pPr>
            <a:r>
              <a:rPr lang="en-US" dirty="0" smtClean="0"/>
              <a:t>Place facemask (not N95) on any patient with respiratory symptoms</a:t>
            </a:r>
          </a:p>
          <a:p>
            <a:pPr lvl="1">
              <a:lnSpc>
                <a:spcPct val="120000"/>
              </a:lnSpc>
              <a:spcAft>
                <a:spcPts val="0"/>
              </a:spcAft>
            </a:pPr>
            <a:r>
              <a:rPr lang="en-US" dirty="0" smtClean="0"/>
              <a:t>Airborne Infection Isolation Room</a:t>
            </a:r>
          </a:p>
          <a:p>
            <a:pPr lvl="1">
              <a:lnSpc>
                <a:spcPct val="120000"/>
              </a:lnSpc>
              <a:spcAft>
                <a:spcPts val="0"/>
              </a:spcAft>
            </a:pPr>
            <a:r>
              <a:rPr lang="en-US" dirty="0" smtClean="0"/>
              <a:t>Post appropriate isolation signage. Level 1 or Level 2 Full Barrier Isolation.</a:t>
            </a:r>
          </a:p>
          <a:p>
            <a:pPr lvl="1">
              <a:lnSpc>
                <a:spcPct val="120000"/>
              </a:lnSpc>
              <a:spcAft>
                <a:spcPts val="0"/>
              </a:spcAft>
            </a:pPr>
            <a:r>
              <a:rPr lang="en-US" dirty="0" smtClean="0"/>
              <a:t>Gloves (2 pairs), gown, N95 or PAPR, eye protection.  Cover all skin if unstable patient, diarrhea, or bleeding</a:t>
            </a:r>
          </a:p>
          <a:p>
            <a:pPr marL="0" indent="0">
              <a:lnSpc>
                <a:spcPct val="120000"/>
              </a:lnSpc>
              <a:spcAft>
                <a:spcPts val="0"/>
              </a:spcAft>
              <a:buNone/>
            </a:pPr>
            <a:r>
              <a:rPr lang="en-US" dirty="0" smtClean="0"/>
              <a:t>Management of contacts</a:t>
            </a:r>
          </a:p>
          <a:p>
            <a:pPr lvl="1">
              <a:lnSpc>
                <a:spcPct val="120000"/>
              </a:lnSpc>
              <a:spcAft>
                <a:spcPts val="0"/>
              </a:spcAft>
            </a:pPr>
            <a:r>
              <a:rPr lang="en-US" dirty="0" smtClean="0"/>
              <a:t>Evaluate persons who accompany the patient for symptoms of EVD</a:t>
            </a:r>
          </a:p>
          <a:p>
            <a:pPr lvl="1">
              <a:lnSpc>
                <a:spcPct val="120000"/>
              </a:lnSpc>
              <a:spcAft>
                <a:spcPts val="0"/>
              </a:spcAft>
            </a:pPr>
            <a:r>
              <a:rPr lang="en-US" dirty="0" smtClean="0"/>
              <a:t>Identify and log persons potentially exposed to patient: staff, other patients, visitors and develop plan with the state and federal authorities for monitoring exposed persons and facility staff </a:t>
            </a:r>
          </a:p>
        </p:txBody>
      </p:sp>
    </p:spTree>
    <p:extLst>
      <p:ext uri="{BB962C8B-B14F-4D97-AF65-F5344CB8AC3E}">
        <p14:creationId xmlns:p14="http://schemas.microsoft.com/office/powerpoint/2010/main" val="3184084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Lassa Fever </a:t>
            </a:r>
            <a:r>
              <a:rPr lang="en-US" dirty="0" smtClean="0"/>
              <a:t>Treatment and Infection Prevention</a:t>
            </a:r>
            <a:endParaRPr lang="en-US" dirty="0"/>
          </a:p>
        </p:txBody>
      </p:sp>
      <p:sp>
        <p:nvSpPr>
          <p:cNvPr id="3" name="Content Placeholder 2"/>
          <p:cNvSpPr>
            <a:spLocks noGrp="1"/>
          </p:cNvSpPr>
          <p:nvPr>
            <p:ph idx="10"/>
          </p:nvPr>
        </p:nvSpPr>
        <p:spPr>
          <a:xfrm>
            <a:off x="697230" y="1066800"/>
            <a:ext cx="10656570" cy="5596890"/>
          </a:xfrm>
        </p:spPr>
        <p:txBody>
          <a:bodyPr>
            <a:normAutofit fontScale="92500" lnSpcReduction="20000"/>
          </a:bodyPr>
          <a:lstStyle/>
          <a:p>
            <a:pPr marL="0" indent="0">
              <a:lnSpc>
                <a:spcPct val="120000"/>
              </a:lnSpc>
              <a:spcBef>
                <a:spcPts val="0"/>
              </a:spcBef>
              <a:spcAft>
                <a:spcPts val="0"/>
              </a:spcAft>
              <a:buNone/>
            </a:pPr>
            <a:r>
              <a:rPr lang="en-US" dirty="0" smtClean="0"/>
              <a:t>Treatment</a:t>
            </a:r>
          </a:p>
          <a:p>
            <a:pPr lvl="1">
              <a:lnSpc>
                <a:spcPct val="120000"/>
              </a:lnSpc>
              <a:spcBef>
                <a:spcPts val="0"/>
              </a:spcBef>
              <a:spcAft>
                <a:spcPts val="0"/>
              </a:spcAft>
            </a:pPr>
            <a:r>
              <a:rPr lang="en-US" dirty="0" smtClean="0"/>
              <a:t>Ribavirin, an antiviral drug, has been used with success along with supportive care</a:t>
            </a:r>
          </a:p>
          <a:p>
            <a:pPr marL="0" indent="0">
              <a:lnSpc>
                <a:spcPct val="120000"/>
              </a:lnSpc>
              <a:spcBef>
                <a:spcPts val="0"/>
              </a:spcBef>
              <a:spcAft>
                <a:spcPts val="0"/>
              </a:spcAft>
              <a:buNone/>
            </a:pPr>
            <a:r>
              <a:rPr lang="en-US" dirty="0" smtClean="0"/>
              <a:t>Cleaning</a:t>
            </a:r>
          </a:p>
          <a:p>
            <a:pPr lvl="1">
              <a:lnSpc>
                <a:spcPct val="120000"/>
              </a:lnSpc>
              <a:spcBef>
                <a:spcPts val="0"/>
              </a:spcBef>
              <a:spcAft>
                <a:spcPts val="0"/>
              </a:spcAft>
            </a:pPr>
            <a:r>
              <a:rPr lang="en-US" dirty="0" smtClean="0"/>
              <a:t>Disinfection of Lassa virus should be done using a U.S. Environmental Protection Agency (EPA)-registered hospital disinfectant with a label claim for a non-enveloped virus. Although, Lassa is an enveloped virus and is easier to kill than non-enveloped viruses, as a precaution selection of a disinfectant product with a higher potency than what is normally required for an enveloped virus is being recommended at this time.</a:t>
            </a:r>
          </a:p>
          <a:p>
            <a:pPr lvl="1"/>
            <a:r>
              <a:rPr lang="en-US" dirty="0" smtClean="0"/>
              <a:t>See </a:t>
            </a:r>
            <a:r>
              <a:rPr lang="en-US" dirty="0">
                <a:hlinkClick r:id="rId2"/>
              </a:rPr>
              <a:t>List L: EPA’s Registered Antimicrobial Products that Meet the CDC Criteria for Use Against the Ebola Virus (https://www.epa.gov/pesticide-registration/list-l-epas-registered-antimicrobial-products-meet-cdc-criteria-use-against)</a:t>
            </a:r>
            <a:endParaRPr lang="en-US" dirty="0"/>
          </a:p>
          <a:p>
            <a:pPr marL="0" indent="0">
              <a:lnSpc>
                <a:spcPct val="120000"/>
              </a:lnSpc>
              <a:spcBef>
                <a:spcPts val="0"/>
              </a:spcBef>
              <a:spcAft>
                <a:spcPts val="0"/>
              </a:spcAft>
              <a:buNone/>
            </a:pPr>
            <a:r>
              <a:rPr lang="en-US" dirty="0" smtClean="0"/>
              <a:t>Waste</a:t>
            </a:r>
            <a:endParaRPr lang="en-US" dirty="0" smtClean="0"/>
          </a:p>
          <a:p>
            <a:pPr lvl="1">
              <a:lnSpc>
                <a:spcPct val="120000"/>
              </a:lnSpc>
              <a:spcBef>
                <a:spcPts val="0"/>
              </a:spcBef>
              <a:spcAft>
                <a:spcPts val="0"/>
              </a:spcAft>
            </a:pPr>
            <a:r>
              <a:rPr lang="en-US" dirty="0" smtClean="0"/>
              <a:t>Is Category A infectious waste. Hold waste in the room of a suspect Lassa Fever case until HCIDs are ruled out. Consult with the MDH on management of the waste.  </a:t>
            </a:r>
          </a:p>
          <a:p>
            <a:pPr marL="0" indent="0">
              <a:lnSpc>
                <a:spcPct val="120000"/>
              </a:lnSpc>
              <a:spcBef>
                <a:spcPts val="0"/>
              </a:spcBef>
              <a:spcAft>
                <a:spcPts val="0"/>
              </a:spcAft>
              <a:buNone/>
            </a:pPr>
            <a:r>
              <a:rPr lang="en-US" dirty="0" smtClean="0"/>
              <a:t>Prevention</a:t>
            </a:r>
          </a:p>
          <a:p>
            <a:pPr lvl="1">
              <a:lnSpc>
                <a:spcPct val="120000"/>
              </a:lnSpc>
              <a:spcBef>
                <a:spcPts val="0"/>
              </a:spcBef>
              <a:spcAft>
                <a:spcPts val="0"/>
              </a:spcAft>
            </a:pPr>
            <a:r>
              <a:rPr lang="en-US" dirty="0" smtClean="0"/>
              <a:t>Avoid rat feces and urine</a:t>
            </a:r>
          </a:p>
          <a:p>
            <a:pPr lvl="1">
              <a:lnSpc>
                <a:spcPct val="120000"/>
              </a:lnSpc>
              <a:spcBef>
                <a:spcPts val="0"/>
              </a:spcBef>
              <a:spcAft>
                <a:spcPts val="0"/>
              </a:spcAft>
            </a:pPr>
            <a:r>
              <a:rPr lang="en-US" dirty="0" smtClean="0"/>
              <a:t>Prevent contact with blood or body fluids from case</a:t>
            </a:r>
          </a:p>
        </p:txBody>
      </p:sp>
    </p:spTree>
    <p:extLst>
      <p:ext uri="{BB962C8B-B14F-4D97-AF65-F5344CB8AC3E}">
        <p14:creationId xmlns:p14="http://schemas.microsoft.com/office/powerpoint/2010/main" val="1223943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4186" y="5470179"/>
            <a:ext cx="10869284" cy="923330"/>
          </a:xfrm>
          <a:prstGeom prst="rect">
            <a:avLst/>
          </a:prstGeom>
          <a:noFill/>
        </p:spPr>
        <p:txBody>
          <a:bodyPr wrap="square" rtlCol="0">
            <a:spAutoFit/>
          </a:bodyPr>
          <a:lstStyle/>
          <a:p>
            <a:r>
              <a:rPr lang="en-US" dirty="0" smtClean="0"/>
              <a:t>References:</a:t>
            </a:r>
          </a:p>
          <a:p>
            <a:r>
              <a:rPr lang="en-US" dirty="0">
                <a:hlinkClick r:id="rId2"/>
              </a:rPr>
              <a:t>CDC: Lassa </a:t>
            </a:r>
            <a:r>
              <a:rPr lang="en-US" dirty="0" smtClean="0">
                <a:hlinkClick r:id="rId2"/>
              </a:rPr>
              <a:t>Fever (https</a:t>
            </a:r>
            <a:r>
              <a:rPr lang="en-US" dirty="0">
                <a:hlinkClick r:id="rId2"/>
              </a:rPr>
              <a:t>://www.cdc.gov/vhf/lassa/index.html)</a:t>
            </a:r>
            <a:endParaRPr lang="en-US" dirty="0"/>
          </a:p>
          <a:p>
            <a:r>
              <a:rPr lang="en-US" dirty="0">
                <a:hlinkClick r:id="rId3"/>
              </a:rPr>
              <a:t>WHO: Lassa </a:t>
            </a:r>
            <a:r>
              <a:rPr lang="en-US" dirty="0" smtClean="0">
                <a:hlinkClick r:id="rId3"/>
              </a:rPr>
              <a:t>fever (https</a:t>
            </a:r>
            <a:r>
              <a:rPr lang="en-US" dirty="0">
                <a:hlinkClick r:id="rId3"/>
              </a:rPr>
              <a:t>://www.who.int/health-topics/lassa-fever/)</a:t>
            </a:r>
            <a:endParaRPr lang="en-US" dirty="0"/>
          </a:p>
        </p:txBody>
      </p:sp>
      <p:sp>
        <p:nvSpPr>
          <p:cNvPr id="12" name="Title 11"/>
          <p:cNvSpPr>
            <a:spLocks noGrp="1"/>
          </p:cNvSpPr>
          <p:nvPr>
            <p:ph type="title"/>
          </p:nvPr>
        </p:nvSpPr>
        <p:spPr>
          <a:xfrm>
            <a:off x="838200" y="98137"/>
            <a:ext cx="10515600" cy="914400"/>
          </a:xfrm>
        </p:spPr>
        <p:txBody>
          <a:bodyPr/>
          <a:lstStyle/>
          <a:p>
            <a:r>
              <a:rPr lang="en-US" dirty="0" smtClean="0"/>
              <a:t>Lassa </a:t>
            </a:r>
            <a:r>
              <a:rPr lang="en-US" dirty="0" smtClean="0"/>
              <a:t>Fever Overview </a:t>
            </a:r>
            <a:endParaRPr lang="en-US" dirty="0"/>
          </a:p>
        </p:txBody>
      </p:sp>
      <p:graphicFrame>
        <p:nvGraphicFramePr>
          <p:cNvPr id="14" name="Content Placeholder 13"/>
          <p:cNvGraphicFramePr>
            <a:graphicFrameLocks noGrp="1"/>
          </p:cNvGraphicFramePr>
          <p:nvPr>
            <p:ph sz="quarter" idx="10"/>
            <p:extLst>
              <p:ext uri="{D42A27DB-BD31-4B8C-83A1-F6EECF244321}">
                <p14:modId xmlns:p14="http://schemas.microsoft.com/office/powerpoint/2010/main" val="3107130553"/>
              </p:ext>
            </p:extLst>
          </p:nvPr>
        </p:nvGraphicFramePr>
        <p:xfrm>
          <a:off x="112396" y="921068"/>
          <a:ext cx="11967208" cy="4183380"/>
        </p:xfrm>
        <a:graphic>
          <a:graphicData uri="http://schemas.openxmlformats.org/drawingml/2006/table">
            <a:tbl>
              <a:tblPr firstRow="1" bandRow="1">
                <a:tableStyleId>{5C22544A-7EE6-4342-B048-85BDC9FD1C3A}</a:tableStyleId>
              </a:tblPr>
              <a:tblGrid>
                <a:gridCol w="994409">
                  <a:extLst>
                    <a:ext uri="{9D8B030D-6E8A-4147-A177-3AD203B41FA5}">
                      <a16:colId xmlns:a16="http://schemas.microsoft.com/office/drawing/2014/main" val="1083094391"/>
                    </a:ext>
                  </a:extLst>
                </a:gridCol>
                <a:gridCol w="994410">
                  <a:extLst>
                    <a:ext uri="{9D8B030D-6E8A-4147-A177-3AD203B41FA5}">
                      <a16:colId xmlns:a16="http://schemas.microsoft.com/office/drawing/2014/main" val="2011138154"/>
                    </a:ext>
                  </a:extLst>
                </a:gridCol>
                <a:gridCol w="1274965">
                  <a:extLst>
                    <a:ext uri="{9D8B030D-6E8A-4147-A177-3AD203B41FA5}">
                      <a16:colId xmlns:a16="http://schemas.microsoft.com/office/drawing/2014/main" val="451777343"/>
                    </a:ext>
                  </a:extLst>
                </a:gridCol>
                <a:gridCol w="816725">
                  <a:extLst>
                    <a:ext uri="{9D8B030D-6E8A-4147-A177-3AD203B41FA5}">
                      <a16:colId xmlns:a16="http://schemas.microsoft.com/office/drawing/2014/main" val="1610929011"/>
                    </a:ext>
                  </a:extLst>
                </a:gridCol>
                <a:gridCol w="1725930">
                  <a:extLst>
                    <a:ext uri="{9D8B030D-6E8A-4147-A177-3AD203B41FA5}">
                      <a16:colId xmlns:a16="http://schemas.microsoft.com/office/drawing/2014/main" val="438746485"/>
                    </a:ext>
                  </a:extLst>
                </a:gridCol>
                <a:gridCol w="1188720">
                  <a:extLst>
                    <a:ext uri="{9D8B030D-6E8A-4147-A177-3AD203B41FA5}">
                      <a16:colId xmlns:a16="http://schemas.microsoft.com/office/drawing/2014/main" val="845942702"/>
                    </a:ext>
                  </a:extLst>
                </a:gridCol>
                <a:gridCol w="948690">
                  <a:extLst>
                    <a:ext uri="{9D8B030D-6E8A-4147-A177-3AD203B41FA5}">
                      <a16:colId xmlns:a16="http://schemas.microsoft.com/office/drawing/2014/main" val="3482698975"/>
                    </a:ext>
                  </a:extLst>
                </a:gridCol>
                <a:gridCol w="937260">
                  <a:extLst>
                    <a:ext uri="{9D8B030D-6E8A-4147-A177-3AD203B41FA5}">
                      <a16:colId xmlns:a16="http://schemas.microsoft.com/office/drawing/2014/main" val="1936800087"/>
                    </a:ext>
                  </a:extLst>
                </a:gridCol>
                <a:gridCol w="1005840">
                  <a:extLst>
                    <a:ext uri="{9D8B030D-6E8A-4147-A177-3AD203B41FA5}">
                      <a16:colId xmlns:a16="http://schemas.microsoft.com/office/drawing/2014/main" val="858937327"/>
                    </a:ext>
                  </a:extLst>
                </a:gridCol>
                <a:gridCol w="1108710">
                  <a:extLst>
                    <a:ext uri="{9D8B030D-6E8A-4147-A177-3AD203B41FA5}">
                      <a16:colId xmlns:a16="http://schemas.microsoft.com/office/drawing/2014/main" val="2449725903"/>
                    </a:ext>
                  </a:extLst>
                </a:gridCol>
                <a:gridCol w="971549">
                  <a:extLst>
                    <a:ext uri="{9D8B030D-6E8A-4147-A177-3AD203B41FA5}">
                      <a16:colId xmlns:a16="http://schemas.microsoft.com/office/drawing/2014/main" val="1697310853"/>
                    </a:ext>
                  </a:extLst>
                </a:gridCol>
              </a:tblGrid>
              <a:tr h="370840">
                <a:tc>
                  <a:txBody>
                    <a:bodyPr/>
                    <a:lstStyle/>
                    <a:p>
                      <a:r>
                        <a:rPr lang="en-US" sz="1050" dirty="0" smtClean="0"/>
                        <a:t>Disease &amp; Agent </a:t>
                      </a:r>
                      <a:endParaRPr lang="en-US" sz="1050" dirty="0"/>
                    </a:p>
                  </a:txBody>
                  <a:tcPr/>
                </a:tc>
                <a:tc>
                  <a:txBody>
                    <a:bodyPr/>
                    <a:lstStyle/>
                    <a:p>
                      <a:r>
                        <a:rPr lang="en-US" sz="1050" dirty="0" smtClean="0">
                          <a:solidFill>
                            <a:schemeClr val="bg1"/>
                          </a:solidFill>
                        </a:rPr>
                        <a:t>Geographic</a:t>
                      </a:r>
                      <a:r>
                        <a:rPr lang="en-US" sz="1050" baseline="0" dirty="0" smtClean="0">
                          <a:solidFill>
                            <a:schemeClr val="bg1"/>
                          </a:solidFill>
                        </a:rPr>
                        <a:t> area</a:t>
                      </a:r>
                      <a:endParaRPr lang="en-US" sz="1050" dirty="0">
                        <a:solidFill>
                          <a:schemeClr val="bg1"/>
                        </a:solidFill>
                      </a:endParaRPr>
                    </a:p>
                  </a:txBody>
                  <a:tcPr/>
                </a:tc>
                <a:tc>
                  <a:txBody>
                    <a:bodyPr/>
                    <a:lstStyle/>
                    <a:p>
                      <a:r>
                        <a:rPr lang="en-US" sz="1050" dirty="0" smtClean="0"/>
                        <a:t>Transmission</a:t>
                      </a:r>
                      <a:endParaRPr lang="en-US" sz="1050" dirty="0"/>
                    </a:p>
                  </a:txBody>
                  <a:tcPr/>
                </a:tc>
                <a:tc>
                  <a:txBody>
                    <a:bodyPr/>
                    <a:lstStyle/>
                    <a:p>
                      <a:r>
                        <a:rPr lang="en-US" sz="1050" dirty="0" smtClean="0"/>
                        <a:t>Incubation period</a:t>
                      </a:r>
                      <a:endParaRPr lang="en-US" sz="1050" dirty="0"/>
                    </a:p>
                  </a:txBody>
                  <a:tcPr/>
                </a:tc>
                <a:tc>
                  <a:txBody>
                    <a:bodyPr/>
                    <a:lstStyle/>
                    <a:p>
                      <a:r>
                        <a:rPr lang="en-US" sz="1050" dirty="0" smtClean="0"/>
                        <a:t>Signs &amp;</a:t>
                      </a:r>
                      <a:r>
                        <a:rPr lang="en-US" sz="1050" baseline="0" dirty="0" smtClean="0"/>
                        <a:t>  </a:t>
                      </a:r>
                      <a:r>
                        <a:rPr lang="en-US" sz="1050" dirty="0" smtClean="0"/>
                        <a:t>Symptoms</a:t>
                      </a:r>
                      <a:endParaRPr lang="en-US" sz="1050" dirty="0"/>
                    </a:p>
                  </a:txBody>
                  <a:tcPr/>
                </a:tc>
                <a:tc>
                  <a:txBody>
                    <a:bodyPr/>
                    <a:lstStyle/>
                    <a:p>
                      <a:r>
                        <a:rPr lang="en-US" sz="1050" dirty="0" smtClean="0"/>
                        <a:t>Mortality</a:t>
                      </a:r>
                      <a:r>
                        <a:rPr lang="en-US" sz="1050" baseline="0" dirty="0" smtClean="0"/>
                        <a:t> rate</a:t>
                      </a:r>
                      <a:endParaRPr lang="en-US" sz="1050" dirty="0"/>
                    </a:p>
                  </a:txBody>
                  <a:tcPr/>
                </a:tc>
                <a:tc>
                  <a:txBody>
                    <a:bodyPr/>
                    <a:lstStyle/>
                    <a:p>
                      <a:r>
                        <a:rPr lang="en-US" sz="1050" dirty="0" smtClean="0"/>
                        <a:t>Diagnostic</a:t>
                      </a:r>
                      <a:r>
                        <a:rPr lang="en-US" sz="1050" baseline="0" dirty="0" smtClean="0"/>
                        <a:t> Testing</a:t>
                      </a:r>
                      <a:endParaRPr lang="en-US" sz="1050" dirty="0"/>
                    </a:p>
                  </a:txBody>
                  <a:tcPr/>
                </a:tc>
                <a:tc>
                  <a:txBody>
                    <a:bodyPr/>
                    <a:lstStyle/>
                    <a:p>
                      <a:r>
                        <a:rPr lang="en-US" sz="1050" dirty="0" smtClean="0"/>
                        <a:t>Prevention &amp;</a:t>
                      </a:r>
                    </a:p>
                    <a:p>
                      <a:r>
                        <a:rPr lang="en-US" sz="1050" dirty="0" smtClean="0"/>
                        <a:t>Treatment</a:t>
                      </a:r>
                    </a:p>
                  </a:txBody>
                  <a:tcPr/>
                </a:tc>
                <a:tc>
                  <a:txBody>
                    <a:bodyPr/>
                    <a:lstStyle/>
                    <a:p>
                      <a:r>
                        <a:rPr lang="en-US" sz="1050" dirty="0" smtClean="0">
                          <a:solidFill>
                            <a:schemeClr val="bg1"/>
                          </a:solidFill>
                        </a:rPr>
                        <a:t>Isolation &amp;</a:t>
                      </a:r>
                      <a:r>
                        <a:rPr lang="en-US" sz="1050" baseline="0" dirty="0" smtClean="0">
                          <a:solidFill>
                            <a:schemeClr val="bg1"/>
                          </a:solidFill>
                        </a:rPr>
                        <a:t> PPE</a:t>
                      </a:r>
                      <a:endParaRPr lang="en-US" sz="1050" dirty="0">
                        <a:solidFill>
                          <a:schemeClr val="bg1"/>
                        </a:solidFill>
                      </a:endParaRPr>
                    </a:p>
                  </a:txBody>
                  <a:tcPr/>
                </a:tc>
                <a:tc>
                  <a:txBody>
                    <a:bodyPr/>
                    <a:lstStyle/>
                    <a:p>
                      <a:r>
                        <a:rPr lang="en-US" sz="1050" dirty="0" smtClean="0"/>
                        <a:t>Cleaning</a:t>
                      </a:r>
                      <a:endParaRPr lang="en-US" sz="1050" dirty="0"/>
                    </a:p>
                  </a:txBody>
                  <a:tcPr/>
                </a:tc>
                <a:tc>
                  <a:txBody>
                    <a:bodyPr/>
                    <a:lstStyle/>
                    <a:p>
                      <a:r>
                        <a:rPr lang="en-US" sz="1050" dirty="0" smtClean="0"/>
                        <a:t>Specimen</a:t>
                      </a:r>
                      <a:r>
                        <a:rPr lang="en-US" sz="1050" baseline="0" dirty="0" smtClean="0"/>
                        <a:t> transport and w</a:t>
                      </a:r>
                      <a:r>
                        <a:rPr lang="en-US" sz="1050" dirty="0" smtClean="0"/>
                        <a:t>aste</a:t>
                      </a:r>
                      <a:endParaRPr lang="en-US" sz="1050" dirty="0"/>
                    </a:p>
                  </a:txBody>
                  <a:tcPr/>
                </a:tc>
                <a:extLst>
                  <a:ext uri="{0D108BD9-81ED-4DB2-BD59-A6C34878D82A}">
                    <a16:rowId xmlns:a16="http://schemas.microsoft.com/office/drawing/2014/main" val="2307796069"/>
                  </a:ext>
                </a:extLst>
              </a:tr>
              <a:tr h="370840">
                <a:tc>
                  <a:txBody>
                    <a:bodyPr/>
                    <a:lstStyle/>
                    <a:p>
                      <a:r>
                        <a:rPr lang="en-US" sz="1050" dirty="0" smtClean="0"/>
                        <a:t>Lassa</a:t>
                      </a:r>
                      <a:r>
                        <a:rPr lang="en-US" sz="1050" baseline="0" dirty="0" smtClean="0"/>
                        <a:t> Fever</a:t>
                      </a:r>
                    </a:p>
                    <a:p>
                      <a:endParaRPr lang="en-US" sz="1050" baseline="0" dirty="0" smtClean="0"/>
                    </a:p>
                    <a:p>
                      <a:r>
                        <a:rPr lang="en-US" sz="1050" b="0" i="0" u="none" strike="noStrike" kern="1200" baseline="0" dirty="0" smtClean="0">
                          <a:solidFill>
                            <a:schemeClr val="dk1"/>
                          </a:solidFill>
                          <a:latin typeface="+mn-lt"/>
                          <a:ea typeface="+mn-ea"/>
                          <a:cs typeface="+mn-cs"/>
                        </a:rPr>
                        <a:t>Discovered in 1969 in Lassa, Nigeria. </a:t>
                      </a:r>
                    </a:p>
                    <a:p>
                      <a:endParaRPr lang="en-US" sz="1050" b="0" i="0" u="none" strike="noStrike" kern="1200" baseline="0" dirty="0" smtClean="0">
                        <a:solidFill>
                          <a:schemeClr val="dk1"/>
                        </a:solidFill>
                        <a:latin typeface="+mn-lt"/>
                        <a:ea typeface="+mn-ea"/>
                        <a:cs typeface="+mn-cs"/>
                      </a:endParaRPr>
                    </a:p>
                    <a:p>
                      <a:r>
                        <a:rPr lang="en-US" sz="1050" dirty="0" smtClean="0">
                          <a:effectLst/>
                        </a:rPr>
                        <a:t>The virus, a member of the virus family </a:t>
                      </a:r>
                      <a:r>
                        <a:rPr lang="en-US" sz="1050" i="1" dirty="0" err="1" smtClean="0">
                          <a:effectLst/>
                        </a:rPr>
                        <a:t>Arenaviridae</a:t>
                      </a:r>
                      <a:r>
                        <a:rPr lang="en-US" sz="1050" dirty="0" err="1" smtClean="0">
                          <a:effectLst/>
                        </a:rPr>
                        <a:t>is</a:t>
                      </a:r>
                      <a:r>
                        <a:rPr lang="en-US" sz="1050" dirty="0" smtClean="0">
                          <a:effectLst/>
                        </a:rPr>
                        <a:t> a single-stranded RNA virus and is zoonotic, or animal-borne.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kern="1200" baseline="0" dirty="0" smtClean="0">
                          <a:solidFill>
                            <a:schemeClr val="dk1"/>
                          </a:solidFill>
                          <a:latin typeface="+mn-lt"/>
                          <a:ea typeface="+mn-ea"/>
                          <a:cs typeface="+mn-cs"/>
                        </a:rPr>
                        <a:t>Found in </a:t>
                      </a:r>
                      <a:r>
                        <a:rPr lang="en-US" sz="1050" b="0" i="0" u="none" strike="noStrike" kern="1200" baseline="0" dirty="0" smtClean="0">
                          <a:solidFill>
                            <a:schemeClr val="tx1"/>
                          </a:solidFill>
                          <a:latin typeface="+mn-lt"/>
                          <a:ea typeface="+mn-ea"/>
                          <a:cs typeface="+mn-cs"/>
                        </a:rPr>
                        <a:t>rural</a:t>
                      </a:r>
                      <a:r>
                        <a:rPr lang="en-US" sz="1050" b="0" i="0" u="none" strike="noStrike" kern="1200" baseline="0" dirty="0" smtClean="0">
                          <a:solidFill>
                            <a:schemeClr val="dk1"/>
                          </a:solidFill>
                          <a:latin typeface="+mn-lt"/>
                          <a:ea typeface="+mn-ea"/>
                          <a:cs typeface="+mn-cs"/>
                        </a:rPr>
                        <a:t> West Africa. Mainly in Sierra Leone, Liberia, Guinea, and Nigeria.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effectLst/>
                        </a:rPr>
                        <a:t>Lassa virus infections per year in west Africa is estimated at 100,000 to 300,000, with approximately 5,000 deaths.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effectLst/>
                      </a:endParaRPr>
                    </a:p>
                  </a:txBody>
                  <a:tcPr/>
                </a:tc>
                <a:tc>
                  <a:txBody>
                    <a:bodyPr/>
                    <a:lstStyle/>
                    <a:p>
                      <a:r>
                        <a:rPr lang="en-US" sz="1050" dirty="0" smtClean="0"/>
                        <a:t>Contact</a:t>
                      </a:r>
                      <a:r>
                        <a:rPr lang="en-US" sz="1050" baseline="0" dirty="0" smtClean="0"/>
                        <a:t> with u</a:t>
                      </a:r>
                      <a:r>
                        <a:rPr lang="en-US" sz="1050" dirty="0" smtClean="0"/>
                        <a:t>rine and feces of rats. Ingestion</a:t>
                      </a:r>
                      <a:r>
                        <a:rPr lang="en-US" sz="1050" baseline="0" dirty="0" smtClean="0"/>
                        <a:t> or inhalation of virus. Rats themselves are sometimes consumed as food. </a:t>
                      </a:r>
                      <a:endParaRPr lang="en-US" sz="1050" dirty="0" smtClean="0"/>
                    </a:p>
                    <a:p>
                      <a:endParaRPr lang="en-US" sz="1050" dirty="0" smtClean="0"/>
                    </a:p>
                    <a:p>
                      <a:r>
                        <a:rPr lang="en-US" sz="1050" dirty="0" smtClean="0"/>
                        <a:t>Can be spread</a:t>
                      </a:r>
                      <a:r>
                        <a:rPr lang="en-US" sz="1050" baseline="0" dirty="0" smtClean="0"/>
                        <a:t> from person to person via blood and body fluids or contaminated equipment.</a:t>
                      </a:r>
                    </a:p>
                    <a:p>
                      <a:endParaRPr lang="en-US" sz="1050" b="0" i="0" u="none" strike="noStrike" kern="1200" baseline="0" dirty="0" smtClean="0">
                        <a:solidFill>
                          <a:schemeClr val="dk1"/>
                        </a:solidFill>
                        <a:latin typeface="+mn-lt"/>
                        <a:ea typeface="+mn-ea"/>
                        <a:cs typeface="+mn-cs"/>
                      </a:endParaRPr>
                    </a:p>
                    <a:p>
                      <a:r>
                        <a:rPr lang="en-US" sz="1050" b="0" i="0" u="none" strike="noStrike" kern="1200" baseline="0" dirty="0" smtClean="0">
                          <a:solidFill>
                            <a:schemeClr val="dk1"/>
                          </a:solidFill>
                          <a:latin typeface="+mn-lt"/>
                          <a:ea typeface="+mn-ea"/>
                          <a:cs typeface="+mn-cs"/>
                        </a:rPr>
                        <a:t>Casual contact (including skin-to-skin contact without exchange of body fluids) does not spread Lassa virus. </a:t>
                      </a:r>
                      <a:r>
                        <a:rPr lang="en-US" sz="1050" baseline="0" dirty="0" smtClean="0">
                          <a:latin typeface="+mn-lt"/>
                        </a:rPr>
                        <a:t> </a:t>
                      </a:r>
                    </a:p>
                  </a:txBody>
                  <a:tcPr/>
                </a:tc>
                <a:tc>
                  <a:txBody>
                    <a:bodyPr/>
                    <a:lstStyle/>
                    <a:p>
                      <a:r>
                        <a:rPr lang="en-US" sz="1050" dirty="0" smtClean="0"/>
                        <a:t>1-3 weeks</a:t>
                      </a:r>
                      <a:endParaRPr lang="en-US" sz="1050" dirty="0"/>
                    </a:p>
                  </a:txBody>
                  <a:tcPr/>
                </a:tc>
                <a:tc>
                  <a:txBody>
                    <a:bodyPr/>
                    <a:lstStyle/>
                    <a:p>
                      <a:r>
                        <a:rPr lang="en-US" sz="1050" dirty="0" smtClean="0">
                          <a:effectLst/>
                        </a:rPr>
                        <a:t>Majority of Lassa</a:t>
                      </a:r>
                      <a:r>
                        <a:rPr lang="en-US" sz="1050" baseline="0" dirty="0" smtClean="0">
                          <a:effectLst/>
                        </a:rPr>
                        <a:t> infections (80%) are mild and undiagnosed. </a:t>
                      </a:r>
                      <a:endParaRPr lang="en-US" sz="1050" dirty="0" smtClean="0">
                        <a:effectLst/>
                      </a:endParaRPr>
                    </a:p>
                    <a:p>
                      <a:endParaRPr lang="en-US" sz="1050" dirty="0" smtClean="0">
                        <a:effectLst/>
                      </a:endParaRPr>
                    </a:p>
                    <a:p>
                      <a:r>
                        <a:rPr lang="en-US" sz="1050" dirty="0" smtClean="0">
                          <a:effectLst/>
                        </a:rPr>
                        <a:t>Fever, general malaise,</a:t>
                      </a:r>
                      <a:r>
                        <a:rPr lang="en-US" sz="1050" baseline="0" dirty="0" smtClean="0">
                          <a:effectLst/>
                        </a:rPr>
                        <a:t> </a:t>
                      </a:r>
                      <a:r>
                        <a:rPr lang="en-US" sz="1050" dirty="0" smtClean="0">
                          <a:effectLst/>
                        </a:rPr>
                        <a:t>weakness, headache. In 20% of infected individuals, may progress to hemorrhaging (in gums, eyes, or nose, as examples), respiratory distress, repeated vomiting, facial swelling, pain in the chest, back, and abdomen, and shock. Hearing loss, tremors, and encephalitis. Death may occur within two weeks after symptom onset due to multi-organ failure.</a:t>
                      </a:r>
                      <a:endParaRPr lang="en-US" sz="1050" dirty="0"/>
                    </a:p>
                  </a:txBody>
                  <a:tcPr/>
                </a:tc>
                <a:tc>
                  <a:txBody>
                    <a:bodyPr/>
                    <a:lstStyle/>
                    <a:p>
                      <a:r>
                        <a:rPr lang="en-US" sz="1050" dirty="0" smtClean="0"/>
                        <a:t>15-20%</a:t>
                      </a:r>
                      <a:r>
                        <a:rPr lang="en-US" sz="1050" baseline="0" dirty="0" smtClean="0"/>
                        <a:t> of patients hospitalized die. But overall, the death rate is about 1%. </a:t>
                      </a:r>
                    </a:p>
                    <a:p>
                      <a:endParaRPr lang="en-US" sz="1050" baseline="0" dirty="0" smtClean="0"/>
                    </a:p>
                    <a:p>
                      <a:r>
                        <a:rPr lang="en-US" sz="1050" baseline="0" dirty="0" smtClean="0"/>
                        <a:t>95% mortality in in fetuses of infected mothers.</a:t>
                      </a:r>
                    </a:p>
                  </a:txBody>
                  <a:tcPr/>
                </a:tc>
                <a:tc>
                  <a:txBody>
                    <a:bodyPr/>
                    <a:lstStyle/>
                    <a:p>
                      <a:r>
                        <a:rPr lang="en-US" sz="1050" dirty="0" smtClean="0"/>
                        <a:t>Serum,</a:t>
                      </a:r>
                      <a:r>
                        <a:rPr lang="en-US" sz="1050" baseline="0" dirty="0" smtClean="0"/>
                        <a:t> </a:t>
                      </a:r>
                      <a:endParaRPr lang="en-US" sz="1050" dirty="0" smtClean="0"/>
                    </a:p>
                    <a:p>
                      <a:r>
                        <a:rPr lang="en-US" sz="1050" dirty="0" smtClean="0">
                          <a:solidFill>
                            <a:schemeClr val="tx1"/>
                          </a:solidFill>
                        </a:rPr>
                        <a:t>ELISA</a:t>
                      </a:r>
                      <a:r>
                        <a:rPr lang="en-US" sz="1050" dirty="0" smtClean="0"/>
                        <a:t> IgM &amp; IgG antibodies and Lassa antigen. RT</a:t>
                      </a:r>
                      <a:r>
                        <a:rPr lang="en-US" sz="1050" baseline="0" dirty="0" smtClean="0"/>
                        <a:t> PCR in early stage. Virus can be cultured by 7-10 days</a:t>
                      </a:r>
                      <a:endParaRPr lang="en-US" sz="1050" dirty="0" smtClean="0"/>
                    </a:p>
                    <a:p>
                      <a:endParaRPr lang="en-US" sz="1050" dirty="0" smtClean="0"/>
                    </a:p>
                    <a:p>
                      <a:r>
                        <a:rPr lang="en-US" sz="1050" dirty="0" smtClean="0"/>
                        <a:t>For suspect</a:t>
                      </a:r>
                      <a:r>
                        <a:rPr lang="en-US" sz="1050" baseline="0" dirty="0" smtClean="0"/>
                        <a:t> case, contact MDH at 651-201-5414 or 1-877-676-5414</a:t>
                      </a:r>
                      <a:endParaRPr lang="en-US" sz="1050" dirty="0"/>
                    </a:p>
                  </a:txBody>
                  <a:tcPr/>
                </a:tc>
                <a:tc>
                  <a:txBody>
                    <a:bodyPr/>
                    <a:lstStyle/>
                    <a:p>
                      <a:r>
                        <a:rPr lang="en-US" sz="1050" baseline="0" dirty="0" smtClean="0">
                          <a:effectLst/>
                        </a:rPr>
                        <a:t>Avoid rat feces and urine. </a:t>
                      </a:r>
                      <a:endParaRPr lang="en-US" sz="1050" dirty="0" smtClean="0">
                        <a:effectLst/>
                      </a:endParaRPr>
                    </a:p>
                    <a:p>
                      <a:endParaRPr lang="en-US" sz="1050" dirty="0" smtClean="0">
                        <a:effectLst/>
                      </a:endParaRPr>
                    </a:p>
                    <a:p>
                      <a:r>
                        <a:rPr lang="en-US" sz="1050" dirty="0" smtClean="0">
                          <a:effectLst/>
                        </a:rPr>
                        <a:t>Ribavirin, an antiviral drug, has been used with success along with supportive care</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smtClean="0"/>
                        <a:t>Place facemask (not N95) on any patient with respiratory symptoms</a:t>
                      </a:r>
                    </a:p>
                    <a:p>
                      <a:endParaRPr lang="en-US" sz="1050" b="0" dirty="0" smtClean="0"/>
                    </a:p>
                    <a:p>
                      <a:r>
                        <a:rPr lang="en-US" sz="1050" b="0" dirty="0" smtClean="0"/>
                        <a:t>Airborne Infection</a:t>
                      </a:r>
                      <a:r>
                        <a:rPr lang="en-US" sz="1050" b="0" baseline="0" dirty="0" smtClean="0"/>
                        <a:t> Isolation Room</a:t>
                      </a:r>
                    </a:p>
                    <a:p>
                      <a:endParaRPr lang="en-US" sz="1050" b="0" baseline="0" dirty="0" smtClean="0"/>
                    </a:p>
                    <a:p>
                      <a:pPr marL="0" lvl="1" indent="0">
                        <a:lnSpc>
                          <a:spcPct val="100000"/>
                        </a:lnSpc>
                        <a:tabLst>
                          <a:tab pos="457200" algn="l"/>
                        </a:tabLst>
                      </a:pPr>
                      <a:r>
                        <a:rPr lang="en-US" sz="1050" b="0" dirty="0" smtClean="0">
                          <a:solidFill>
                            <a:schemeClr val="tx1"/>
                          </a:solidFill>
                        </a:rPr>
                        <a:t>Gloves (2 pairs), gown, N95 </a:t>
                      </a:r>
                      <a:r>
                        <a:rPr lang="en-US" sz="1050" b="0" dirty="0" smtClean="0"/>
                        <a:t>or PAPR, eye protection. </a:t>
                      </a:r>
                      <a:r>
                        <a:rPr lang="en-US" sz="1050" b="0" baseline="0" dirty="0" smtClean="0"/>
                        <a:t> Cover all skin if unstable patient, diarrhea, or bleeding</a:t>
                      </a:r>
                      <a:endParaRPr lang="en-US" sz="1050" b="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EPA</a:t>
                      </a:r>
                      <a:r>
                        <a:rPr lang="en-US" sz="1050" baseline="0" dirty="0" smtClean="0"/>
                        <a:t> </a:t>
                      </a:r>
                      <a:r>
                        <a:rPr lang="en-US" sz="1050" dirty="0" smtClean="0"/>
                        <a:t>registered hospital disinfectant on List L</a:t>
                      </a:r>
                      <a:r>
                        <a:rPr lang="en-US" sz="1050" baseline="0" dirty="0" smtClean="0"/>
                        <a:t> </a:t>
                      </a:r>
                      <a:r>
                        <a:rPr lang="en-US" sz="1050" dirty="0" smtClean="0"/>
                        <a:t>with a label claim for a non-enveloped virus.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Category A specimens and waste</a:t>
                      </a:r>
                    </a:p>
                  </a:txBody>
                  <a:tcPr/>
                </a:tc>
                <a:extLst>
                  <a:ext uri="{0D108BD9-81ED-4DB2-BD59-A6C34878D82A}">
                    <a16:rowId xmlns:a16="http://schemas.microsoft.com/office/drawing/2014/main" val="127272849"/>
                  </a:ext>
                </a:extLst>
              </a:tr>
            </a:tbl>
          </a:graphicData>
        </a:graphic>
      </p:graphicFrame>
      <p:pic>
        <p:nvPicPr>
          <p:cNvPr id="2" name="Picture 1" descr="Map of Africa depicting distribution of Lassa Fev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6322" y="4261078"/>
            <a:ext cx="1869142" cy="2418202"/>
          </a:xfrm>
          <a:prstGeom prst="rect">
            <a:avLst/>
          </a:prstGeom>
        </p:spPr>
      </p:pic>
    </p:spTree>
    <p:extLst>
      <p:ext uri="{BB962C8B-B14F-4D97-AF65-F5344CB8AC3E}">
        <p14:creationId xmlns:p14="http://schemas.microsoft.com/office/powerpoint/2010/main" val="21673139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Crimean-Congo Hemorrhagic Fever Virus (CCHF)</a:t>
            </a:r>
            <a:endParaRPr lang="en-US" dirty="0"/>
          </a:p>
        </p:txBody>
      </p:sp>
      <p:sp>
        <p:nvSpPr>
          <p:cNvPr id="8" name="Content Placeholder 7"/>
          <p:cNvSpPr>
            <a:spLocks noGrp="1"/>
          </p:cNvSpPr>
          <p:nvPr>
            <p:ph sz="half" idx="1"/>
          </p:nvPr>
        </p:nvSpPr>
        <p:spPr>
          <a:xfrm>
            <a:off x="674370" y="1943100"/>
            <a:ext cx="5897880" cy="4351338"/>
          </a:xfrm>
        </p:spPr>
        <p:txBody>
          <a:bodyPr/>
          <a:lstStyle/>
          <a:p>
            <a:r>
              <a:rPr lang="en-US" dirty="0" smtClean="0">
                <a:hlinkClick r:id="rId2"/>
              </a:rPr>
              <a:t>CDC</a:t>
            </a:r>
            <a:r>
              <a:rPr lang="en-US" dirty="0">
                <a:hlinkClick r:id="rId2"/>
              </a:rPr>
              <a:t>: Crimean-Congo Hemorrhagic Fever (</a:t>
            </a:r>
            <a:r>
              <a:rPr lang="en-US" dirty="0" smtClean="0">
                <a:hlinkClick r:id="rId2"/>
              </a:rPr>
              <a:t>CCHF) (</a:t>
            </a:r>
            <a:r>
              <a:rPr lang="en-US" dirty="0">
                <a:hlinkClick r:id="rId2"/>
              </a:rPr>
              <a:t>https://</a:t>
            </a:r>
            <a:r>
              <a:rPr lang="en-US" dirty="0" smtClean="0">
                <a:hlinkClick r:id="rId2"/>
              </a:rPr>
              <a:t>www.cdc.gov/vhf/crimean-congo/index.html)</a:t>
            </a:r>
            <a:endParaRPr lang="en-US" dirty="0"/>
          </a:p>
          <a:p>
            <a:r>
              <a:rPr lang="en-US" dirty="0" smtClean="0">
                <a:hlinkClick r:id="rId3"/>
              </a:rPr>
              <a:t>WHO: Crimean-Congo </a:t>
            </a:r>
            <a:r>
              <a:rPr lang="en-US" dirty="0" err="1" smtClean="0">
                <a:hlinkClick r:id="rId3"/>
              </a:rPr>
              <a:t>haemorrhagic</a:t>
            </a:r>
            <a:r>
              <a:rPr lang="en-US" dirty="0" smtClean="0">
                <a:hlinkClick r:id="rId3"/>
              </a:rPr>
              <a:t> fever (</a:t>
            </a:r>
            <a:r>
              <a:rPr lang="en-US" dirty="0">
                <a:hlinkClick r:id="rId3"/>
              </a:rPr>
              <a:t>https://www.who.int/health-topics/crimean-congo-haemorrhagic-fever</a:t>
            </a:r>
            <a:r>
              <a:rPr lang="en-US" dirty="0" smtClean="0">
                <a:hlinkClick r:id="rId3"/>
              </a:rPr>
              <a:t>/)</a:t>
            </a:r>
            <a:r>
              <a:rPr lang="en-US" dirty="0" smtClean="0"/>
              <a:t/>
            </a:r>
            <a:br>
              <a:rPr lang="en-US" dirty="0" smtClean="0"/>
            </a:br>
            <a:endParaRPr lang="en-US" dirty="0"/>
          </a:p>
        </p:txBody>
      </p:sp>
      <p:pic>
        <p:nvPicPr>
          <p:cNvPr id="10" name="Content Placeholder 3" descr="Map of Europe, Asia, and Africa depicting distribution of CCHF"/>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572250" y="1943100"/>
            <a:ext cx="5063581" cy="3912389"/>
          </a:xfrm>
          <a:prstGeom prst="rect">
            <a:avLst/>
          </a:prstGeom>
        </p:spPr>
      </p:pic>
    </p:spTree>
    <p:extLst>
      <p:ext uri="{BB962C8B-B14F-4D97-AF65-F5344CB8AC3E}">
        <p14:creationId xmlns:p14="http://schemas.microsoft.com/office/powerpoint/2010/main" val="19540988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History of Crimean-Congo Hemorrhagic Fever Virus </a:t>
            </a:r>
            <a:endParaRPr lang="en-US" dirty="0"/>
          </a:p>
        </p:txBody>
      </p:sp>
      <p:sp>
        <p:nvSpPr>
          <p:cNvPr id="6" name="Content Placeholder 5"/>
          <p:cNvSpPr>
            <a:spLocks noGrp="1"/>
          </p:cNvSpPr>
          <p:nvPr>
            <p:ph idx="10"/>
          </p:nvPr>
        </p:nvSpPr>
        <p:spPr>
          <a:xfrm>
            <a:off x="838200" y="1366345"/>
            <a:ext cx="10515600" cy="5068745"/>
          </a:xfrm>
        </p:spPr>
        <p:txBody>
          <a:bodyPr>
            <a:normAutofit/>
          </a:bodyPr>
          <a:lstStyle/>
          <a:p>
            <a:r>
              <a:rPr lang="en-US" dirty="0" smtClean="0"/>
              <a:t>Crimean-Congo hemorrhagic fever (CCHF) is caused by infection with a tick-borne virus (</a:t>
            </a:r>
            <a:r>
              <a:rPr lang="en-US" i="1" dirty="0" err="1" smtClean="0"/>
              <a:t>Nairovirus</a:t>
            </a:r>
            <a:r>
              <a:rPr lang="en-US" dirty="0" smtClean="0"/>
              <a:t>) in the family </a:t>
            </a:r>
            <a:r>
              <a:rPr lang="en-US" i="1" dirty="0" err="1" smtClean="0"/>
              <a:t>Bunyaviridae</a:t>
            </a:r>
            <a:r>
              <a:rPr lang="en-US" dirty="0" smtClean="0"/>
              <a:t>. The disease was first characterized in the Crimea in 1944 and given the name Crimean hemorrhagic fever. It was then later recognized in 1969 as the cause of illness in the Congo, thus resulting in the current name of the disease.</a:t>
            </a:r>
          </a:p>
          <a:p>
            <a:r>
              <a:rPr lang="en-US" dirty="0" smtClean="0"/>
              <a:t>Crimean-Congo hemorrhagic fever is found in Eastern Europe, particularly in the former Soviet Union, throughout the Mediterranean, in northwestern China, central Asia, southern Europe, Africa, the Middle East, and the Indian subcontinent.</a:t>
            </a:r>
          </a:p>
          <a:p>
            <a:r>
              <a:rPr lang="en-US" dirty="0" smtClean="0"/>
              <a:t>In documented outbreaks of CCHF, fatality rates in hospitalized patients have ranged from 9% to as high as 50%.</a:t>
            </a:r>
          </a:p>
        </p:txBody>
      </p:sp>
    </p:spTree>
    <p:extLst>
      <p:ext uri="{BB962C8B-B14F-4D97-AF65-F5344CB8AC3E}">
        <p14:creationId xmlns:p14="http://schemas.microsoft.com/office/powerpoint/2010/main" val="1264709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HCID</a:t>
            </a:r>
            <a:r>
              <a:rPr lang="en-US" baseline="0" dirty="0" smtClean="0"/>
              <a:t> For Which No Routine Vaccine is Currently</a:t>
            </a:r>
            <a:r>
              <a:rPr lang="en-US" dirty="0" smtClean="0"/>
              <a:t> Available</a:t>
            </a:r>
            <a:endParaRPr lang="en-US" dirty="0"/>
          </a:p>
        </p:txBody>
      </p:sp>
      <p:graphicFrame>
        <p:nvGraphicFramePr>
          <p:cNvPr id="8" name="Table 7" descr="HCID for which no routine vaccine is currently available broken down by categories"/>
          <p:cNvGraphicFramePr>
            <a:graphicFrameLocks noGrp="1"/>
          </p:cNvGraphicFramePr>
          <p:nvPr>
            <p:extLst>
              <p:ext uri="{D42A27DB-BD31-4B8C-83A1-F6EECF244321}">
                <p14:modId xmlns:p14="http://schemas.microsoft.com/office/powerpoint/2010/main" val="452166329"/>
              </p:ext>
            </p:extLst>
          </p:nvPr>
        </p:nvGraphicFramePr>
        <p:xfrm>
          <a:off x="0" y="35037"/>
          <a:ext cx="12192000" cy="6712574"/>
        </p:xfrm>
        <a:graphic>
          <a:graphicData uri="http://schemas.openxmlformats.org/drawingml/2006/table">
            <a:tbl>
              <a:tblPr firstRow="1" firstCol="1" bandRow="1">
                <a:tableStyleId>{21E4AEA4-8DFA-4A89-87EB-49C32662AFE0}</a:tableStyleId>
              </a:tblPr>
              <a:tblGrid>
                <a:gridCol w="2333297">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1056289">
                  <a:extLst>
                    <a:ext uri="{9D8B030D-6E8A-4147-A177-3AD203B41FA5}">
                      <a16:colId xmlns:a16="http://schemas.microsoft.com/office/drawing/2014/main" val="20002"/>
                    </a:ext>
                  </a:extLst>
                </a:gridCol>
                <a:gridCol w="2412124">
                  <a:extLst>
                    <a:ext uri="{9D8B030D-6E8A-4147-A177-3AD203B41FA5}">
                      <a16:colId xmlns:a16="http://schemas.microsoft.com/office/drawing/2014/main" val="20003"/>
                    </a:ext>
                  </a:extLst>
                </a:gridCol>
                <a:gridCol w="3189890">
                  <a:extLst>
                    <a:ext uri="{9D8B030D-6E8A-4147-A177-3AD203B41FA5}">
                      <a16:colId xmlns:a16="http://schemas.microsoft.com/office/drawing/2014/main" val="20004"/>
                    </a:ext>
                  </a:extLst>
                </a:gridCol>
              </a:tblGrid>
              <a:tr h="345044">
                <a:tc>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38387" marR="38387" marT="0" marB="0" anchor="ctr"/>
                </a:tc>
                <a:tc gridSpan="2">
                  <a:txBody>
                    <a:bodyPr/>
                    <a:lstStyle/>
                    <a:p>
                      <a:pPr marL="0" marR="0" algn="ctr">
                        <a:lnSpc>
                          <a:spcPct val="107000"/>
                        </a:lnSpc>
                        <a:spcBef>
                          <a:spcPts val="0"/>
                        </a:spcBef>
                        <a:spcAft>
                          <a:spcPts val="0"/>
                        </a:spcAft>
                      </a:pPr>
                      <a:r>
                        <a:rPr lang="en-US" sz="1800" dirty="0">
                          <a:effectLst/>
                        </a:rPr>
                        <a:t>HCID for which no routine vaccine currently available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387" marR="38387" marT="0" marB="0" anchor="ctr"/>
                </a:tc>
                <a:tc hMerge="1">
                  <a:txBody>
                    <a:bodyPr/>
                    <a:lstStyle/>
                    <a:p>
                      <a:endParaRPr lang="en-US"/>
                    </a:p>
                  </a:txBody>
                  <a:tcPr/>
                </a:tc>
                <a:extLst>
                  <a:ext uri="{0D108BD9-81ED-4DB2-BD59-A6C34878D82A}">
                    <a16:rowId xmlns:a16="http://schemas.microsoft.com/office/drawing/2014/main" val="10000"/>
                  </a:ext>
                </a:extLst>
              </a:tr>
              <a:tr h="600886">
                <a:tc>
                  <a:txBody>
                    <a:bodyPr/>
                    <a:lstStyle/>
                    <a:p>
                      <a:pPr marL="0" marR="0">
                        <a:lnSpc>
                          <a:spcPct val="107000"/>
                        </a:lnSpc>
                        <a:spcBef>
                          <a:spcPts val="0"/>
                        </a:spcBef>
                        <a:spcAft>
                          <a:spcPts val="0"/>
                        </a:spcAft>
                      </a:pPr>
                      <a:r>
                        <a:rPr lang="en-US" sz="1600" dirty="0">
                          <a:effectLst/>
                        </a:rPr>
                        <a:t>Syndrome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600" dirty="0">
                          <a:effectLst/>
                        </a:rPr>
                        <a:t>Pathogen Examples</a:t>
                      </a:r>
                      <a:endParaRPr lang="en-US" sz="16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Category A </a:t>
                      </a:r>
                      <a:r>
                        <a:rPr lang="en-US" sz="1400" dirty="0" smtClean="0">
                          <a:effectLst/>
                        </a:rPr>
                        <a:t>waste</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Generalized laboratory risk from direct clinical specimens</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Risk of airborne spread in healthcare settings or unknown mode of transmission  </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extLst>
                  <a:ext uri="{0D108BD9-81ED-4DB2-BD59-A6C34878D82A}">
                    <a16:rowId xmlns:a16="http://schemas.microsoft.com/office/drawing/2014/main" val="10001"/>
                  </a:ext>
                </a:extLst>
              </a:tr>
              <a:tr h="764650">
                <a:tc>
                  <a:txBody>
                    <a:bodyPr/>
                    <a:lstStyle/>
                    <a:p>
                      <a:pPr marL="0" marR="0">
                        <a:lnSpc>
                          <a:spcPct val="107000"/>
                        </a:lnSpc>
                        <a:spcBef>
                          <a:spcPts val="0"/>
                        </a:spcBef>
                        <a:spcAft>
                          <a:spcPts val="0"/>
                        </a:spcAft>
                      </a:pPr>
                      <a:r>
                        <a:rPr lang="en-US" sz="1600" dirty="0">
                          <a:effectLst/>
                        </a:rPr>
                        <a:t>Unknown highly fatal disease with evidence of person-to-person spread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387" marR="38387" marT="0" marB="0" anchor="ctr"/>
                </a:tc>
                <a:tc>
                  <a:txBody>
                    <a:bodyPr/>
                    <a:lstStyle/>
                    <a:p>
                      <a:pPr marL="0" marR="0">
                        <a:lnSpc>
                          <a:spcPct val="107000"/>
                        </a:lnSpc>
                        <a:spcBef>
                          <a:spcPts val="0"/>
                        </a:spcBef>
                        <a:spcAft>
                          <a:spcPts val="0"/>
                        </a:spcAft>
                      </a:pPr>
                      <a:r>
                        <a:rPr lang="en-US" sz="1600" dirty="0">
                          <a:effectLst/>
                        </a:rPr>
                        <a:t> </a:t>
                      </a:r>
                      <a:endParaRPr lang="en-US" sz="16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Yes</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Yes</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Yes</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extLst>
                  <a:ext uri="{0D108BD9-81ED-4DB2-BD59-A6C34878D82A}">
                    <a16:rowId xmlns:a16="http://schemas.microsoft.com/office/drawing/2014/main" val="10002"/>
                  </a:ext>
                </a:extLst>
              </a:tr>
              <a:tr h="3313773">
                <a:tc>
                  <a:txBody>
                    <a:bodyPr/>
                    <a:lstStyle/>
                    <a:p>
                      <a:pPr marL="0" marR="0">
                        <a:lnSpc>
                          <a:spcPct val="107000"/>
                        </a:lnSpc>
                        <a:spcBef>
                          <a:spcPts val="0"/>
                        </a:spcBef>
                        <a:spcAft>
                          <a:spcPts val="0"/>
                        </a:spcAft>
                      </a:pPr>
                      <a:r>
                        <a:rPr lang="en-US" sz="1600" dirty="0">
                          <a:effectLst/>
                        </a:rPr>
                        <a:t>Hemorrhagic fever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387" marR="38387" marT="0" marB="0" anchor="ctr"/>
                </a:tc>
                <a:tc>
                  <a:txBody>
                    <a:bodyPr/>
                    <a:lstStyle/>
                    <a:p>
                      <a:pPr marL="0" marR="0">
                        <a:lnSpc>
                          <a:spcPct val="107000"/>
                        </a:lnSpc>
                        <a:spcBef>
                          <a:spcPts val="0"/>
                        </a:spcBef>
                        <a:spcAft>
                          <a:spcPts val="0"/>
                        </a:spcAft>
                      </a:pPr>
                      <a:r>
                        <a:rPr lang="en-US" sz="1600" dirty="0">
                          <a:effectLst/>
                        </a:rPr>
                        <a:t>Ebola </a:t>
                      </a:r>
                      <a:r>
                        <a:rPr lang="en-US" sz="1600" dirty="0" smtClean="0">
                          <a:effectLst/>
                        </a:rPr>
                        <a:t>virus, </a:t>
                      </a:r>
                    </a:p>
                    <a:p>
                      <a:pPr marL="0" marR="0">
                        <a:lnSpc>
                          <a:spcPct val="107000"/>
                        </a:lnSpc>
                        <a:spcBef>
                          <a:spcPts val="0"/>
                        </a:spcBef>
                        <a:spcAft>
                          <a:spcPts val="0"/>
                        </a:spcAft>
                      </a:pPr>
                      <a:r>
                        <a:rPr lang="en-US" sz="1600" dirty="0" smtClean="0">
                          <a:effectLst/>
                        </a:rPr>
                        <a:t>Marburg </a:t>
                      </a:r>
                      <a:r>
                        <a:rPr lang="en-US" sz="1600" dirty="0">
                          <a:effectLst/>
                        </a:rPr>
                        <a:t>virus</a:t>
                      </a:r>
                      <a:r>
                        <a:rPr lang="en-US" sz="1600" dirty="0" smtClean="0">
                          <a:effectLst/>
                        </a:rPr>
                        <a:t>,</a:t>
                      </a:r>
                    </a:p>
                    <a:p>
                      <a:pPr marL="0" marR="0">
                        <a:lnSpc>
                          <a:spcPct val="107000"/>
                        </a:lnSpc>
                        <a:spcBef>
                          <a:spcPts val="0"/>
                        </a:spcBef>
                        <a:spcAft>
                          <a:spcPts val="0"/>
                        </a:spcAft>
                      </a:pPr>
                      <a:r>
                        <a:rPr lang="en-US" sz="1600" dirty="0" smtClean="0">
                          <a:effectLst/>
                        </a:rPr>
                        <a:t>Lassa </a:t>
                      </a:r>
                      <a:r>
                        <a:rPr lang="en-US" sz="1600" dirty="0">
                          <a:effectLst/>
                        </a:rPr>
                        <a:t>virus, </a:t>
                      </a:r>
                      <a:endParaRPr lang="en-US" sz="1600" dirty="0" smtClean="0">
                        <a:effectLst/>
                      </a:endParaRPr>
                    </a:p>
                    <a:p>
                      <a:pPr marL="0" marR="0">
                        <a:lnSpc>
                          <a:spcPct val="107000"/>
                        </a:lnSpc>
                        <a:spcBef>
                          <a:spcPts val="0"/>
                        </a:spcBef>
                        <a:spcAft>
                          <a:spcPts val="0"/>
                        </a:spcAft>
                      </a:pPr>
                      <a:r>
                        <a:rPr lang="en-US" sz="1600" dirty="0" smtClean="0">
                          <a:effectLst/>
                        </a:rPr>
                        <a:t>Crimean-Congo </a:t>
                      </a:r>
                      <a:r>
                        <a:rPr lang="en-US" sz="1600" dirty="0">
                          <a:effectLst/>
                        </a:rPr>
                        <a:t>virus, </a:t>
                      </a:r>
                      <a:r>
                        <a:rPr lang="en-US" sz="1600" dirty="0" err="1">
                          <a:effectLst/>
                        </a:rPr>
                        <a:t>Guanarito</a:t>
                      </a:r>
                      <a:r>
                        <a:rPr lang="en-US" sz="1600" dirty="0">
                          <a:effectLst/>
                        </a:rPr>
                        <a:t> virus, </a:t>
                      </a:r>
                      <a:endParaRPr lang="en-US" sz="1600" dirty="0" smtClean="0">
                        <a:effectLst/>
                      </a:endParaRPr>
                    </a:p>
                    <a:p>
                      <a:pPr marL="0" marR="0">
                        <a:lnSpc>
                          <a:spcPct val="107000"/>
                        </a:lnSpc>
                        <a:spcBef>
                          <a:spcPts val="0"/>
                        </a:spcBef>
                        <a:spcAft>
                          <a:spcPts val="0"/>
                        </a:spcAft>
                      </a:pPr>
                      <a:r>
                        <a:rPr lang="en-US" sz="1600" dirty="0" err="1" smtClean="0">
                          <a:effectLst/>
                        </a:rPr>
                        <a:t>Machupo</a:t>
                      </a:r>
                      <a:r>
                        <a:rPr lang="en-US" sz="1600" dirty="0" smtClean="0">
                          <a:effectLst/>
                        </a:rPr>
                        <a:t> </a:t>
                      </a:r>
                      <a:r>
                        <a:rPr lang="en-US" sz="1600" dirty="0">
                          <a:effectLst/>
                        </a:rPr>
                        <a:t>virus, </a:t>
                      </a:r>
                      <a:endParaRPr lang="en-US" sz="1600" dirty="0" smtClean="0">
                        <a:effectLst/>
                      </a:endParaRPr>
                    </a:p>
                    <a:p>
                      <a:pPr marL="0" marR="0">
                        <a:lnSpc>
                          <a:spcPct val="107000"/>
                        </a:lnSpc>
                        <a:spcBef>
                          <a:spcPts val="0"/>
                        </a:spcBef>
                        <a:spcAft>
                          <a:spcPts val="0"/>
                        </a:spcAft>
                      </a:pPr>
                      <a:r>
                        <a:rPr lang="en-US" sz="1600" dirty="0" err="1" smtClean="0">
                          <a:effectLst/>
                        </a:rPr>
                        <a:t>Junin</a:t>
                      </a:r>
                      <a:r>
                        <a:rPr lang="en-US" sz="1600" dirty="0" smtClean="0">
                          <a:effectLst/>
                        </a:rPr>
                        <a:t> </a:t>
                      </a:r>
                      <a:r>
                        <a:rPr lang="en-US" sz="1600" dirty="0">
                          <a:effectLst/>
                        </a:rPr>
                        <a:t>virus, </a:t>
                      </a:r>
                      <a:r>
                        <a:rPr lang="en-US" sz="1600" dirty="0" err="1">
                          <a:effectLst/>
                        </a:rPr>
                        <a:t>Sabia</a:t>
                      </a:r>
                      <a:r>
                        <a:rPr lang="en-US" sz="1600" dirty="0">
                          <a:effectLst/>
                        </a:rPr>
                        <a:t> virus, </a:t>
                      </a:r>
                      <a:endParaRPr lang="en-US" sz="1600" dirty="0" smtClean="0">
                        <a:effectLst/>
                      </a:endParaRPr>
                    </a:p>
                    <a:p>
                      <a:pPr marL="0" marR="0">
                        <a:lnSpc>
                          <a:spcPct val="107000"/>
                        </a:lnSpc>
                        <a:spcBef>
                          <a:spcPts val="0"/>
                        </a:spcBef>
                        <a:spcAft>
                          <a:spcPts val="0"/>
                        </a:spcAft>
                      </a:pPr>
                      <a:r>
                        <a:rPr lang="en-US" sz="1600" dirty="0" err="1" smtClean="0">
                          <a:effectLst/>
                        </a:rPr>
                        <a:t>Lujo</a:t>
                      </a:r>
                      <a:r>
                        <a:rPr lang="en-US" sz="1600" dirty="0" smtClean="0">
                          <a:effectLst/>
                        </a:rPr>
                        <a:t> </a:t>
                      </a:r>
                      <a:r>
                        <a:rPr lang="en-US" sz="1600" dirty="0">
                          <a:effectLst/>
                        </a:rPr>
                        <a:t>virus, </a:t>
                      </a:r>
                      <a:endParaRPr lang="en-US" sz="1600" dirty="0" smtClean="0">
                        <a:effectLst/>
                      </a:endParaRPr>
                    </a:p>
                    <a:p>
                      <a:pPr marL="0" marR="0">
                        <a:lnSpc>
                          <a:spcPct val="107000"/>
                        </a:lnSpc>
                        <a:spcBef>
                          <a:spcPts val="0"/>
                        </a:spcBef>
                        <a:spcAft>
                          <a:spcPts val="0"/>
                        </a:spcAft>
                      </a:pPr>
                      <a:r>
                        <a:rPr lang="en-US" sz="1600" dirty="0" err="1" smtClean="0">
                          <a:effectLst/>
                        </a:rPr>
                        <a:t>Chapare</a:t>
                      </a:r>
                      <a:r>
                        <a:rPr lang="en-US" sz="1600" dirty="0" smtClean="0">
                          <a:effectLst/>
                        </a:rPr>
                        <a:t> </a:t>
                      </a:r>
                      <a:r>
                        <a:rPr lang="en-US" sz="1600" dirty="0">
                          <a:effectLst/>
                        </a:rPr>
                        <a:t>virus, </a:t>
                      </a:r>
                      <a:endParaRPr lang="en-US" sz="1600" dirty="0" smtClean="0">
                        <a:effectLst/>
                      </a:endParaRPr>
                    </a:p>
                    <a:p>
                      <a:pPr marL="0" marR="0">
                        <a:lnSpc>
                          <a:spcPct val="107000"/>
                        </a:lnSpc>
                        <a:spcBef>
                          <a:spcPts val="0"/>
                        </a:spcBef>
                        <a:spcAft>
                          <a:spcPts val="0"/>
                        </a:spcAft>
                      </a:pPr>
                      <a:r>
                        <a:rPr lang="en-US" sz="1600" dirty="0" err="1" smtClean="0">
                          <a:effectLst/>
                        </a:rPr>
                        <a:t>Kayasnur</a:t>
                      </a:r>
                      <a:r>
                        <a:rPr lang="en-US" sz="1600" dirty="0" smtClean="0">
                          <a:effectLst/>
                        </a:rPr>
                        <a:t> </a:t>
                      </a:r>
                      <a:r>
                        <a:rPr lang="en-US" sz="1600" dirty="0">
                          <a:effectLst/>
                        </a:rPr>
                        <a:t>Forest </a:t>
                      </a:r>
                      <a:r>
                        <a:rPr lang="en-US" sz="1600" dirty="0" smtClean="0">
                          <a:effectLst/>
                        </a:rPr>
                        <a:t>Disease, </a:t>
                      </a:r>
                    </a:p>
                    <a:p>
                      <a:pPr marL="0" marR="0">
                        <a:lnSpc>
                          <a:spcPct val="107000"/>
                        </a:lnSpc>
                        <a:spcBef>
                          <a:spcPts val="0"/>
                        </a:spcBef>
                        <a:spcAft>
                          <a:spcPts val="0"/>
                        </a:spcAft>
                      </a:pPr>
                      <a:r>
                        <a:rPr lang="en-US" sz="1600" dirty="0" smtClean="0">
                          <a:effectLst/>
                        </a:rPr>
                        <a:t>Omsk </a:t>
                      </a:r>
                      <a:r>
                        <a:rPr lang="en-US" sz="1600" dirty="0">
                          <a:effectLst/>
                        </a:rPr>
                        <a:t>Hemorrhagic </a:t>
                      </a:r>
                      <a:r>
                        <a:rPr lang="en-US" sz="1600" dirty="0" smtClean="0">
                          <a:effectLst/>
                        </a:rPr>
                        <a:t>Fever, </a:t>
                      </a:r>
                    </a:p>
                    <a:p>
                      <a:pPr marL="0" marR="0">
                        <a:lnSpc>
                          <a:spcPct val="107000"/>
                        </a:lnSpc>
                        <a:spcBef>
                          <a:spcPts val="0"/>
                        </a:spcBef>
                        <a:spcAft>
                          <a:spcPts val="0"/>
                        </a:spcAft>
                      </a:pPr>
                      <a:r>
                        <a:rPr lang="en-US" sz="1600" dirty="0" smtClean="0">
                          <a:effectLst/>
                        </a:rPr>
                        <a:t>Hantaviruses </a:t>
                      </a:r>
                      <a:r>
                        <a:rPr lang="en-US" sz="1600" dirty="0">
                          <a:effectLst/>
                        </a:rPr>
                        <a:t>causing HFRS</a:t>
                      </a:r>
                      <a:endParaRPr lang="en-US" sz="16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Yes</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Yes</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Yes/No (none are known to be transmitted via airborne spread, but all potential modes of transmission may be unknown for some rare pathogens) </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extLst>
                  <a:ext uri="{0D108BD9-81ED-4DB2-BD59-A6C34878D82A}">
                    <a16:rowId xmlns:a16="http://schemas.microsoft.com/office/drawing/2014/main" val="10003"/>
                  </a:ext>
                </a:extLst>
              </a:tr>
              <a:tr h="490192">
                <a:tc>
                  <a:txBody>
                    <a:bodyPr/>
                    <a:lstStyle/>
                    <a:p>
                      <a:pPr marL="0" marR="0">
                        <a:lnSpc>
                          <a:spcPct val="107000"/>
                        </a:lnSpc>
                        <a:spcBef>
                          <a:spcPts val="0"/>
                        </a:spcBef>
                        <a:spcAft>
                          <a:spcPts val="0"/>
                        </a:spcAft>
                      </a:pPr>
                      <a:r>
                        <a:rPr lang="en-US" sz="1600" dirty="0">
                          <a:effectLst/>
                        </a:rPr>
                        <a:t>Poxvirus diseases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387" marR="38387" marT="0" marB="0" anchor="ctr"/>
                </a:tc>
                <a:tc>
                  <a:txBody>
                    <a:bodyPr/>
                    <a:lstStyle/>
                    <a:p>
                      <a:pPr marL="0" marR="0">
                        <a:lnSpc>
                          <a:spcPct val="107000"/>
                        </a:lnSpc>
                        <a:spcBef>
                          <a:spcPts val="0"/>
                        </a:spcBef>
                        <a:spcAft>
                          <a:spcPts val="0"/>
                        </a:spcAft>
                      </a:pPr>
                      <a:r>
                        <a:rPr lang="en-US" sz="1600" dirty="0" err="1">
                          <a:effectLst/>
                        </a:rPr>
                        <a:t>Variola</a:t>
                      </a:r>
                      <a:r>
                        <a:rPr lang="en-US" sz="1600" dirty="0">
                          <a:effectLst/>
                        </a:rPr>
                        <a:t> (smallpox) virus, </a:t>
                      </a:r>
                      <a:r>
                        <a:rPr lang="en-US" sz="1600" dirty="0" err="1" smtClean="0">
                          <a:effectLst/>
                        </a:rPr>
                        <a:t>Monkeypox</a:t>
                      </a:r>
                      <a:endParaRPr lang="en-US" sz="16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a:effectLst/>
                        </a:rPr>
                        <a:t>Yes</a:t>
                      </a:r>
                      <a:endParaRPr lang="en-US" sz="1400" b="1">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Yes</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Yes</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extLst>
                  <a:ext uri="{0D108BD9-81ED-4DB2-BD59-A6C34878D82A}">
                    <a16:rowId xmlns:a16="http://schemas.microsoft.com/office/drawing/2014/main" val="10004"/>
                  </a:ext>
                </a:extLst>
              </a:tr>
              <a:tr h="460322">
                <a:tc>
                  <a:txBody>
                    <a:bodyPr/>
                    <a:lstStyle/>
                    <a:p>
                      <a:pPr marL="0" marR="0">
                        <a:lnSpc>
                          <a:spcPct val="107000"/>
                        </a:lnSpc>
                        <a:spcBef>
                          <a:spcPts val="0"/>
                        </a:spcBef>
                        <a:spcAft>
                          <a:spcPts val="0"/>
                        </a:spcAft>
                      </a:pPr>
                      <a:r>
                        <a:rPr lang="en-US" sz="1600" dirty="0">
                          <a:effectLst/>
                        </a:rPr>
                        <a:t>Febrile neurological or respiratory illness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387" marR="38387" marT="0" marB="0" anchor="ctr"/>
                </a:tc>
                <a:tc>
                  <a:txBody>
                    <a:bodyPr/>
                    <a:lstStyle/>
                    <a:p>
                      <a:pPr marL="0" marR="0">
                        <a:lnSpc>
                          <a:spcPct val="107000"/>
                        </a:lnSpc>
                        <a:spcBef>
                          <a:spcPts val="0"/>
                        </a:spcBef>
                        <a:spcAft>
                          <a:spcPts val="0"/>
                        </a:spcAft>
                      </a:pPr>
                      <a:r>
                        <a:rPr lang="en-US" sz="1600" dirty="0">
                          <a:effectLst/>
                        </a:rPr>
                        <a:t>Nipah virus, Hendra virus</a:t>
                      </a:r>
                      <a:endParaRPr lang="en-US" sz="16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a:effectLst/>
                        </a:rPr>
                        <a:t>Yes</a:t>
                      </a:r>
                      <a:endParaRPr lang="en-US" sz="1400" b="1">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Yes (Nipah virus only) </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extLst>
                  <a:ext uri="{0D108BD9-81ED-4DB2-BD59-A6C34878D82A}">
                    <a16:rowId xmlns:a16="http://schemas.microsoft.com/office/drawing/2014/main" val="10005"/>
                  </a:ext>
                </a:extLst>
              </a:tr>
              <a:tr h="658071">
                <a:tc>
                  <a:txBody>
                    <a:bodyPr/>
                    <a:lstStyle/>
                    <a:p>
                      <a:pPr marL="0" marR="0">
                        <a:lnSpc>
                          <a:spcPct val="107000"/>
                        </a:lnSpc>
                        <a:spcBef>
                          <a:spcPts val="0"/>
                        </a:spcBef>
                        <a:spcAft>
                          <a:spcPts val="0"/>
                        </a:spcAft>
                      </a:pPr>
                      <a:r>
                        <a:rPr lang="en-US" sz="1600" dirty="0">
                          <a:effectLst/>
                        </a:rPr>
                        <a:t>Febrile respiratory illness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387" marR="38387" marT="0" marB="0" anchor="ctr"/>
                </a:tc>
                <a:tc>
                  <a:txBody>
                    <a:bodyPr/>
                    <a:lstStyle/>
                    <a:p>
                      <a:pPr marL="0" marR="0">
                        <a:lnSpc>
                          <a:spcPct val="107000"/>
                        </a:lnSpc>
                        <a:spcBef>
                          <a:spcPts val="0"/>
                        </a:spcBef>
                        <a:spcAft>
                          <a:spcPts val="0"/>
                        </a:spcAft>
                      </a:pPr>
                      <a:r>
                        <a:rPr lang="en-US" sz="1600" dirty="0">
                          <a:effectLst/>
                        </a:rPr>
                        <a:t>MERS-</a:t>
                      </a:r>
                      <a:r>
                        <a:rPr lang="en-US" sz="1600" dirty="0" err="1">
                          <a:effectLst/>
                        </a:rPr>
                        <a:t>CoV</a:t>
                      </a:r>
                      <a:r>
                        <a:rPr lang="en-US" sz="1600" dirty="0">
                          <a:effectLst/>
                        </a:rPr>
                        <a:t>, SARS-</a:t>
                      </a:r>
                      <a:r>
                        <a:rPr lang="en-US" sz="1600" dirty="0" err="1">
                          <a:effectLst/>
                        </a:rPr>
                        <a:t>CoV</a:t>
                      </a:r>
                      <a:r>
                        <a:rPr lang="en-US" sz="1600" dirty="0">
                          <a:effectLst/>
                        </a:rPr>
                        <a:t>, </a:t>
                      </a:r>
                      <a:r>
                        <a:rPr lang="en-US" sz="1600" dirty="0" smtClean="0">
                          <a:effectLst/>
                        </a:rPr>
                        <a:t>Pandemic</a:t>
                      </a:r>
                      <a:r>
                        <a:rPr lang="en-US" sz="1600" baseline="0" dirty="0" smtClean="0">
                          <a:effectLst/>
                        </a:rPr>
                        <a:t> </a:t>
                      </a:r>
                      <a:r>
                        <a:rPr lang="en-US" sz="1600" dirty="0" smtClean="0">
                          <a:effectLst/>
                        </a:rPr>
                        <a:t>Influenza</a:t>
                      </a:r>
                      <a:endParaRPr lang="en-US" sz="16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No</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No </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tc>
                  <a:txBody>
                    <a:bodyPr/>
                    <a:lstStyle/>
                    <a:p>
                      <a:pPr marL="0" marR="0" algn="ctr">
                        <a:lnSpc>
                          <a:spcPct val="107000"/>
                        </a:lnSpc>
                        <a:spcBef>
                          <a:spcPts val="0"/>
                        </a:spcBef>
                        <a:spcAft>
                          <a:spcPts val="0"/>
                        </a:spcAft>
                      </a:pPr>
                      <a:r>
                        <a:rPr lang="en-US" sz="1400" dirty="0">
                          <a:effectLst/>
                        </a:rPr>
                        <a:t>Yes</a:t>
                      </a:r>
                      <a:endParaRPr lang="en-US" sz="1400" b="1" dirty="0">
                        <a:effectLst/>
                        <a:latin typeface="+mn-lt"/>
                        <a:ea typeface="Calibri" panose="020F0502020204030204" pitchFamily="34" charset="0"/>
                        <a:cs typeface="Times New Roman" panose="02020603050405020304" pitchFamily="18" charset="0"/>
                      </a:endParaRPr>
                    </a:p>
                  </a:txBody>
                  <a:tcPr marL="38387" marR="38387"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21477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Abou</a:t>
            </a:r>
            <a:r>
              <a:rPr lang="en-US" dirty="0" smtClean="0"/>
              <a:t>t </a:t>
            </a:r>
            <a:r>
              <a:rPr lang="en-US" dirty="0" smtClean="0"/>
              <a:t>Crimean-Congo </a:t>
            </a:r>
            <a:r>
              <a:rPr lang="en-US" dirty="0" smtClean="0"/>
              <a:t>Hemorrhagic Fever </a:t>
            </a:r>
            <a:r>
              <a:rPr lang="en-US" dirty="0" smtClean="0"/>
              <a:t>Virus (CCHF)</a:t>
            </a:r>
            <a:endParaRPr lang="en-US" dirty="0"/>
          </a:p>
        </p:txBody>
      </p:sp>
      <p:sp>
        <p:nvSpPr>
          <p:cNvPr id="3" name="Content Placeholder 2"/>
          <p:cNvSpPr>
            <a:spLocks noGrp="1"/>
          </p:cNvSpPr>
          <p:nvPr>
            <p:ph idx="10"/>
          </p:nvPr>
        </p:nvSpPr>
        <p:spPr>
          <a:xfrm>
            <a:off x="708660" y="1200150"/>
            <a:ext cx="10645140" cy="5474969"/>
          </a:xfrm>
        </p:spPr>
        <p:txBody>
          <a:bodyPr>
            <a:normAutofit fontScale="92500"/>
          </a:bodyPr>
          <a:lstStyle/>
          <a:p>
            <a:pPr marL="0" indent="0">
              <a:lnSpc>
                <a:spcPct val="120000"/>
              </a:lnSpc>
              <a:spcBef>
                <a:spcPts val="0"/>
              </a:spcBef>
              <a:spcAft>
                <a:spcPts val="0"/>
              </a:spcAft>
              <a:buNone/>
            </a:pPr>
            <a:r>
              <a:rPr lang="en-US" dirty="0" smtClean="0"/>
              <a:t>Screen all patients for:</a:t>
            </a:r>
          </a:p>
          <a:p>
            <a:pPr lvl="1">
              <a:lnSpc>
                <a:spcPct val="120000"/>
              </a:lnSpc>
              <a:spcBef>
                <a:spcPts val="0"/>
              </a:spcBef>
              <a:spcAft>
                <a:spcPts val="0"/>
              </a:spcAft>
            </a:pPr>
            <a:r>
              <a:rPr lang="en-US" dirty="0" smtClean="0"/>
              <a:t>Respiratory symptoms</a:t>
            </a:r>
          </a:p>
          <a:p>
            <a:pPr lvl="1">
              <a:lnSpc>
                <a:spcPct val="120000"/>
              </a:lnSpc>
              <a:spcBef>
                <a:spcPts val="0"/>
              </a:spcBef>
              <a:spcAft>
                <a:spcPts val="0"/>
              </a:spcAft>
            </a:pPr>
            <a:r>
              <a:rPr lang="en-US" dirty="0" smtClean="0"/>
              <a:t>Fever</a:t>
            </a:r>
          </a:p>
          <a:p>
            <a:pPr lvl="1">
              <a:lnSpc>
                <a:spcPct val="120000"/>
              </a:lnSpc>
              <a:spcBef>
                <a:spcPts val="0"/>
              </a:spcBef>
              <a:spcAft>
                <a:spcPts val="0"/>
              </a:spcAft>
            </a:pPr>
            <a:r>
              <a:rPr lang="en-US" dirty="0" smtClean="0"/>
              <a:t>Rash </a:t>
            </a:r>
          </a:p>
          <a:p>
            <a:pPr lvl="1">
              <a:lnSpc>
                <a:spcPct val="120000"/>
              </a:lnSpc>
              <a:spcBef>
                <a:spcPts val="0"/>
              </a:spcBef>
              <a:spcAft>
                <a:spcPts val="0"/>
              </a:spcAft>
            </a:pPr>
            <a:r>
              <a:rPr lang="en-US" dirty="0" smtClean="0"/>
              <a:t>Travel history in last 30 days</a:t>
            </a:r>
          </a:p>
          <a:p>
            <a:pPr lvl="1">
              <a:lnSpc>
                <a:spcPct val="120000"/>
              </a:lnSpc>
              <a:spcBef>
                <a:spcPts val="0"/>
              </a:spcBef>
              <a:spcAft>
                <a:spcPts val="0"/>
              </a:spcAft>
            </a:pPr>
            <a:r>
              <a:rPr lang="en-US" i="1" dirty="0" smtClean="0"/>
              <a:t>Screening all patients will aid in identifying an HCID or other contagious illnesses such as measles, chickenpox, and influenza</a:t>
            </a:r>
          </a:p>
          <a:p>
            <a:pPr marL="0" indent="0">
              <a:lnSpc>
                <a:spcPct val="120000"/>
              </a:lnSpc>
              <a:spcBef>
                <a:spcPts val="0"/>
              </a:spcBef>
              <a:spcAft>
                <a:spcPts val="0"/>
              </a:spcAft>
              <a:buNone/>
            </a:pPr>
            <a:r>
              <a:rPr lang="en-US" dirty="0" smtClean="0"/>
              <a:t>Symptoms </a:t>
            </a:r>
          </a:p>
          <a:p>
            <a:pPr lvl="1">
              <a:lnSpc>
                <a:spcPct val="120000"/>
              </a:lnSpc>
              <a:spcBef>
                <a:spcPts val="0"/>
              </a:spcBef>
              <a:spcAft>
                <a:spcPts val="0"/>
              </a:spcAft>
            </a:pPr>
            <a:r>
              <a:rPr lang="en-US" dirty="0" smtClean="0"/>
              <a:t>Headache, high fever, back pain, joint pain, stomach pain, and vomiting. Red eyes, a flushed face, a red throat, and </a:t>
            </a:r>
            <a:r>
              <a:rPr lang="en-US" dirty="0" err="1" smtClean="0"/>
              <a:t>petechiae</a:t>
            </a:r>
            <a:r>
              <a:rPr lang="en-US" dirty="0" smtClean="0"/>
              <a:t> on the palate are common, jaundice. As illness progresses, large areas of severe bruising, severe nosebleeds, and uncontrolled bleeding at injection sites can be seen, beginning on about the fourth day of illness and lasting for about two weeks.</a:t>
            </a:r>
          </a:p>
          <a:p>
            <a:pPr marL="0" indent="0">
              <a:lnSpc>
                <a:spcPct val="120000"/>
              </a:lnSpc>
              <a:spcBef>
                <a:spcPts val="0"/>
              </a:spcBef>
              <a:spcAft>
                <a:spcPts val="0"/>
              </a:spcAft>
              <a:buNone/>
            </a:pPr>
            <a:r>
              <a:rPr lang="en-US" dirty="0" smtClean="0"/>
              <a:t>Causative agent </a:t>
            </a:r>
          </a:p>
          <a:p>
            <a:pPr lvl="1">
              <a:lnSpc>
                <a:spcPct val="120000"/>
              </a:lnSpc>
              <a:spcBef>
                <a:spcPts val="0"/>
              </a:spcBef>
              <a:spcAft>
                <a:spcPts val="0"/>
              </a:spcAft>
            </a:pPr>
            <a:r>
              <a:rPr lang="en-US" dirty="0" err="1" smtClean="0"/>
              <a:t>Nairovirus</a:t>
            </a:r>
            <a:r>
              <a:rPr lang="en-US" dirty="0" smtClean="0"/>
              <a:t> in the family </a:t>
            </a:r>
            <a:r>
              <a:rPr lang="en-US" dirty="0" err="1" smtClean="0"/>
              <a:t>Bunyaviridae</a:t>
            </a:r>
            <a:r>
              <a:rPr lang="en-US" dirty="0" smtClean="0"/>
              <a:t> </a:t>
            </a:r>
          </a:p>
        </p:txBody>
      </p:sp>
    </p:spTree>
    <p:extLst>
      <p:ext uri="{BB962C8B-B14F-4D97-AF65-F5344CB8AC3E}">
        <p14:creationId xmlns:p14="http://schemas.microsoft.com/office/powerpoint/2010/main" val="31782283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About CCHF continued</a:t>
            </a:r>
            <a:endParaRPr lang="en-US" dirty="0"/>
          </a:p>
        </p:txBody>
      </p:sp>
      <p:sp>
        <p:nvSpPr>
          <p:cNvPr id="6" name="Content Placeholder 5"/>
          <p:cNvSpPr>
            <a:spLocks noGrp="1"/>
          </p:cNvSpPr>
          <p:nvPr>
            <p:ph idx="10"/>
          </p:nvPr>
        </p:nvSpPr>
        <p:spPr>
          <a:xfrm>
            <a:off x="702945" y="1286335"/>
            <a:ext cx="10786110" cy="5308775"/>
          </a:xfrm>
        </p:spPr>
        <p:txBody>
          <a:bodyPr>
            <a:normAutofit fontScale="92500" lnSpcReduction="10000"/>
          </a:bodyPr>
          <a:lstStyle/>
          <a:p>
            <a:pPr marL="0" indent="0">
              <a:lnSpc>
                <a:spcPct val="120000"/>
              </a:lnSpc>
              <a:spcBef>
                <a:spcPts val="0"/>
              </a:spcBef>
              <a:spcAft>
                <a:spcPts val="0"/>
              </a:spcAft>
              <a:buNone/>
            </a:pPr>
            <a:r>
              <a:rPr lang="en-US" dirty="0" smtClean="0"/>
              <a:t>Reservoir</a:t>
            </a:r>
          </a:p>
          <a:p>
            <a:pPr lvl="1">
              <a:lnSpc>
                <a:spcPct val="120000"/>
              </a:lnSpc>
              <a:spcBef>
                <a:spcPts val="0"/>
              </a:spcBef>
              <a:spcAft>
                <a:spcPts val="0"/>
              </a:spcAft>
            </a:pPr>
            <a:r>
              <a:rPr lang="en-US" dirty="0" err="1" smtClean="0"/>
              <a:t>Ixodid</a:t>
            </a:r>
            <a:r>
              <a:rPr lang="en-US" dirty="0" smtClean="0"/>
              <a:t> (hard) ticks, especially those of the genus, </a:t>
            </a:r>
            <a:r>
              <a:rPr lang="en-US" i="1" dirty="0" err="1" smtClean="0"/>
              <a:t>Hyalomma</a:t>
            </a:r>
            <a:r>
              <a:rPr lang="en-US" dirty="0" smtClean="0"/>
              <a:t>, are both a reservoir and a vector. Wild and domestic animals, such as cattle, goats, sheep and hares, serve as amplifying hosts for the virus.</a:t>
            </a:r>
          </a:p>
          <a:p>
            <a:pPr marL="0" indent="0">
              <a:lnSpc>
                <a:spcPct val="120000"/>
              </a:lnSpc>
              <a:spcBef>
                <a:spcPts val="0"/>
              </a:spcBef>
              <a:spcAft>
                <a:spcPts val="0"/>
              </a:spcAft>
              <a:buNone/>
            </a:pPr>
            <a:r>
              <a:rPr lang="en-US" dirty="0" smtClean="0"/>
              <a:t>Incubation period </a:t>
            </a:r>
          </a:p>
          <a:p>
            <a:pPr lvl="1">
              <a:lnSpc>
                <a:spcPct val="120000"/>
              </a:lnSpc>
              <a:spcBef>
                <a:spcPts val="0"/>
              </a:spcBef>
              <a:spcAft>
                <a:spcPts val="0"/>
              </a:spcAft>
            </a:pPr>
            <a:r>
              <a:rPr lang="en-US" dirty="0" smtClean="0"/>
              <a:t>1-3 days (max 9 days) after tick exposure</a:t>
            </a:r>
          </a:p>
          <a:p>
            <a:pPr lvl="1">
              <a:lnSpc>
                <a:spcPct val="120000"/>
              </a:lnSpc>
              <a:spcBef>
                <a:spcPts val="0"/>
              </a:spcBef>
              <a:spcAft>
                <a:spcPts val="0"/>
              </a:spcAft>
            </a:pPr>
            <a:r>
              <a:rPr lang="en-US" dirty="0" smtClean="0"/>
              <a:t>5-6 days (max 13 days) after blood or body fluid exposure</a:t>
            </a:r>
          </a:p>
          <a:p>
            <a:pPr marL="0" indent="0">
              <a:lnSpc>
                <a:spcPct val="120000"/>
              </a:lnSpc>
              <a:spcBef>
                <a:spcPts val="0"/>
              </a:spcBef>
              <a:spcAft>
                <a:spcPts val="0"/>
              </a:spcAft>
              <a:buNone/>
            </a:pPr>
            <a:r>
              <a:rPr lang="en-US" dirty="0" smtClean="0"/>
              <a:t>Transmission </a:t>
            </a:r>
          </a:p>
          <a:p>
            <a:pPr lvl="1">
              <a:lnSpc>
                <a:spcPct val="120000"/>
              </a:lnSpc>
              <a:spcBef>
                <a:spcPts val="0"/>
              </a:spcBef>
              <a:spcAft>
                <a:spcPts val="0"/>
              </a:spcAft>
            </a:pPr>
            <a:r>
              <a:rPr lang="en-US" dirty="0" smtClean="0"/>
              <a:t>To humans through contact with infected ticks or animal blood/fluids</a:t>
            </a:r>
          </a:p>
          <a:p>
            <a:pPr lvl="1">
              <a:lnSpc>
                <a:spcPct val="120000"/>
              </a:lnSpc>
              <a:spcBef>
                <a:spcPts val="0"/>
              </a:spcBef>
              <a:spcAft>
                <a:spcPts val="0"/>
              </a:spcAft>
            </a:pPr>
            <a:r>
              <a:rPr lang="en-US" dirty="0" smtClean="0"/>
              <a:t>Can be transmitted person to person through blood and body fluids and improperly sterilized instruments</a:t>
            </a:r>
          </a:p>
          <a:p>
            <a:pPr marL="0" indent="0">
              <a:lnSpc>
                <a:spcPct val="120000"/>
              </a:lnSpc>
              <a:spcBef>
                <a:spcPts val="0"/>
              </a:spcBef>
              <a:spcAft>
                <a:spcPts val="0"/>
              </a:spcAft>
              <a:buNone/>
            </a:pPr>
            <a:r>
              <a:rPr lang="en-US" dirty="0" smtClean="0"/>
              <a:t>Diagnosis </a:t>
            </a:r>
          </a:p>
          <a:p>
            <a:pPr lvl="1">
              <a:lnSpc>
                <a:spcPct val="120000"/>
              </a:lnSpc>
              <a:spcBef>
                <a:spcPts val="0"/>
              </a:spcBef>
              <a:spcAft>
                <a:spcPts val="0"/>
              </a:spcAft>
            </a:pPr>
            <a:r>
              <a:rPr lang="en-US" dirty="0" smtClean="0"/>
              <a:t>For suspect case, contact MDH at 651-201-5414 or 1-877-676-5414</a:t>
            </a:r>
          </a:p>
          <a:p>
            <a:pPr lvl="1">
              <a:lnSpc>
                <a:spcPct val="120000"/>
              </a:lnSpc>
              <a:spcBef>
                <a:spcPts val="0"/>
              </a:spcBef>
              <a:spcAft>
                <a:spcPts val="0"/>
              </a:spcAft>
            </a:pPr>
            <a:r>
              <a:rPr lang="en-US" dirty="0" smtClean="0"/>
              <a:t>Specimens for testing: serology and tissue</a:t>
            </a:r>
          </a:p>
          <a:p>
            <a:pPr lvl="1">
              <a:lnSpc>
                <a:spcPct val="120000"/>
              </a:lnSpc>
              <a:spcBef>
                <a:spcPts val="0"/>
              </a:spcBef>
              <a:spcAft>
                <a:spcPts val="0"/>
              </a:spcAft>
            </a:pPr>
            <a:r>
              <a:rPr lang="en-US" dirty="0" smtClean="0"/>
              <a:t>Enzyme-linked immunosorbent assay (ELISA); antigen detection; serum neutralization; reverse transcriptase polymerase chain reaction (RT-PCR) assay; and virus isolation by cell culture</a:t>
            </a:r>
          </a:p>
        </p:txBody>
      </p:sp>
    </p:spTree>
    <p:extLst>
      <p:ext uri="{BB962C8B-B14F-4D97-AF65-F5344CB8AC3E}">
        <p14:creationId xmlns:p14="http://schemas.microsoft.com/office/powerpoint/2010/main" val="2019323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CCHF Isolation and Management</a:t>
            </a:r>
            <a:endParaRPr lang="en-US" dirty="0"/>
          </a:p>
        </p:txBody>
      </p:sp>
      <p:sp>
        <p:nvSpPr>
          <p:cNvPr id="3" name="Content Placeholder 2"/>
          <p:cNvSpPr>
            <a:spLocks noGrp="1"/>
          </p:cNvSpPr>
          <p:nvPr>
            <p:ph idx="10"/>
          </p:nvPr>
        </p:nvSpPr>
        <p:spPr>
          <a:xfrm>
            <a:off x="560070" y="1332055"/>
            <a:ext cx="11007090" cy="5285915"/>
          </a:xfrm>
        </p:spPr>
        <p:txBody>
          <a:bodyPr>
            <a:normAutofit fontScale="92500" lnSpcReduction="20000"/>
          </a:bodyPr>
          <a:lstStyle/>
          <a:p>
            <a:pPr marL="0" indent="0">
              <a:buNone/>
            </a:pPr>
            <a:r>
              <a:rPr lang="en-US" dirty="0" smtClean="0"/>
              <a:t>Lab Specimens</a:t>
            </a:r>
          </a:p>
          <a:p>
            <a:pPr lvl="1"/>
            <a:r>
              <a:rPr lang="en-US" dirty="0" smtClean="0"/>
              <a:t>Specimens are Category A per Department of Transportation. Must package appropriately for transport.</a:t>
            </a:r>
          </a:p>
          <a:p>
            <a:pPr marL="0" indent="0">
              <a:buNone/>
            </a:pPr>
            <a:r>
              <a:rPr lang="en-US" dirty="0" smtClean="0"/>
              <a:t>Isolation </a:t>
            </a:r>
          </a:p>
          <a:p>
            <a:pPr lvl="1"/>
            <a:r>
              <a:rPr lang="en-US" dirty="0" smtClean="0"/>
              <a:t>Place facemask (not N95) on any patient with respiratory symptoms</a:t>
            </a:r>
          </a:p>
          <a:p>
            <a:pPr lvl="1"/>
            <a:r>
              <a:rPr lang="en-US" dirty="0" smtClean="0"/>
              <a:t>Airborne Infection Isolation Room</a:t>
            </a:r>
          </a:p>
          <a:p>
            <a:pPr lvl="1"/>
            <a:r>
              <a:rPr lang="en-US" dirty="0" smtClean="0"/>
              <a:t>Post appropriate isolation signage. Level 1 or Level 2 Full Barrier Isolation.</a:t>
            </a:r>
          </a:p>
          <a:p>
            <a:pPr lvl="1"/>
            <a:r>
              <a:rPr lang="en-US" dirty="0" smtClean="0"/>
              <a:t>Gloves (2 pairs), gown, N95 or PAPR, eye protection.  Cover all skin if unstable patient, diarrhea, or bleeding</a:t>
            </a:r>
          </a:p>
          <a:p>
            <a:pPr marL="0" indent="0">
              <a:buNone/>
            </a:pPr>
            <a:r>
              <a:rPr lang="en-US" dirty="0" smtClean="0"/>
              <a:t>Management of contacts</a:t>
            </a:r>
          </a:p>
          <a:p>
            <a:pPr lvl="1"/>
            <a:r>
              <a:rPr lang="en-US" dirty="0" smtClean="0"/>
              <a:t>Evaluate persons who accompany the patient for symptoms of EVD</a:t>
            </a:r>
          </a:p>
          <a:p>
            <a:pPr lvl="1"/>
            <a:r>
              <a:rPr lang="en-US" dirty="0" smtClean="0"/>
              <a:t>Identify and log persons potentially exposed to patient: staff, other patients, visitors and develop plan with the state and federal authorities for monitoring exposed persons and facility staff </a:t>
            </a:r>
          </a:p>
        </p:txBody>
      </p:sp>
    </p:spTree>
    <p:extLst>
      <p:ext uri="{BB962C8B-B14F-4D97-AF65-F5344CB8AC3E}">
        <p14:creationId xmlns:p14="http://schemas.microsoft.com/office/powerpoint/2010/main" val="24155852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CCHF Treatment and Infection Prevention</a:t>
            </a:r>
            <a:endParaRPr lang="en-US" dirty="0"/>
          </a:p>
        </p:txBody>
      </p:sp>
      <p:sp>
        <p:nvSpPr>
          <p:cNvPr id="3" name="Content Placeholder 2"/>
          <p:cNvSpPr>
            <a:spLocks noGrp="1"/>
          </p:cNvSpPr>
          <p:nvPr>
            <p:ph idx="10"/>
          </p:nvPr>
        </p:nvSpPr>
        <p:spPr>
          <a:xfrm>
            <a:off x="651510" y="1229185"/>
            <a:ext cx="10888980" cy="5354495"/>
          </a:xfrm>
        </p:spPr>
        <p:txBody>
          <a:bodyPr>
            <a:normAutofit fontScale="85000" lnSpcReduction="20000"/>
          </a:bodyPr>
          <a:lstStyle/>
          <a:p>
            <a:pPr marL="0" indent="0">
              <a:lnSpc>
                <a:spcPct val="120000"/>
              </a:lnSpc>
              <a:spcBef>
                <a:spcPts val="0"/>
              </a:spcBef>
              <a:spcAft>
                <a:spcPts val="0"/>
              </a:spcAft>
              <a:buNone/>
            </a:pPr>
            <a:r>
              <a:rPr lang="en-US" dirty="0" smtClean="0"/>
              <a:t>Treatment</a:t>
            </a:r>
          </a:p>
          <a:p>
            <a:pPr lvl="1">
              <a:lnSpc>
                <a:spcPct val="120000"/>
              </a:lnSpc>
              <a:spcBef>
                <a:spcPts val="0"/>
              </a:spcBef>
              <a:spcAft>
                <a:spcPts val="0"/>
              </a:spcAft>
            </a:pPr>
            <a:r>
              <a:rPr lang="en-US" dirty="0" smtClean="0"/>
              <a:t>No safe and effective vaccine yet</a:t>
            </a:r>
          </a:p>
          <a:p>
            <a:pPr lvl="1">
              <a:lnSpc>
                <a:spcPct val="120000"/>
              </a:lnSpc>
              <a:spcBef>
                <a:spcPts val="0"/>
              </a:spcBef>
              <a:spcAft>
                <a:spcPts val="0"/>
              </a:spcAft>
            </a:pPr>
            <a:r>
              <a:rPr lang="en-US" dirty="0" smtClean="0"/>
              <a:t>Supportive care</a:t>
            </a:r>
          </a:p>
          <a:p>
            <a:pPr marL="0" indent="0">
              <a:lnSpc>
                <a:spcPct val="120000"/>
              </a:lnSpc>
              <a:spcBef>
                <a:spcPts val="600"/>
              </a:spcBef>
              <a:spcAft>
                <a:spcPts val="0"/>
              </a:spcAft>
              <a:buNone/>
            </a:pPr>
            <a:r>
              <a:rPr lang="en-US" dirty="0" smtClean="0"/>
              <a:t>Cleaning</a:t>
            </a:r>
          </a:p>
          <a:p>
            <a:pPr lvl="1">
              <a:lnSpc>
                <a:spcPct val="120000"/>
              </a:lnSpc>
              <a:spcBef>
                <a:spcPts val="0"/>
              </a:spcBef>
              <a:spcAft>
                <a:spcPts val="0"/>
              </a:spcAft>
            </a:pPr>
            <a:r>
              <a:rPr lang="en-US" dirty="0" smtClean="0"/>
              <a:t>Disinfection of CCHF virus should be done using a U.S. Environmental Protection Agency (EPA)-registered hospital disinfectant with a label claim for a non-enveloped virus. Although, CCHF is an enveloped virus and is easier to kill than non-enveloped viruses, as a precaution selection of a disinfectant product with a higher potency than what is normally required for an enveloped virus is being recommended at this time.</a:t>
            </a:r>
          </a:p>
          <a:p>
            <a:pPr lvl="1"/>
            <a:r>
              <a:rPr lang="en-US" dirty="0" smtClean="0"/>
              <a:t>See </a:t>
            </a:r>
            <a:r>
              <a:rPr lang="en-US" dirty="0">
                <a:hlinkClick r:id="rId2"/>
              </a:rPr>
              <a:t>List L: EPA’s Registered Antimicrobial Products that Meet the CDC Criteria for Use Against the Ebola Virus (https://www.epa.gov/pesticide-registration/list-l-epas-registered-antimicrobial-products-meet-cdc-criteria-use-against)</a:t>
            </a:r>
            <a:endParaRPr lang="en-US" dirty="0"/>
          </a:p>
          <a:p>
            <a:pPr marL="0" indent="0">
              <a:lnSpc>
                <a:spcPct val="120000"/>
              </a:lnSpc>
              <a:spcBef>
                <a:spcPts val="0"/>
              </a:spcBef>
              <a:spcAft>
                <a:spcPts val="0"/>
              </a:spcAft>
              <a:buNone/>
            </a:pPr>
            <a:r>
              <a:rPr lang="en-US" dirty="0" smtClean="0"/>
              <a:t>Waste</a:t>
            </a:r>
            <a:endParaRPr lang="en-US" dirty="0" smtClean="0"/>
          </a:p>
          <a:p>
            <a:pPr lvl="1">
              <a:lnSpc>
                <a:spcPct val="120000"/>
              </a:lnSpc>
              <a:spcBef>
                <a:spcPts val="0"/>
              </a:spcBef>
              <a:spcAft>
                <a:spcPts val="0"/>
              </a:spcAft>
            </a:pPr>
            <a:r>
              <a:rPr lang="en-US" dirty="0" smtClean="0"/>
              <a:t>Is Category A infectious waste. Hold waste in the room of a suspect Crimean-Congo Hemorrhagic Fever case until HCIDs ruled out. Consult with the MDH on management of the waste.  </a:t>
            </a:r>
          </a:p>
          <a:p>
            <a:pPr marL="0" indent="0">
              <a:lnSpc>
                <a:spcPct val="120000"/>
              </a:lnSpc>
              <a:spcBef>
                <a:spcPts val="0"/>
              </a:spcBef>
              <a:spcAft>
                <a:spcPts val="0"/>
              </a:spcAft>
              <a:buNone/>
            </a:pPr>
            <a:r>
              <a:rPr lang="en-US" dirty="0" smtClean="0"/>
              <a:t>Prevention</a:t>
            </a:r>
          </a:p>
          <a:p>
            <a:pPr lvl="1">
              <a:lnSpc>
                <a:spcPct val="120000"/>
              </a:lnSpc>
              <a:spcBef>
                <a:spcPts val="0"/>
              </a:spcBef>
              <a:spcAft>
                <a:spcPts val="0"/>
              </a:spcAft>
            </a:pPr>
            <a:r>
              <a:rPr lang="en-US" dirty="0" smtClean="0"/>
              <a:t>Prevent tick bites</a:t>
            </a:r>
          </a:p>
          <a:p>
            <a:pPr lvl="1">
              <a:lnSpc>
                <a:spcPct val="120000"/>
              </a:lnSpc>
              <a:spcBef>
                <a:spcPts val="0"/>
              </a:spcBef>
              <a:spcAft>
                <a:spcPts val="0"/>
              </a:spcAft>
            </a:pPr>
            <a:r>
              <a:rPr lang="en-US" dirty="0" smtClean="0"/>
              <a:t>Prevent contact with blood or body fluids infected animals or from human case</a:t>
            </a:r>
          </a:p>
        </p:txBody>
      </p:sp>
    </p:spTree>
    <p:extLst>
      <p:ext uri="{BB962C8B-B14F-4D97-AF65-F5344CB8AC3E}">
        <p14:creationId xmlns:p14="http://schemas.microsoft.com/office/powerpoint/2010/main" val="6308417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126" y="5575095"/>
            <a:ext cx="10869284" cy="800219"/>
          </a:xfrm>
          <a:prstGeom prst="rect">
            <a:avLst/>
          </a:prstGeom>
          <a:noFill/>
        </p:spPr>
        <p:txBody>
          <a:bodyPr wrap="square" rtlCol="0">
            <a:spAutoFit/>
          </a:bodyPr>
          <a:lstStyle/>
          <a:p>
            <a:r>
              <a:rPr lang="en-US" dirty="0" smtClean="0"/>
              <a:t>References:</a:t>
            </a:r>
            <a:endParaRPr lang="en-US" sz="1600" dirty="0" smtClean="0"/>
          </a:p>
          <a:p>
            <a:r>
              <a:rPr lang="en-US" sz="1400" dirty="0">
                <a:hlinkClick r:id="rId2"/>
              </a:rPr>
              <a:t>CDC: Crimean-Congo Hemorrhagic Fever (CCHF) (https://www.cdc.gov/vhf/crimean-congo/index.html)</a:t>
            </a:r>
            <a:endParaRPr lang="en-US" sz="1400" dirty="0"/>
          </a:p>
          <a:p>
            <a:r>
              <a:rPr lang="en-US" sz="1400" dirty="0">
                <a:hlinkClick r:id="rId3"/>
              </a:rPr>
              <a:t>WHO: Crimean-Congo </a:t>
            </a:r>
            <a:r>
              <a:rPr lang="en-US" sz="1400" dirty="0" err="1">
                <a:hlinkClick r:id="rId3"/>
              </a:rPr>
              <a:t>haemorrhagic</a:t>
            </a:r>
            <a:r>
              <a:rPr lang="en-US" sz="1400" dirty="0">
                <a:hlinkClick r:id="rId3"/>
              </a:rPr>
              <a:t> fever (https://www.who.int/health-topics/crimean-congo-haemorrhagic-fever/)</a:t>
            </a:r>
            <a:endParaRPr lang="en-US" sz="1400" dirty="0" smtClean="0"/>
          </a:p>
        </p:txBody>
      </p:sp>
      <p:sp>
        <p:nvSpPr>
          <p:cNvPr id="2" name="Title 1"/>
          <p:cNvSpPr>
            <a:spLocks noGrp="1"/>
          </p:cNvSpPr>
          <p:nvPr>
            <p:ph type="title"/>
          </p:nvPr>
        </p:nvSpPr>
        <p:spPr>
          <a:xfrm>
            <a:off x="407504" y="177086"/>
            <a:ext cx="11082131" cy="590550"/>
          </a:xfrm>
        </p:spPr>
        <p:txBody>
          <a:bodyPr>
            <a:normAutofit/>
          </a:bodyPr>
          <a:lstStyle/>
          <a:p>
            <a:r>
              <a:rPr lang="en-US" dirty="0" smtClean="0"/>
              <a:t>Crimean-Congo Hemorrhagic Fever Virus (CCHF</a:t>
            </a:r>
            <a:r>
              <a:rPr lang="en-US" dirty="0" smtClean="0"/>
              <a:t>) Overview</a:t>
            </a:r>
            <a:endParaRPr lang="en-US" dirty="0"/>
          </a:p>
        </p:txBody>
      </p:sp>
      <p:graphicFrame>
        <p:nvGraphicFramePr>
          <p:cNvPr id="8" name="Content Placeholder 7"/>
          <p:cNvGraphicFramePr>
            <a:graphicFrameLocks noGrp="1"/>
          </p:cNvGraphicFramePr>
          <p:nvPr>
            <p:ph sz="quarter" idx="10"/>
            <p:extLst>
              <p:ext uri="{D42A27DB-BD31-4B8C-83A1-F6EECF244321}">
                <p14:modId xmlns:p14="http://schemas.microsoft.com/office/powerpoint/2010/main" val="3667453984"/>
              </p:ext>
            </p:extLst>
          </p:nvPr>
        </p:nvGraphicFramePr>
        <p:xfrm>
          <a:off x="99066" y="914863"/>
          <a:ext cx="12012924" cy="4232910"/>
        </p:xfrm>
        <a:graphic>
          <a:graphicData uri="http://schemas.openxmlformats.org/drawingml/2006/table">
            <a:tbl>
              <a:tblPr firstRow="1" bandRow="1">
                <a:tableStyleId>{5C22544A-7EE6-4342-B048-85BDC9FD1C3A}</a:tableStyleId>
              </a:tblPr>
              <a:tblGrid>
                <a:gridCol w="927732">
                  <a:extLst>
                    <a:ext uri="{9D8B030D-6E8A-4147-A177-3AD203B41FA5}">
                      <a16:colId xmlns:a16="http://schemas.microsoft.com/office/drawing/2014/main" val="93985487"/>
                    </a:ext>
                  </a:extLst>
                </a:gridCol>
                <a:gridCol w="1017270">
                  <a:extLst>
                    <a:ext uri="{9D8B030D-6E8A-4147-A177-3AD203B41FA5}">
                      <a16:colId xmlns:a16="http://schemas.microsoft.com/office/drawing/2014/main" val="2532194084"/>
                    </a:ext>
                  </a:extLst>
                </a:gridCol>
                <a:gridCol w="1331250">
                  <a:extLst>
                    <a:ext uri="{9D8B030D-6E8A-4147-A177-3AD203B41FA5}">
                      <a16:colId xmlns:a16="http://schemas.microsoft.com/office/drawing/2014/main" val="1841583195"/>
                    </a:ext>
                  </a:extLst>
                </a:gridCol>
                <a:gridCol w="1092084">
                  <a:extLst>
                    <a:ext uri="{9D8B030D-6E8A-4147-A177-3AD203B41FA5}">
                      <a16:colId xmlns:a16="http://schemas.microsoft.com/office/drawing/2014/main" val="4109868248"/>
                    </a:ext>
                  </a:extLst>
                </a:gridCol>
                <a:gridCol w="1440006">
                  <a:extLst>
                    <a:ext uri="{9D8B030D-6E8A-4147-A177-3AD203B41FA5}">
                      <a16:colId xmlns:a16="http://schemas.microsoft.com/office/drawing/2014/main" val="2764558196"/>
                    </a:ext>
                  </a:extLst>
                </a:gridCol>
                <a:gridCol w="744162">
                  <a:extLst>
                    <a:ext uri="{9D8B030D-6E8A-4147-A177-3AD203B41FA5}">
                      <a16:colId xmlns:a16="http://schemas.microsoft.com/office/drawing/2014/main" val="556527924"/>
                    </a:ext>
                  </a:extLst>
                </a:gridCol>
                <a:gridCol w="1092084">
                  <a:extLst>
                    <a:ext uri="{9D8B030D-6E8A-4147-A177-3AD203B41FA5}">
                      <a16:colId xmlns:a16="http://schemas.microsoft.com/office/drawing/2014/main" val="297944896"/>
                    </a:ext>
                  </a:extLst>
                </a:gridCol>
                <a:gridCol w="1092084">
                  <a:extLst>
                    <a:ext uri="{9D8B030D-6E8A-4147-A177-3AD203B41FA5}">
                      <a16:colId xmlns:a16="http://schemas.microsoft.com/office/drawing/2014/main" val="1182120510"/>
                    </a:ext>
                  </a:extLst>
                </a:gridCol>
                <a:gridCol w="1092084">
                  <a:extLst>
                    <a:ext uri="{9D8B030D-6E8A-4147-A177-3AD203B41FA5}">
                      <a16:colId xmlns:a16="http://schemas.microsoft.com/office/drawing/2014/main" val="2704190587"/>
                    </a:ext>
                  </a:extLst>
                </a:gridCol>
                <a:gridCol w="1191666">
                  <a:extLst>
                    <a:ext uri="{9D8B030D-6E8A-4147-A177-3AD203B41FA5}">
                      <a16:colId xmlns:a16="http://schemas.microsoft.com/office/drawing/2014/main" val="2570217208"/>
                    </a:ext>
                  </a:extLst>
                </a:gridCol>
                <a:gridCol w="992502">
                  <a:extLst>
                    <a:ext uri="{9D8B030D-6E8A-4147-A177-3AD203B41FA5}">
                      <a16:colId xmlns:a16="http://schemas.microsoft.com/office/drawing/2014/main" val="1440716925"/>
                    </a:ext>
                  </a:extLst>
                </a:gridCol>
              </a:tblGrid>
              <a:tr h="601266">
                <a:tc>
                  <a:txBody>
                    <a:bodyPr/>
                    <a:lstStyle/>
                    <a:p>
                      <a:r>
                        <a:rPr lang="en-US" sz="1050" dirty="0" smtClean="0"/>
                        <a:t>Disease &amp; Agent </a:t>
                      </a:r>
                      <a:endParaRPr lang="en-US" sz="1050" dirty="0"/>
                    </a:p>
                  </a:txBody>
                  <a:tcPr/>
                </a:tc>
                <a:tc>
                  <a:txBody>
                    <a:bodyPr/>
                    <a:lstStyle/>
                    <a:p>
                      <a:r>
                        <a:rPr lang="en-US" sz="1050" dirty="0" smtClean="0">
                          <a:solidFill>
                            <a:schemeClr val="bg1"/>
                          </a:solidFill>
                        </a:rPr>
                        <a:t>Geographic</a:t>
                      </a:r>
                      <a:r>
                        <a:rPr lang="en-US" sz="1050" baseline="0" dirty="0" smtClean="0">
                          <a:solidFill>
                            <a:schemeClr val="bg1"/>
                          </a:solidFill>
                        </a:rPr>
                        <a:t> areas</a:t>
                      </a:r>
                      <a:endParaRPr lang="en-US" sz="1050" dirty="0">
                        <a:solidFill>
                          <a:schemeClr val="bg1"/>
                        </a:solidFill>
                      </a:endParaRPr>
                    </a:p>
                  </a:txBody>
                  <a:tcPr/>
                </a:tc>
                <a:tc>
                  <a:txBody>
                    <a:bodyPr/>
                    <a:lstStyle/>
                    <a:p>
                      <a:r>
                        <a:rPr lang="en-US" sz="1050" dirty="0" smtClean="0"/>
                        <a:t>Transmission</a:t>
                      </a:r>
                      <a:endParaRPr lang="en-US" sz="1050" dirty="0"/>
                    </a:p>
                  </a:txBody>
                  <a:tcPr/>
                </a:tc>
                <a:tc>
                  <a:txBody>
                    <a:bodyPr/>
                    <a:lstStyle/>
                    <a:p>
                      <a:r>
                        <a:rPr lang="en-US" sz="1050" dirty="0" smtClean="0"/>
                        <a:t>Incubation period</a:t>
                      </a:r>
                      <a:endParaRPr lang="en-US" sz="1050" dirty="0"/>
                    </a:p>
                  </a:txBody>
                  <a:tcPr/>
                </a:tc>
                <a:tc>
                  <a:txBody>
                    <a:bodyPr/>
                    <a:lstStyle/>
                    <a:p>
                      <a:r>
                        <a:rPr lang="en-US" sz="1050" dirty="0" smtClean="0"/>
                        <a:t>Signs &amp;</a:t>
                      </a:r>
                      <a:r>
                        <a:rPr lang="en-US" sz="1050" baseline="0" dirty="0" smtClean="0"/>
                        <a:t>  </a:t>
                      </a:r>
                      <a:r>
                        <a:rPr lang="en-US" sz="1050" dirty="0" smtClean="0"/>
                        <a:t>Symptoms</a:t>
                      </a:r>
                      <a:endParaRPr lang="en-US" sz="1050" dirty="0"/>
                    </a:p>
                  </a:txBody>
                  <a:tcPr/>
                </a:tc>
                <a:tc>
                  <a:txBody>
                    <a:bodyPr/>
                    <a:lstStyle/>
                    <a:p>
                      <a:r>
                        <a:rPr lang="en-US" sz="1050" dirty="0" smtClean="0"/>
                        <a:t>Mortality</a:t>
                      </a:r>
                      <a:r>
                        <a:rPr lang="en-US" sz="1050" baseline="0" dirty="0" smtClean="0"/>
                        <a:t> rate</a:t>
                      </a:r>
                      <a:endParaRPr lang="en-US" sz="1050" dirty="0"/>
                    </a:p>
                  </a:txBody>
                  <a:tcPr/>
                </a:tc>
                <a:tc>
                  <a:txBody>
                    <a:bodyPr/>
                    <a:lstStyle/>
                    <a:p>
                      <a:r>
                        <a:rPr lang="en-US" sz="1050" dirty="0" smtClean="0"/>
                        <a:t>Diagnostic</a:t>
                      </a:r>
                      <a:r>
                        <a:rPr lang="en-US" sz="1050" baseline="0" dirty="0" smtClean="0"/>
                        <a:t> Testing</a:t>
                      </a:r>
                      <a:endParaRPr lang="en-US" sz="1050" dirty="0"/>
                    </a:p>
                  </a:txBody>
                  <a:tcPr/>
                </a:tc>
                <a:tc>
                  <a:txBody>
                    <a:bodyPr/>
                    <a:lstStyle/>
                    <a:p>
                      <a:r>
                        <a:rPr lang="en-US" sz="1050" dirty="0" smtClean="0"/>
                        <a:t>Prevention &amp;</a:t>
                      </a:r>
                    </a:p>
                    <a:p>
                      <a:r>
                        <a:rPr lang="en-US" sz="1050" dirty="0" smtClean="0"/>
                        <a:t>Treatment</a:t>
                      </a:r>
                    </a:p>
                  </a:txBody>
                  <a:tcPr/>
                </a:tc>
                <a:tc>
                  <a:txBody>
                    <a:bodyPr/>
                    <a:lstStyle/>
                    <a:p>
                      <a:r>
                        <a:rPr lang="en-US" sz="1050" dirty="0" smtClean="0">
                          <a:solidFill>
                            <a:schemeClr val="bg1"/>
                          </a:solidFill>
                        </a:rPr>
                        <a:t>Isolation &amp; PPE</a:t>
                      </a:r>
                      <a:endParaRPr lang="en-US" sz="1050" dirty="0">
                        <a:solidFill>
                          <a:schemeClr val="bg1"/>
                        </a:solidFill>
                      </a:endParaRPr>
                    </a:p>
                  </a:txBody>
                  <a:tcPr/>
                </a:tc>
                <a:tc>
                  <a:txBody>
                    <a:bodyPr/>
                    <a:lstStyle/>
                    <a:p>
                      <a:r>
                        <a:rPr lang="en-US" sz="1050" dirty="0" smtClean="0"/>
                        <a:t>Cleaning</a:t>
                      </a:r>
                      <a:endParaRPr lang="en-US" sz="1050" dirty="0"/>
                    </a:p>
                  </a:txBody>
                  <a:tcPr/>
                </a:tc>
                <a:tc>
                  <a:txBody>
                    <a:bodyPr/>
                    <a:lstStyle/>
                    <a:p>
                      <a:r>
                        <a:rPr lang="en-US" sz="1050" dirty="0" smtClean="0"/>
                        <a:t>Specimen</a:t>
                      </a:r>
                      <a:r>
                        <a:rPr lang="en-US" sz="1050" baseline="0" dirty="0" smtClean="0"/>
                        <a:t> transport and w</a:t>
                      </a:r>
                      <a:r>
                        <a:rPr lang="en-US" sz="1050" dirty="0" smtClean="0"/>
                        <a:t>aste</a:t>
                      </a:r>
                      <a:endParaRPr lang="en-US" sz="1050" dirty="0"/>
                    </a:p>
                  </a:txBody>
                  <a:tcPr/>
                </a:tc>
                <a:extLst>
                  <a:ext uri="{0D108BD9-81ED-4DB2-BD59-A6C34878D82A}">
                    <a16:rowId xmlns:a16="http://schemas.microsoft.com/office/drawing/2014/main" val="1581559078"/>
                  </a:ext>
                </a:extLst>
              </a:tr>
              <a:tr h="3631644">
                <a:tc>
                  <a:txBody>
                    <a:bodyPr/>
                    <a:lstStyle/>
                    <a:p>
                      <a:r>
                        <a:rPr lang="en-US" sz="1050" dirty="0" smtClean="0"/>
                        <a:t>Crimean Congo Hemorrhagic</a:t>
                      </a:r>
                      <a:r>
                        <a:rPr lang="en-US" sz="1050" baseline="0" dirty="0" smtClean="0"/>
                        <a:t> fever </a:t>
                      </a:r>
                    </a:p>
                    <a:p>
                      <a:endParaRPr lang="en-US" sz="1050" baseline="0" dirty="0" smtClean="0"/>
                    </a:p>
                    <a:p>
                      <a:r>
                        <a:rPr lang="en-US" sz="1050" dirty="0" err="1" smtClean="0"/>
                        <a:t>Nairovirus</a:t>
                      </a:r>
                      <a:r>
                        <a:rPr lang="en-US" sz="1050" dirty="0" smtClean="0"/>
                        <a:t> in the family </a:t>
                      </a:r>
                      <a:r>
                        <a:rPr lang="en-US" sz="1050" dirty="0" err="1" smtClean="0"/>
                        <a:t>Bunyaviridae</a:t>
                      </a:r>
                      <a:endParaRPr lang="en-US" sz="1050" dirty="0" smtClean="0"/>
                    </a:p>
                    <a:p>
                      <a:endParaRPr lang="en-US" sz="1050" b="0" i="0" u="none" strike="noStrike" kern="1200" baseline="0" dirty="0" smtClean="0">
                        <a:solidFill>
                          <a:schemeClr val="dk1"/>
                        </a:solidFill>
                        <a:latin typeface="+mn-lt"/>
                        <a:ea typeface="+mn-ea"/>
                        <a:cs typeface="+mn-cs"/>
                      </a:endParaRPr>
                    </a:p>
                    <a:p>
                      <a:r>
                        <a:rPr lang="en-US" sz="1050" b="0" i="0" u="none" strike="noStrike" kern="1200" baseline="0" dirty="0" smtClean="0">
                          <a:solidFill>
                            <a:schemeClr val="dk1"/>
                          </a:solidFill>
                          <a:latin typeface="+mn-lt"/>
                          <a:ea typeface="+mn-ea"/>
                          <a:cs typeface="+mn-cs"/>
                        </a:rPr>
                        <a:t>Discovered 1944</a:t>
                      </a:r>
                      <a:endParaRPr lang="en-US" sz="1800" b="0" i="0" u="none" strike="noStrike" kern="1200" baseline="0" dirty="0" smtClean="0">
                        <a:solidFill>
                          <a:schemeClr val="dk1"/>
                        </a:solidFill>
                        <a:latin typeface="+mn-lt"/>
                        <a:ea typeface="+mn-ea"/>
                        <a:cs typeface="+mn-cs"/>
                      </a:endParaRPr>
                    </a:p>
                    <a:p>
                      <a:r>
                        <a:rPr lang="en-US" sz="1800" b="0" i="0" u="none" strike="noStrike" kern="1200" baseline="0" dirty="0" smtClean="0">
                          <a:solidFill>
                            <a:schemeClr val="dk1"/>
                          </a:solidFill>
                          <a:latin typeface="+mn-lt"/>
                          <a:ea typeface="+mn-ea"/>
                          <a:cs typeface="+mn-cs"/>
                        </a:rPr>
                        <a:t> </a:t>
                      </a:r>
                      <a:endParaRPr lang="en-US" sz="1050" dirty="0"/>
                    </a:p>
                  </a:txBody>
                  <a:tcPr/>
                </a:tc>
                <a:tc>
                  <a:txBody>
                    <a:bodyPr/>
                    <a:lstStyle/>
                    <a:p>
                      <a:r>
                        <a:rPr lang="en-US" sz="1050" dirty="0" smtClean="0">
                          <a:effectLst/>
                        </a:rPr>
                        <a:t>Eastern Europe, in former Soviet Union, Mediterranean, northwest China, central Asia, south</a:t>
                      </a:r>
                      <a:r>
                        <a:rPr lang="en-US" sz="1050" baseline="0" dirty="0" smtClean="0">
                          <a:effectLst/>
                        </a:rPr>
                        <a:t> </a:t>
                      </a:r>
                      <a:r>
                        <a:rPr lang="en-US" sz="1050" dirty="0" smtClean="0">
                          <a:solidFill>
                            <a:schemeClr val="tx1"/>
                          </a:solidFill>
                          <a:effectLst/>
                        </a:rPr>
                        <a:t>Europe (including recent report from Spain), Africa,  Middle </a:t>
                      </a:r>
                      <a:r>
                        <a:rPr lang="en-US" sz="1050" dirty="0" smtClean="0">
                          <a:effectLst/>
                        </a:rPr>
                        <a:t>East,  Indian subcontinent</a:t>
                      </a:r>
                      <a:endParaRPr lang="en-US" sz="1050" dirty="0" smtClean="0"/>
                    </a:p>
                  </a:txBody>
                  <a:tcPr/>
                </a:tc>
                <a:tc>
                  <a:txBody>
                    <a:bodyPr/>
                    <a:lstStyle/>
                    <a:p>
                      <a:r>
                        <a:rPr lang="en-US" sz="1050" dirty="0" err="1" smtClean="0"/>
                        <a:t>Ixodid</a:t>
                      </a:r>
                      <a:r>
                        <a:rPr lang="en-US" sz="1050" baseline="0" dirty="0" smtClean="0"/>
                        <a:t> (hard) t</a:t>
                      </a:r>
                      <a:r>
                        <a:rPr lang="en-US" sz="1050" dirty="0" smtClean="0"/>
                        <a:t>icks.</a:t>
                      </a:r>
                      <a:r>
                        <a:rPr lang="en-US" sz="1050" baseline="0" dirty="0" smtClean="0"/>
                        <a:t> </a:t>
                      </a:r>
                      <a:r>
                        <a:rPr lang="en-US" sz="1050" dirty="0" smtClean="0"/>
                        <a:t>Person to person – blood &amp; body fluids</a:t>
                      </a:r>
                    </a:p>
                    <a:p>
                      <a:endParaRPr lang="en-US" sz="1050" dirty="0" smtClean="0"/>
                    </a:p>
                    <a:p>
                      <a:r>
                        <a:rPr lang="en-US" sz="1050" dirty="0" smtClean="0"/>
                        <a:t>Animals can act as amplifying hosts</a:t>
                      </a:r>
                    </a:p>
                    <a:p>
                      <a:endParaRPr lang="en-US" sz="1050" dirty="0" smtClean="0"/>
                    </a:p>
                    <a:p>
                      <a:r>
                        <a:rPr lang="en-US" sz="1050" dirty="0" smtClean="0">
                          <a:effectLst/>
                        </a:rPr>
                        <a:t>Animal herders, livestock and slaughterhouse workers,</a:t>
                      </a:r>
                      <a:r>
                        <a:rPr lang="en-US" sz="1050" baseline="0" dirty="0" smtClean="0">
                          <a:effectLst/>
                        </a:rPr>
                        <a:t> healthcare workers</a:t>
                      </a:r>
                    </a:p>
                    <a:p>
                      <a:endParaRPr lang="en-US" sz="1050" baseline="0" dirty="0" smtClean="0">
                        <a:effectLst/>
                      </a:endParaRPr>
                    </a:p>
                    <a:p>
                      <a:r>
                        <a:rPr lang="en-US" sz="1050" baseline="0" dirty="0" smtClean="0">
                          <a:effectLst/>
                        </a:rPr>
                        <a:t>Transmission due to improper sterilization of medical equipment has occurred</a:t>
                      </a:r>
                      <a:endParaRPr lang="en-US" sz="1050" dirty="0"/>
                    </a:p>
                  </a:txBody>
                  <a:tcPr/>
                </a:tc>
                <a:tc>
                  <a:txBody>
                    <a:bodyPr/>
                    <a:lstStyle/>
                    <a:p>
                      <a:r>
                        <a:rPr lang="en-US" sz="1050" dirty="0" smtClean="0"/>
                        <a:t>1-3 days (max 9 days) after</a:t>
                      </a:r>
                      <a:r>
                        <a:rPr lang="en-US" sz="1050" baseline="0" dirty="0" smtClean="0"/>
                        <a:t> tick exposure</a:t>
                      </a:r>
                    </a:p>
                    <a:p>
                      <a:endParaRPr lang="en-US" sz="1050" baseline="0" dirty="0" smtClean="0"/>
                    </a:p>
                    <a:p>
                      <a:r>
                        <a:rPr lang="en-US" sz="1050" dirty="0" smtClean="0"/>
                        <a:t>5-6 days (max 13 days) after blood</a:t>
                      </a:r>
                      <a:r>
                        <a:rPr lang="en-US" sz="1050" baseline="0" dirty="0" smtClean="0"/>
                        <a:t> or body fluid exposure</a:t>
                      </a:r>
                      <a:endParaRPr lang="en-US" sz="1050" dirty="0"/>
                    </a:p>
                  </a:txBody>
                  <a:tcPr/>
                </a:tc>
                <a:tc>
                  <a:txBody>
                    <a:bodyPr/>
                    <a:lstStyle/>
                    <a:p>
                      <a:r>
                        <a:rPr lang="en-US" sz="1050" dirty="0" smtClean="0">
                          <a:effectLst/>
                        </a:rPr>
                        <a:t>Headache, high fever, back pain, joint pain, stomach pain, and vomiting. Red eyes, a flushed face, a red throat, and petechiae on the palate are common.</a:t>
                      </a:r>
                      <a:r>
                        <a:rPr lang="en-US" sz="1050" baseline="0" dirty="0" smtClean="0">
                          <a:effectLst/>
                        </a:rPr>
                        <a:t> Jaundice and mood and sensory perception can occur.</a:t>
                      </a:r>
                      <a:r>
                        <a:rPr lang="en-US" sz="1050" dirty="0" smtClean="0">
                          <a:effectLst/>
                        </a:rPr>
                        <a:t> </a:t>
                      </a:r>
                    </a:p>
                    <a:p>
                      <a:endParaRPr lang="en-US" sz="1050" dirty="0" smtClean="0">
                        <a:effectLst/>
                      </a:endParaRPr>
                    </a:p>
                    <a:p>
                      <a:r>
                        <a:rPr lang="en-US" sz="1050" dirty="0" smtClean="0">
                          <a:effectLst/>
                        </a:rPr>
                        <a:t>As illness progresses, large areas of severe bruising, severe nosebleeds, and uncontrolled bleeding at injection sites can be seen, beginning on about the fourth day of illness and lasting for about two weeks.</a:t>
                      </a:r>
                      <a:endParaRPr lang="en-US" sz="1050" dirty="0"/>
                    </a:p>
                  </a:txBody>
                  <a:tcPr/>
                </a:tc>
                <a:tc>
                  <a:txBody>
                    <a:bodyPr/>
                    <a:lstStyle/>
                    <a:p>
                      <a:r>
                        <a:rPr lang="en-US" sz="1050" dirty="0" smtClean="0"/>
                        <a:t>9-50%</a:t>
                      </a:r>
                      <a:endParaRPr lang="en-US" sz="1050" dirty="0"/>
                    </a:p>
                  </a:txBody>
                  <a:tcPr/>
                </a:tc>
                <a:tc>
                  <a:txBody>
                    <a:bodyPr/>
                    <a:lstStyle/>
                    <a:p>
                      <a:r>
                        <a:rPr lang="en-US" sz="1050" dirty="0" smtClean="0"/>
                        <a:t>Serology</a:t>
                      </a:r>
                      <a:r>
                        <a:rPr lang="en-US" sz="1050" baseline="0" dirty="0" smtClean="0"/>
                        <a:t> and tissue</a:t>
                      </a:r>
                    </a:p>
                    <a:p>
                      <a:endParaRPr lang="en-US" sz="105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ELIZA and PCR </a:t>
                      </a:r>
                    </a:p>
                    <a:p>
                      <a:endParaRPr lang="en-US" sz="105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effectLst/>
                        </a:rPr>
                        <a:t>Consult with facility’s Lab Director before sending any specimens to the facility’s general lab</a:t>
                      </a:r>
                      <a:endParaRPr lang="en-US" sz="1050" dirty="0" smtClean="0">
                        <a:effectLst/>
                      </a:endParaRPr>
                    </a:p>
                    <a:p>
                      <a:endParaRPr lang="en-US" sz="1050" baseline="0" dirty="0" smtClean="0"/>
                    </a:p>
                    <a:p>
                      <a:endParaRPr lang="en-US" sz="1050" baseline="0" dirty="0" smtClean="0"/>
                    </a:p>
                  </a:txBody>
                  <a:tcPr/>
                </a:tc>
                <a:tc>
                  <a:txBody>
                    <a:bodyPr/>
                    <a:lstStyle/>
                    <a:p>
                      <a:r>
                        <a:rPr lang="en-US" sz="1050" dirty="0" smtClean="0"/>
                        <a:t>Prevent tick bites</a:t>
                      </a:r>
                      <a:r>
                        <a:rPr lang="en-US" sz="1050" baseline="0" dirty="0" smtClean="0"/>
                        <a:t> </a:t>
                      </a:r>
                    </a:p>
                    <a:p>
                      <a:endParaRPr lang="en-US" sz="1050" baseline="0" dirty="0" smtClean="0"/>
                    </a:p>
                    <a:p>
                      <a:r>
                        <a:rPr lang="en-US" sz="1050" baseline="0" dirty="0" smtClean="0"/>
                        <a:t>Prevent contact with blood or body fluids from case</a:t>
                      </a:r>
                      <a:endParaRPr lang="en-US" sz="1050" dirty="0" smtClean="0"/>
                    </a:p>
                    <a:p>
                      <a:endParaRPr lang="en-US" sz="1050" dirty="0" smtClean="0"/>
                    </a:p>
                    <a:p>
                      <a:r>
                        <a:rPr lang="en-US" sz="1050" dirty="0" smtClean="0"/>
                        <a:t>No safe and effective vaccine</a:t>
                      </a:r>
                    </a:p>
                    <a:p>
                      <a:endParaRPr lang="en-US" sz="1050" dirty="0" smtClean="0"/>
                    </a:p>
                    <a:p>
                      <a:r>
                        <a:rPr lang="en-US" sz="1050" dirty="0" smtClean="0"/>
                        <a:t>Supportive</a:t>
                      </a:r>
                      <a:r>
                        <a:rPr lang="en-US" sz="1050" baseline="0" dirty="0" smtClean="0"/>
                        <a:t> care</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smtClean="0"/>
                        <a:t>Place facemask (not N95) on any patient with respiratory symptoms</a:t>
                      </a:r>
                    </a:p>
                    <a:p>
                      <a:endParaRPr lang="en-US" sz="1050" b="0" dirty="0" smtClean="0"/>
                    </a:p>
                    <a:p>
                      <a:r>
                        <a:rPr lang="en-US" sz="1050" b="0" dirty="0" smtClean="0"/>
                        <a:t>Airborne Infection</a:t>
                      </a:r>
                      <a:r>
                        <a:rPr lang="en-US" sz="1050" b="0" baseline="0" dirty="0" smtClean="0"/>
                        <a:t> Isolation Room</a:t>
                      </a:r>
                    </a:p>
                    <a:p>
                      <a:endParaRPr lang="en-US" sz="1050" b="0" baseline="0" dirty="0" smtClean="0"/>
                    </a:p>
                    <a:p>
                      <a:pPr marL="0" lvl="1" indent="0">
                        <a:lnSpc>
                          <a:spcPct val="100000"/>
                        </a:lnSpc>
                        <a:tabLst>
                          <a:tab pos="457200" algn="l"/>
                        </a:tabLst>
                      </a:pPr>
                      <a:r>
                        <a:rPr lang="en-US" sz="1050" b="0" dirty="0" smtClean="0">
                          <a:solidFill>
                            <a:schemeClr val="tx1"/>
                          </a:solidFill>
                        </a:rPr>
                        <a:t>Gloves (2 pairs), </a:t>
                      </a:r>
                      <a:r>
                        <a:rPr lang="en-US" sz="1050" b="0" dirty="0" smtClean="0"/>
                        <a:t>gown, N95 or PAPR, eye protection. </a:t>
                      </a:r>
                      <a:r>
                        <a:rPr lang="en-US" sz="1050" b="0" baseline="0" dirty="0" smtClean="0"/>
                        <a:t> Cover all skin if unstable patient, diarrhea, or bleeding</a:t>
                      </a:r>
                      <a:endParaRPr lang="en-US" sz="1050" b="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EPA</a:t>
                      </a:r>
                      <a:r>
                        <a:rPr lang="en-US" sz="1050" baseline="0" dirty="0" smtClean="0"/>
                        <a:t> </a:t>
                      </a:r>
                      <a:r>
                        <a:rPr lang="en-US" sz="1050" dirty="0" smtClean="0"/>
                        <a:t>registered hospital disinfectant on List L</a:t>
                      </a:r>
                      <a:r>
                        <a:rPr lang="en-US" sz="1050" baseline="0" dirty="0" smtClean="0"/>
                        <a:t> </a:t>
                      </a:r>
                      <a:r>
                        <a:rPr lang="en-US" sz="1050" dirty="0" smtClean="0"/>
                        <a:t>with a label claim for a non-enveloped virus.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solidFill>
                          <a:srgbClr val="FF0000"/>
                        </a:solidFill>
                      </a:endParaRPr>
                    </a:p>
                  </a:txBody>
                  <a:tcPr/>
                </a:tc>
                <a:tc>
                  <a:txBody>
                    <a:bodyPr/>
                    <a:lstStyle/>
                    <a:p>
                      <a:r>
                        <a:rPr lang="en-US" sz="1050" dirty="0" smtClean="0"/>
                        <a:t>Category A specimens and waste</a:t>
                      </a:r>
                      <a:endParaRPr lang="en-US" sz="1050" dirty="0"/>
                    </a:p>
                  </a:txBody>
                  <a:tcPr/>
                </a:tc>
                <a:extLst>
                  <a:ext uri="{0D108BD9-81ED-4DB2-BD59-A6C34878D82A}">
                    <a16:rowId xmlns:a16="http://schemas.microsoft.com/office/drawing/2014/main" val="2635274772"/>
                  </a:ext>
                </a:extLst>
              </a:tr>
            </a:tbl>
          </a:graphicData>
        </a:graphic>
      </p:graphicFrame>
      <p:pic>
        <p:nvPicPr>
          <p:cNvPr id="7" name="Picture 6" descr="Map of Europe, Asia, and Africa depicting distribution of CCH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4243" y="4760260"/>
            <a:ext cx="2987747" cy="2042376"/>
          </a:xfrm>
          <a:prstGeom prst="rect">
            <a:avLst/>
          </a:prstGeom>
        </p:spPr>
      </p:pic>
    </p:spTree>
    <p:extLst>
      <p:ext uri="{BB962C8B-B14F-4D97-AF65-F5344CB8AC3E}">
        <p14:creationId xmlns:p14="http://schemas.microsoft.com/office/powerpoint/2010/main" val="32673401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Nipah Virus (NiV)</a:t>
            </a:r>
            <a:endParaRPr lang="en-US" dirty="0"/>
          </a:p>
        </p:txBody>
      </p:sp>
      <p:sp>
        <p:nvSpPr>
          <p:cNvPr id="4" name="Content Placeholder 3"/>
          <p:cNvSpPr>
            <a:spLocks noGrp="1"/>
          </p:cNvSpPr>
          <p:nvPr>
            <p:ph sz="half" idx="1"/>
          </p:nvPr>
        </p:nvSpPr>
        <p:spPr>
          <a:xfrm>
            <a:off x="636104" y="1997075"/>
            <a:ext cx="6107596" cy="4179888"/>
          </a:xfrm>
        </p:spPr>
        <p:txBody>
          <a:bodyPr>
            <a:normAutofit/>
          </a:bodyPr>
          <a:lstStyle/>
          <a:p>
            <a:r>
              <a:rPr lang="en-US" sz="2400" dirty="0" smtClean="0">
                <a:hlinkClick r:id="rId2"/>
              </a:rPr>
              <a:t>CDC</a:t>
            </a:r>
            <a:r>
              <a:rPr lang="en-US" sz="2400" dirty="0" smtClean="0">
                <a:hlinkClick r:id="rId2"/>
              </a:rPr>
              <a:t>: </a:t>
            </a:r>
            <a:r>
              <a:rPr lang="en-US" sz="2400" dirty="0" err="1" smtClean="0">
                <a:hlinkClick r:id="rId2"/>
              </a:rPr>
              <a:t>Nipah</a:t>
            </a:r>
            <a:r>
              <a:rPr lang="en-US" sz="2400" dirty="0" smtClean="0">
                <a:hlinkClick r:id="rId2"/>
              </a:rPr>
              <a:t> Virus (</a:t>
            </a:r>
            <a:r>
              <a:rPr lang="en-US" sz="2400" dirty="0" err="1" smtClean="0">
                <a:hlinkClick r:id="rId2"/>
              </a:rPr>
              <a:t>NiV</a:t>
            </a:r>
            <a:r>
              <a:rPr lang="en-US" sz="2400" dirty="0" smtClean="0">
                <a:hlinkClick r:id="rId2"/>
              </a:rPr>
              <a:t>) (</a:t>
            </a:r>
            <a:r>
              <a:rPr lang="en-US" sz="2400" dirty="0">
                <a:hlinkClick r:id="rId2"/>
              </a:rPr>
              <a:t>https://</a:t>
            </a:r>
            <a:r>
              <a:rPr lang="en-US" sz="2400" dirty="0" smtClean="0">
                <a:hlinkClick r:id="rId2"/>
              </a:rPr>
              <a:t>www.cdc.gov/vhf/nipah/index.html)</a:t>
            </a:r>
            <a:endParaRPr lang="en-US" sz="2400" dirty="0" smtClean="0"/>
          </a:p>
          <a:p>
            <a:r>
              <a:rPr lang="en-US" sz="2400" dirty="0" smtClean="0">
                <a:hlinkClick r:id="rId3"/>
              </a:rPr>
              <a:t>WHO: </a:t>
            </a:r>
            <a:r>
              <a:rPr lang="en-US" sz="2400" dirty="0" err="1" smtClean="0">
                <a:hlinkClick r:id="rId3"/>
              </a:rPr>
              <a:t>Nipah</a:t>
            </a:r>
            <a:r>
              <a:rPr lang="en-US" sz="2400" dirty="0" smtClean="0">
                <a:hlinkClick r:id="rId3"/>
              </a:rPr>
              <a:t> virus infection (</a:t>
            </a:r>
            <a:r>
              <a:rPr lang="en-US" sz="2400" dirty="0">
                <a:hlinkClick r:id="rId3"/>
              </a:rPr>
              <a:t>https://www.who.int/csr/disease/nipah/en</a:t>
            </a:r>
            <a:r>
              <a:rPr lang="en-US" sz="2400" dirty="0" smtClean="0">
                <a:hlinkClick r:id="rId3"/>
              </a:rPr>
              <a:t>/)</a:t>
            </a:r>
            <a:endParaRPr lang="en-US" sz="2400" dirty="0" smtClean="0"/>
          </a:p>
        </p:txBody>
      </p:sp>
      <p:pic>
        <p:nvPicPr>
          <p:cNvPr id="7" name="Content Placeholder 6" descr="Map of southeast Asia showing the distribution of NiV"/>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854848" y="1997075"/>
            <a:ext cx="4807562" cy="3603625"/>
          </a:xfrm>
        </p:spPr>
      </p:pic>
    </p:spTree>
    <p:extLst>
      <p:ext uri="{BB962C8B-B14F-4D97-AF65-F5344CB8AC3E}">
        <p14:creationId xmlns:p14="http://schemas.microsoft.com/office/powerpoint/2010/main" val="4440736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History of Nipah Virus (NiV)</a:t>
            </a:r>
            <a:endParaRPr lang="en-US" dirty="0"/>
          </a:p>
        </p:txBody>
      </p:sp>
      <p:sp>
        <p:nvSpPr>
          <p:cNvPr id="6" name="Content Placeholder 5"/>
          <p:cNvSpPr>
            <a:spLocks noGrp="1"/>
          </p:cNvSpPr>
          <p:nvPr>
            <p:ph idx="10"/>
          </p:nvPr>
        </p:nvSpPr>
        <p:spPr>
          <a:xfrm>
            <a:off x="480060" y="1154430"/>
            <a:ext cx="11315700" cy="5543549"/>
          </a:xfrm>
        </p:spPr>
        <p:txBody>
          <a:bodyPr>
            <a:normAutofit fontScale="85000" lnSpcReduction="20000"/>
          </a:bodyPr>
          <a:lstStyle/>
          <a:p>
            <a:r>
              <a:rPr lang="en-US" dirty="0" err="1" smtClean="0"/>
              <a:t>Nipah</a:t>
            </a:r>
            <a:r>
              <a:rPr lang="en-US" dirty="0" smtClean="0"/>
              <a:t> virus (</a:t>
            </a:r>
            <a:r>
              <a:rPr lang="en-US" dirty="0" err="1" smtClean="0"/>
              <a:t>NiV</a:t>
            </a:r>
            <a:r>
              <a:rPr lang="en-US" dirty="0" smtClean="0"/>
              <a:t>) was initially isolated and identified in 1999 during an outbreak of encephalitis and respiratory illness among pig farmers and people with close contact with pigs in Malaysia and Singapore. </a:t>
            </a:r>
          </a:p>
          <a:p>
            <a:r>
              <a:rPr lang="en-US" dirty="0" smtClean="0"/>
              <a:t>Its name originated from Sungai </a:t>
            </a:r>
            <a:r>
              <a:rPr lang="en-US" dirty="0" err="1" smtClean="0"/>
              <a:t>Nipah</a:t>
            </a:r>
            <a:r>
              <a:rPr lang="en-US" dirty="0" smtClean="0"/>
              <a:t>, a village in the Malaysian Peninsula where pig farmers became ill with encephalitis. The case fatality rate is from 40% to 75%.</a:t>
            </a:r>
          </a:p>
          <a:p>
            <a:r>
              <a:rPr lang="en-US" dirty="0" smtClean="0"/>
              <a:t>Given the relatedness of </a:t>
            </a:r>
            <a:r>
              <a:rPr lang="en-US" dirty="0" err="1" smtClean="0"/>
              <a:t>NiV</a:t>
            </a:r>
            <a:r>
              <a:rPr lang="en-US" dirty="0" smtClean="0"/>
              <a:t> to Hendra virus, bat species were quickly singled out for investigation and flying foxes of the genus </a:t>
            </a:r>
            <a:r>
              <a:rPr lang="en-US" i="1" dirty="0" err="1" smtClean="0"/>
              <a:t>Pteropus</a:t>
            </a:r>
            <a:r>
              <a:rPr lang="en-US" dirty="0" smtClean="0"/>
              <a:t> were subsequently identified as the reservoir for </a:t>
            </a:r>
            <a:r>
              <a:rPr lang="en-US" dirty="0" err="1" smtClean="0"/>
              <a:t>NiV</a:t>
            </a:r>
            <a:r>
              <a:rPr lang="en-US" dirty="0" smtClean="0"/>
              <a:t>. </a:t>
            </a:r>
          </a:p>
          <a:p>
            <a:r>
              <a:rPr lang="en-US" dirty="0" smtClean="0"/>
              <a:t>In the 1999 outbreak, </a:t>
            </a:r>
            <a:r>
              <a:rPr lang="en-US" dirty="0" err="1" smtClean="0"/>
              <a:t>Nipah</a:t>
            </a:r>
            <a:r>
              <a:rPr lang="en-US" dirty="0" smtClean="0"/>
              <a:t> virus caused a relatively mild disease in pigs, but nearly 300 human cases with over 100 deaths were reported. In order to stop the outbreak, more than a million pigs were euthanized, causing tremendous trade loss for Malaysia. Since this outbreak, no subsequent cases (in neither swine nor human) have been reported in either Malaysia or Singapore.</a:t>
            </a:r>
          </a:p>
          <a:p>
            <a:r>
              <a:rPr lang="en-US" dirty="0" smtClean="0"/>
              <a:t>In 2001, </a:t>
            </a:r>
            <a:r>
              <a:rPr lang="en-US" dirty="0" err="1" smtClean="0"/>
              <a:t>NiV</a:t>
            </a:r>
            <a:r>
              <a:rPr lang="en-US" dirty="0" smtClean="0"/>
              <a:t> was again identified as the causative agent in an outbreak of human disease occurring in Bangladesh. Genetic sequencing confirmed this virus as </a:t>
            </a:r>
            <a:r>
              <a:rPr lang="en-US" dirty="0" err="1" smtClean="0"/>
              <a:t>Nipah</a:t>
            </a:r>
            <a:r>
              <a:rPr lang="en-US" dirty="0" smtClean="0"/>
              <a:t> virus, but a strain different from the one identified in 1999. In the same year, another outbreak was identified retrospectively in </a:t>
            </a:r>
            <a:r>
              <a:rPr lang="en-US" dirty="0" err="1" smtClean="0"/>
              <a:t>Siliguri</a:t>
            </a:r>
            <a:r>
              <a:rPr lang="en-US" dirty="0" smtClean="0"/>
              <a:t>, India with reports of person-to-person transmission in hospital settings (nosocomial transmission). Unlike the Malaysian </a:t>
            </a:r>
            <a:r>
              <a:rPr lang="en-US" dirty="0" err="1" smtClean="0"/>
              <a:t>NiV</a:t>
            </a:r>
            <a:r>
              <a:rPr lang="en-US" dirty="0" smtClean="0"/>
              <a:t> outbreak, outbreaks occur almost annually in Bangladesh and have been reported several times in India, most recently in 2018 in the Indian state of Kerala.</a:t>
            </a:r>
          </a:p>
        </p:txBody>
      </p:sp>
    </p:spTree>
    <p:extLst>
      <p:ext uri="{BB962C8B-B14F-4D97-AF65-F5344CB8AC3E}">
        <p14:creationId xmlns:p14="http://schemas.microsoft.com/office/powerpoint/2010/main" val="492516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a:t>
            </a:r>
            <a:r>
              <a:rPr lang="en-US" dirty="0" err="1" smtClean="0"/>
              <a:t>Nipah</a:t>
            </a:r>
            <a:r>
              <a:rPr lang="en-US" dirty="0" smtClean="0"/>
              <a:t> </a:t>
            </a:r>
            <a:r>
              <a:rPr lang="en-US" dirty="0" smtClean="0"/>
              <a:t>Virus (</a:t>
            </a:r>
            <a:r>
              <a:rPr lang="en-US" dirty="0" err="1" smtClean="0"/>
              <a:t>NiV</a:t>
            </a:r>
            <a:r>
              <a:rPr lang="en-US" dirty="0" smtClean="0"/>
              <a:t>)</a:t>
            </a:r>
            <a:endParaRPr lang="en-US" dirty="0"/>
          </a:p>
        </p:txBody>
      </p:sp>
      <p:sp>
        <p:nvSpPr>
          <p:cNvPr id="3" name="Content Placeholder 2"/>
          <p:cNvSpPr>
            <a:spLocks noGrp="1"/>
          </p:cNvSpPr>
          <p:nvPr>
            <p:ph idx="10"/>
          </p:nvPr>
        </p:nvSpPr>
        <p:spPr>
          <a:xfrm>
            <a:off x="838200" y="1066801"/>
            <a:ext cx="10515600" cy="5619750"/>
          </a:xfrm>
        </p:spPr>
        <p:txBody>
          <a:bodyPr>
            <a:normAutofit lnSpcReduction="10000"/>
          </a:bodyPr>
          <a:lstStyle/>
          <a:p>
            <a:pPr marL="0" indent="0">
              <a:lnSpc>
                <a:spcPct val="120000"/>
              </a:lnSpc>
              <a:spcBef>
                <a:spcPts val="0"/>
              </a:spcBef>
              <a:spcAft>
                <a:spcPts val="0"/>
              </a:spcAft>
              <a:buNone/>
            </a:pPr>
            <a:r>
              <a:rPr lang="en-US" dirty="0" smtClean="0"/>
              <a:t>Screen all patients for:</a:t>
            </a:r>
          </a:p>
          <a:p>
            <a:pPr lvl="1">
              <a:lnSpc>
                <a:spcPct val="120000"/>
              </a:lnSpc>
              <a:spcBef>
                <a:spcPts val="0"/>
              </a:spcBef>
              <a:spcAft>
                <a:spcPts val="0"/>
              </a:spcAft>
            </a:pPr>
            <a:r>
              <a:rPr lang="en-US" dirty="0" smtClean="0"/>
              <a:t>Respiratory symptoms</a:t>
            </a:r>
          </a:p>
          <a:p>
            <a:pPr lvl="1">
              <a:lnSpc>
                <a:spcPct val="120000"/>
              </a:lnSpc>
              <a:spcBef>
                <a:spcPts val="0"/>
              </a:spcBef>
              <a:spcAft>
                <a:spcPts val="0"/>
              </a:spcAft>
            </a:pPr>
            <a:r>
              <a:rPr lang="en-US" dirty="0" smtClean="0"/>
              <a:t>Fever</a:t>
            </a:r>
          </a:p>
          <a:p>
            <a:pPr lvl="1">
              <a:lnSpc>
                <a:spcPct val="120000"/>
              </a:lnSpc>
              <a:spcBef>
                <a:spcPts val="0"/>
              </a:spcBef>
              <a:spcAft>
                <a:spcPts val="0"/>
              </a:spcAft>
            </a:pPr>
            <a:r>
              <a:rPr lang="en-US" dirty="0" smtClean="0"/>
              <a:t>Rash </a:t>
            </a:r>
          </a:p>
          <a:p>
            <a:pPr lvl="1">
              <a:lnSpc>
                <a:spcPct val="120000"/>
              </a:lnSpc>
              <a:spcBef>
                <a:spcPts val="0"/>
              </a:spcBef>
              <a:spcAft>
                <a:spcPts val="0"/>
              </a:spcAft>
            </a:pPr>
            <a:r>
              <a:rPr lang="en-US" dirty="0" smtClean="0"/>
              <a:t>Travel history in last 30 days</a:t>
            </a:r>
          </a:p>
          <a:p>
            <a:pPr lvl="1">
              <a:lnSpc>
                <a:spcPct val="120000"/>
              </a:lnSpc>
              <a:spcBef>
                <a:spcPts val="0"/>
              </a:spcBef>
              <a:spcAft>
                <a:spcPts val="0"/>
              </a:spcAft>
            </a:pPr>
            <a:r>
              <a:rPr lang="en-US" i="1" dirty="0" smtClean="0"/>
              <a:t>Screening all patients will aid in identifying an HCID or other contagious illnesses such as measles, chickenpox, and influenza</a:t>
            </a:r>
          </a:p>
          <a:p>
            <a:pPr marL="0" indent="0">
              <a:lnSpc>
                <a:spcPct val="120000"/>
              </a:lnSpc>
              <a:spcBef>
                <a:spcPts val="0"/>
              </a:spcBef>
              <a:spcAft>
                <a:spcPts val="0"/>
              </a:spcAft>
              <a:buNone/>
            </a:pPr>
            <a:r>
              <a:rPr lang="en-US" dirty="0" smtClean="0"/>
              <a:t>Symptoms </a:t>
            </a:r>
          </a:p>
          <a:p>
            <a:pPr lvl="1">
              <a:lnSpc>
                <a:spcPct val="120000"/>
              </a:lnSpc>
              <a:spcBef>
                <a:spcPts val="0"/>
              </a:spcBef>
              <a:spcAft>
                <a:spcPts val="0"/>
              </a:spcAft>
            </a:pPr>
            <a:r>
              <a:rPr lang="en-US" dirty="0" smtClean="0"/>
              <a:t>Fever and headache, followed by drowsiness, disorientation and mental confusion.</a:t>
            </a:r>
          </a:p>
          <a:p>
            <a:pPr lvl="1">
              <a:lnSpc>
                <a:spcPct val="120000"/>
              </a:lnSpc>
              <a:spcBef>
                <a:spcPts val="0"/>
              </a:spcBef>
              <a:spcAft>
                <a:spcPts val="0"/>
              </a:spcAft>
            </a:pPr>
            <a:r>
              <a:rPr lang="en-US" dirty="0" smtClean="0"/>
              <a:t>Can progress to coma within 24-48 hours. Some have a respiratory illness early and half of the patients show  severe neurological and pulmonary signs. </a:t>
            </a:r>
          </a:p>
          <a:p>
            <a:pPr lvl="1">
              <a:lnSpc>
                <a:spcPct val="120000"/>
              </a:lnSpc>
              <a:spcBef>
                <a:spcPts val="0"/>
              </a:spcBef>
              <a:spcAft>
                <a:spcPts val="0"/>
              </a:spcAft>
            </a:pPr>
            <a:r>
              <a:rPr lang="en-US" dirty="0" smtClean="0"/>
              <a:t>Long term issues include convulsions and personality changes. </a:t>
            </a:r>
          </a:p>
          <a:p>
            <a:pPr marL="0" indent="0">
              <a:lnSpc>
                <a:spcPct val="120000"/>
              </a:lnSpc>
              <a:spcBef>
                <a:spcPts val="0"/>
              </a:spcBef>
              <a:spcAft>
                <a:spcPts val="0"/>
              </a:spcAft>
              <a:buNone/>
            </a:pPr>
            <a:r>
              <a:rPr lang="en-US" dirty="0" smtClean="0"/>
              <a:t>Causative agent </a:t>
            </a:r>
          </a:p>
          <a:p>
            <a:pPr lvl="1">
              <a:lnSpc>
                <a:spcPct val="120000"/>
              </a:lnSpc>
              <a:spcBef>
                <a:spcPts val="0"/>
              </a:spcBef>
              <a:spcAft>
                <a:spcPts val="0"/>
              </a:spcAft>
            </a:pPr>
            <a:r>
              <a:rPr lang="en-US" dirty="0" err="1" smtClean="0"/>
              <a:t>Nipah</a:t>
            </a:r>
            <a:r>
              <a:rPr lang="en-US" dirty="0" smtClean="0"/>
              <a:t> virus (</a:t>
            </a:r>
            <a:r>
              <a:rPr lang="en-US" dirty="0" err="1" smtClean="0"/>
              <a:t>NiV</a:t>
            </a:r>
            <a:r>
              <a:rPr lang="en-US" dirty="0" smtClean="0"/>
              <a:t>) is a member of the family </a:t>
            </a:r>
            <a:r>
              <a:rPr lang="en-US" i="1" dirty="0" err="1" smtClean="0"/>
              <a:t>Paramyxoviridae</a:t>
            </a:r>
            <a:r>
              <a:rPr lang="en-US" dirty="0" smtClean="0"/>
              <a:t>, genus </a:t>
            </a:r>
            <a:r>
              <a:rPr lang="en-US" dirty="0" err="1" smtClean="0"/>
              <a:t>Henipavirus</a:t>
            </a:r>
            <a:endParaRPr lang="en-US" dirty="0" smtClean="0"/>
          </a:p>
        </p:txBody>
      </p:sp>
    </p:spTree>
    <p:extLst>
      <p:ext uri="{BB962C8B-B14F-4D97-AF65-F5344CB8AC3E}">
        <p14:creationId xmlns:p14="http://schemas.microsoft.com/office/powerpoint/2010/main" val="32310634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About </a:t>
            </a:r>
            <a:r>
              <a:rPr lang="en-US" dirty="0" err="1" smtClean="0"/>
              <a:t>NiV</a:t>
            </a:r>
            <a:r>
              <a:rPr lang="en-US" dirty="0" smtClean="0"/>
              <a:t> </a:t>
            </a:r>
            <a:r>
              <a:rPr lang="en-US" dirty="0" smtClean="0"/>
              <a:t>continued</a:t>
            </a:r>
            <a:endParaRPr lang="en-US" dirty="0"/>
          </a:p>
        </p:txBody>
      </p:sp>
      <p:sp>
        <p:nvSpPr>
          <p:cNvPr id="6" name="Content Placeholder 5"/>
          <p:cNvSpPr>
            <a:spLocks noGrp="1"/>
          </p:cNvSpPr>
          <p:nvPr>
            <p:ph idx="10"/>
          </p:nvPr>
        </p:nvSpPr>
        <p:spPr>
          <a:xfrm>
            <a:off x="731520" y="1280160"/>
            <a:ext cx="10622280" cy="5394959"/>
          </a:xfrm>
        </p:spPr>
        <p:txBody>
          <a:bodyPr>
            <a:normAutofit lnSpcReduction="10000"/>
          </a:bodyPr>
          <a:lstStyle/>
          <a:p>
            <a:pPr marL="0" indent="0">
              <a:lnSpc>
                <a:spcPct val="120000"/>
              </a:lnSpc>
              <a:spcBef>
                <a:spcPts val="0"/>
              </a:spcBef>
              <a:spcAft>
                <a:spcPts val="0"/>
              </a:spcAft>
              <a:buNone/>
            </a:pPr>
            <a:r>
              <a:rPr lang="en-US" dirty="0" smtClean="0"/>
              <a:t>Reservoir</a:t>
            </a:r>
          </a:p>
          <a:p>
            <a:pPr lvl="1">
              <a:lnSpc>
                <a:spcPct val="120000"/>
              </a:lnSpc>
              <a:spcBef>
                <a:spcPts val="0"/>
              </a:spcBef>
              <a:spcAft>
                <a:spcPts val="0"/>
              </a:spcAft>
            </a:pPr>
            <a:r>
              <a:rPr lang="en-US" dirty="0" smtClean="0"/>
              <a:t>Infected bats, infected pigs, </a:t>
            </a:r>
            <a:r>
              <a:rPr lang="en-US" dirty="0" err="1" smtClean="0"/>
              <a:t>NiV</a:t>
            </a:r>
            <a:r>
              <a:rPr lang="en-US" dirty="0" smtClean="0"/>
              <a:t> infected people.</a:t>
            </a:r>
          </a:p>
          <a:p>
            <a:pPr marL="0" indent="0">
              <a:lnSpc>
                <a:spcPct val="120000"/>
              </a:lnSpc>
              <a:spcBef>
                <a:spcPts val="0"/>
              </a:spcBef>
              <a:spcAft>
                <a:spcPts val="0"/>
              </a:spcAft>
              <a:buNone/>
            </a:pPr>
            <a:r>
              <a:rPr lang="en-US" dirty="0" smtClean="0"/>
              <a:t>Incubation period </a:t>
            </a:r>
          </a:p>
          <a:p>
            <a:pPr lvl="1">
              <a:lnSpc>
                <a:spcPct val="120000"/>
              </a:lnSpc>
              <a:spcBef>
                <a:spcPts val="0"/>
              </a:spcBef>
              <a:spcAft>
                <a:spcPts val="0"/>
              </a:spcAft>
            </a:pPr>
            <a:r>
              <a:rPr lang="en-US" dirty="0" smtClean="0"/>
              <a:t>5-14 days</a:t>
            </a:r>
          </a:p>
          <a:p>
            <a:pPr lvl="1">
              <a:lnSpc>
                <a:spcPct val="120000"/>
              </a:lnSpc>
              <a:spcBef>
                <a:spcPts val="0"/>
              </a:spcBef>
              <a:spcAft>
                <a:spcPts val="0"/>
              </a:spcAft>
            </a:pPr>
            <a:r>
              <a:rPr lang="en-US" dirty="0" smtClean="0"/>
              <a:t>Latent infections with reactivation months to years have been reported</a:t>
            </a:r>
          </a:p>
          <a:p>
            <a:pPr marL="0" indent="0">
              <a:lnSpc>
                <a:spcPct val="120000"/>
              </a:lnSpc>
              <a:spcBef>
                <a:spcPts val="0"/>
              </a:spcBef>
              <a:spcAft>
                <a:spcPts val="0"/>
              </a:spcAft>
              <a:buNone/>
            </a:pPr>
            <a:r>
              <a:rPr lang="en-US" dirty="0" smtClean="0"/>
              <a:t>Transmission </a:t>
            </a:r>
          </a:p>
          <a:p>
            <a:pPr lvl="1">
              <a:lnSpc>
                <a:spcPct val="120000"/>
              </a:lnSpc>
              <a:spcBef>
                <a:spcPts val="0"/>
              </a:spcBef>
              <a:spcAft>
                <a:spcPts val="0"/>
              </a:spcAft>
            </a:pPr>
            <a:r>
              <a:rPr lang="en-US" dirty="0" smtClean="0"/>
              <a:t>Transmission of </a:t>
            </a:r>
            <a:r>
              <a:rPr lang="en-US" dirty="0" err="1" smtClean="0"/>
              <a:t>Nipah</a:t>
            </a:r>
            <a:r>
              <a:rPr lang="en-US" dirty="0" smtClean="0"/>
              <a:t> virus to humans may occur after direct contact with infected bats, infected pigs</a:t>
            </a:r>
          </a:p>
          <a:p>
            <a:pPr lvl="1">
              <a:lnSpc>
                <a:spcPct val="120000"/>
              </a:lnSpc>
              <a:spcBef>
                <a:spcPts val="0"/>
              </a:spcBef>
              <a:spcAft>
                <a:spcPts val="0"/>
              </a:spcAft>
            </a:pPr>
            <a:r>
              <a:rPr lang="en-US" dirty="0" smtClean="0"/>
              <a:t>Can be spread from person to person via blood and body fluids </a:t>
            </a:r>
          </a:p>
          <a:p>
            <a:pPr marL="0" indent="0">
              <a:lnSpc>
                <a:spcPct val="120000"/>
              </a:lnSpc>
              <a:spcBef>
                <a:spcPts val="0"/>
              </a:spcBef>
              <a:spcAft>
                <a:spcPts val="0"/>
              </a:spcAft>
              <a:buNone/>
            </a:pPr>
            <a:r>
              <a:rPr lang="en-US" dirty="0" smtClean="0"/>
              <a:t>Diagnosis </a:t>
            </a:r>
          </a:p>
          <a:p>
            <a:pPr lvl="1">
              <a:lnSpc>
                <a:spcPct val="120000"/>
              </a:lnSpc>
              <a:spcBef>
                <a:spcPts val="0"/>
              </a:spcBef>
              <a:spcAft>
                <a:spcPts val="0"/>
              </a:spcAft>
            </a:pPr>
            <a:r>
              <a:rPr lang="en-US" dirty="0" smtClean="0"/>
              <a:t>Real time polymerase chain reaction (RT-PCR) from throat and nasal swabs, cerebrospinal fluid, urine, and blood</a:t>
            </a:r>
          </a:p>
          <a:p>
            <a:pPr lvl="1">
              <a:lnSpc>
                <a:spcPct val="120000"/>
              </a:lnSpc>
              <a:spcBef>
                <a:spcPts val="0"/>
              </a:spcBef>
              <a:spcAft>
                <a:spcPts val="0"/>
              </a:spcAft>
            </a:pPr>
            <a:r>
              <a:rPr lang="en-US" dirty="0" smtClean="0"/>
              <a:t>ELISA (IgG and IgM) can be used later on. </a:t>
            </a:r>
          </a:p>
          <a:p>
            <a:pPr lvl="1">
              <a:lnSpc>
                <a:spcPct val="120000"/>
              </a:lnSpc>
              <a:spcBef>
                <a:spcPts val="0"/>
              </a:spcBef>
              <a:spcAft>
                <a:spcPts val="0"/>
              </a:spcAft>
            </a:pPr>
            <a:r>
              <a:rPr lang="en-US" dirty="0" smtClean="0"/>
              <a:t>For suspect case, contact MDH at 651-201-5414 or 1-877-676-5414</a:t>
            </a:r>
          </a:p>
        </p:txBody>
      </p:sp>
    </p:spTree>
    <p:extLst>
      <p:ext uri="{BB962C8B-B14F-4D97-AF65-F5344CB8AC3E}">
        <p14:creationId xmlns:p14="http://schemas.microsoft.com/office/powerpoint/2010/main" val="7375570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NiV</a:t>
            </a:r>
            <a:r>
              <a:rPr lang="en-US" dirty="0" smtClean="0"/>
              <a:t> Isolation and Management</a:t>
            </a:r>
            <a:endParaRPr lang="en-US" dirty="0"/>
          </a:p>
        </p:txBody>
      </p:sp>
      <p:sp>
        <p:nvSpPr>
          <p:cNvPr id="3" name="Content Placeholder 2"/>
          <p:cNvSpPr>
            <a:spLocks noGrp="1"/>
          </p:cNvSpPr>
          <p:nvPr>
            <p:ph idx="10"/>
          </p:nvPr>
        </p:nvSpPr>
        <p:spPr>
          <a:xfrm>
            <a:off x="720090" y="1194895"/>
            <a:ext cx="10633710" cy="5285915"/>
          </a:xfrm>
        </p:spPr>
        <p:txBody>
          <a:bodyPr>
            <a:normAutofit fontScale="92500" lnSpcReduction="10000"/>
          </a:bodyPr>
          <a:lstStyle/>
          <a:p>
            <a:pPr marL="0" indent="0">
              <a:buNone/>
            </a:pPr>
            <a:r>
              <a:rPr lang="en-US" dirty="0" smtClean="0"/>
              <a:t>Lab Specimens</a:t>
            </a:r>
          </a:p>
          <a:p>
            <a:pPr lvl="1"/>
            <a:r>
              <a:rPr lang="en-US" dirty="0" smtClean="0"/>
              <a:t>Specimens are Category A per Department of Transportation. Must package appropriately for transport.</a:t>
            </a:r>
          </a:p>
          <a:p>
            <a:pPr marL="0" indent="0">
              <a:buNone/>
            </a:pPr>
            <a:r>
              <a:rPr lang="en-US" dirty="0" smtClean="0"/>
              <a:t>Isolation </a:t>
            </a:r>
          </a:p>
          <a:p>
            <a:pPr lvl="1"/>
            <a:r>
              <a:rPr lang="en-US" dirty="0" smtClean="0"/>
              <a:t>Place facemask (not N95) on any patient with respiratory symptoms</a:t>
            </a:r>
          </a:p>
          <a:p>
            <a:pPr lvl="1"/>
            <a:r>
              <a:rPr lang="en-US" dirty="0" smtClean="0"/>
              <a:t>Airborne Infection Isolation Room</a:t>
            </a:r>
          </a:p>
          <a:p>
            <a:pPr lvl="1"/>
            <a:r>
              <a:rPr lang="en-US" dirty="0" smtClean="0"/>
              <a:t>Post appropriate isolation signage. Level 1 or Level 2 Full Barrier Isolation.</a:t>
            </a:r>
          </a:p>
          <a:p>
            <a:pPr lvl="1"/>
            <a:r>
              <a:rPr lang="en-US" dirty="0" smtClean="0"/>
              <a:t>Gloves (2 pairs), gown, N95 or PAPR, eye protection</a:t>
            </a:r>
          </a:p>
          <a:p>
            <a:pPr marL="0" indent="0">
              <a:buNone/>
            </a:pPr>
            <a:r>
              <a:rPr lang="en-US" dirty="0" smtClean="0"/>
              <a:t>Management of contacts</a:t>
            </a:r>
          </a:p>
          <a:p>
            <a:pPr lvl="1"/>
            <a:r>
              <a:rPr lang="en-US" dirty="0" smtClean="0"/>
              <a:t>Evaluate persons who accompany the patient for symptoms of EVD</a:t>
            </a:r>
          </a:p>
          <a:p>
            <a:pPr lvl="1"/>
            <a:r>
              <a:rPr lang="en-US" dirty="0" smtClean="0"/>
              <a:t>Identify and log persons potentially exposed to patient: staff, other patients, visitors and develop plan with the state and federal authorities for monitoring exposed persons and facility staff </a:t>
            </a:r>
            <a:endParaRPr lang="en-US" dirty="0"/>
          </a:p>
        </p:txBody>
      </p:sp>
    </p:spTree>
    <p:extLst>
      <p:ext uri="{BB962C8B-B14F-4D97-AF65-F5344CB8AC3E}">
        <p14:creationId xmlns:p14="http://schemas.microsoft.com/office/powerpoint/2010/main" val="2396323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HCID Screening Guidance</a:t>
            </a:r>
            <a:endParaRPr lang="en-US" dirty="0"/>
          </a:p>
        </p:txBody>
      </p:sp>
      <p:sp>
        <p:nvSpPr>
          <p:cNvPr id="10" name="Content Placeholder 2"/>
          <p:cNvSpPr>
            <a:spLocks noGrp="1"/>
          </p:cNvSpPr>
          <p:nvPr>
            <p:ph sz="half" idx="1"/>
          </p:nvPr>
        </p:nvSpPr>
        <p:spPr>
          <a:xfrm>
            <a:off x="773545" y="1690688"/>
            <a:ext cx="5181600" cy="4351338"/>
          </a:xfrm>
        </p:spPr>
        <p:txBody>
          <a:bodyPr>
            <a:normAutofit fontScale="92500" lnSpcReduction="20000"/>
          </a:bodyPr>
          <a:lstStyle/>
          <a:p>
            <a:r>
              <a:rPr lang="en-US" sz="2800" dirty="0"/>
              <a:t>A suggested framework to aid with the Identify, </a:t>
            </a:r>
            <a:r>
              <a:rPr lang="en-US" sz="2800" dirty="0" smtClean="0"/>
              <a:t>Isolate, </a:t>
            </a:r>
            <a:r>
              <a:rPr lang="en-US" sz="2800" dirty="0"/>
              <a:t>and Inform components of HCID preparedness</a:t>
            </a:r>
          </a:p>
          <a:p>
            <a:r>
              <a:rPr lang="en-US" sz="2800" dirty="0"/>
              <a:t>Impact not limited to HCIDs; designed to prevent spread of both common and are rare infections </a:t>
            </a:r>
          </a:p>
          <a:p>
            <a:r>
              <a:rPr lang="en-US" sz="2800" dirty="0"/>
              <a:t>Emphasizes respiratory etiquette</a:t>
            </a:r>
          </a:p>
          <a:p>
            <a:r>
              <a:rPr lang="en-US" sz="2800" dirty="0"/>
              <a:t>4 short questions for all patients</a:t>
            </a:r>
          </a:p>
          <a:p>
            <a:r>
              <a:rPr lang="en-US" sz="2800" dirty="0"/>
              <a:t>1 additional question in some circumstances</a:t>
            </a:r>
          </a:p>
        </p:txBody>
      </p:sp>
      <p:pic>
        <p:nvPicPr>
          <p:cNvPr id="4" name="Picture 3" descr="High Consequence Infectious Disease (HCID) Screening Guidance"/>
          <p:cNvPicPr>
            <a:picLocks noChangeAspect="1"/>
          </p:cNvPicPr>
          <p:nvPr/>
        </p:nvPicPr>
        <p:blipFill rotWithShape="1">
          <a:blip r:embed="rId3"/>
          <a:srcRect t="1" r="750" b="498"/>
          <a:stretch/>
        </p:blipFill>
        <p:spPr>
          <a:xfrm>
            <a:off x="7180968" y="109061"/>
            <a:ext cx="4299832" cy="6629670"/>
          </a:xfrm>
          <a:prstGeom prst="rect">
            <a:avLst/>
          </a:prstGeom>
        </p:spPr>
      </p:pic>
    </p:spTree>
    <p:extLst>
      <p:ext uri="{BB962C8B-B14F-4D97-AF65-F5344CB8AC3E}">
        <p14:creationId xmlns:p14="http://schemas.microsoft.com/office/powerpoint/2010/main" val="37532606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NiV</a:t>
            </a:r>
            <a:r>
              <a:rPr lang="en-US" dirty="0" smtClean="0"/>
              <a:t> Treatment and Infection Prevention</a:t>
            </a:r>
            <a:endParaRPr lang="en-US" dirty="0"/>
          </a:p>
        </p:txBody>
      </p:sp>
      <p:sp>
        <p:nvSpPr>
          <p:cNvPr id="3" name="Content Placeholder 2"/>
          <p:cNvSpPr>
            <a:spLocks noGrp="1"/>
          </p:cNvSpPr>
          <p:nvPr>
            <p:ph idx="10"/>
          </p:nvPr>
        </p:nvSpPr>
        <p:spPr>
          <a:xfrm>
            <a:off x="838200" y="1223010"/>
            <a:ext cx="10626090" cy="5429249"/>
          </a:xfrm>
        </p:spPr>
        <p:txBody>
          <a:bodyPr>
            <a:normAutofit fontScale="85000" lnSpcReduction="20000"/>
          </a:bodyPr>
          <a:lstStyle/>
          <a:p>
            <a:pPr marL="0" indent="0">
              <a:lnSpc>
                <a:spcPct val="120000"/>
              </a:lnSpc>
              <a:spcBef>
                <a:spcPts val="0"/>
              </a:spcBef>
              <a:spcAft>
                <a:spcPts val="0"/>
              </a:spcAft>
              <a:buNone/>
            </a:pPr>
            <a:r>
              <a:rPr lang="en-US" dirty="0" smtClean="0"/>
              <a:t>Treatment</a:t>
            </a:r>
          </a:p>
          <a:p>
            <a:pPr lvl="1">
              <a:lnSpc>
                <a:spcPct val="120000"/>
              </a:lnSpc>
              <a:spcBef>
                <a:spcPts val="0"/>
              </a:spcBef>
              <a:spcAft>
                <a:spcPts val="0"/>
              </a:spcAft>
            </a:pPr>
            <a:r>
              <a:rPr lang="en-US" dirty="0" smtClean="0"/>
              <a:t>Supportive care</a:t>
            </a:r>
          </a:p>
          <a:p>
            <a:pPr marL="0" indent="0">
              <a:lnSpc>
                <a:spcPct val="120000"/>
              </a:lnSpc>
              <a:spcBef>
                <a:spcPts val="600"/>
              </a:spcBef>
              <a:spcAft>
                <a:spcPts val="0"/>
              </a:spcAft>
              <a:buNone/>
            </a:pPr>
            <a:r>
              <a:rPr lang="en-US" dirty="0" smtClean="0"/>
              <a:t>Cleaning</a:t>
            </a:r>
          </a:p>
          <a:p>
            <a:pPr lvl="1">
              <a:lnSpc>
                <a:spcPct val="120000"/>
              </a:lnSpc>
              <a:spcBef>
                <a:spcPts val="0"/>
              </a:spcBef>
              <a:spcAft>
                <a:spcPts val="0"/>
              </a:spcAft>
            </a:pPr>
            <a:r>
              <a:rPr lang="en-US" dirty="0" smtClean="0"/>
              <a:t>Disinfection of </a:t>
            </a:r>
            <a:r>
              <a:rPr lang="en-US" dirty="0" err="1" smtClean="0"/>
              <a:t>Nipah</a:t>
            </a:r>
            <a:r>
              <a:rPr lang="en-US" dirty="0" smtClean="0"/>
              <a:t> virus should be done using a U.S. Environmental Protection Agency (EPA)-registered hospital disinfectant with a label claim for a non-enveloped virus. Although, </a:t>
            </a:r>
            <a:r>
              <a:rPr lang="en-US" dirty="0" err="1" smtClean="0"/>
              <a:t>Nipah</a:t>
            </a:r>
            <a:r>
              <a:rPr lang="en-US" dirty="0" smtClean="0"/>
              <a:t> is an enveloped virus and is easier to kill than non-enveloped viruses, as a precaution selection of a disinfectant product with a higher potency than what is normally required for an enveloped virus is being recommended at this time.</a:t>
            </a:r>
          </a:p>
          <a:p>
            <a:pPr lvl="1"/>
            <a:r>
              <a:rPr lang="en-US" dirty="0">
                <a:hlinkClick r:id="rId2"/>
              </a:rPr>
              <a:t>List L: EPA’s Registered Antimicrobial Products that Meet the CDC Criteria for Use Against the Ebola Virus (https://www.epa.gov/pesticide-registration/list-l-epas-registered-antimicrobial-products-meet-cdc-criteria-use-against)</a:t>
            </a:r>
            <a:endParaRPr lang="en-US" dirty="0"/>
          </a:p>
          <a:p>
            <a:pPr marL="0" indent="0">
              <a:lnSpc>
                <a:spcPct val="120000"/>
              </a:lnSpc>
              <a:spcBef>
                <a:spcPts val="0"/>
              </a:spcBef>
              <a:spcAft>
                <a:spcPts val="0"/>
              </a:spcAft>
              <a:buNone/>
            </a:pPr>
            <a:r>
              <a:rPr lang="en-US" dirty="0" smtClean="0"/>
              <a:t>Waste</a:t>
            </a:r>
            <a:endParaRPr lang="en-US" dirty="0" smtClean="0"/>
          </a:p>
          <a:p>
            <a:pPr lvl="1">
              <a:lnSpc>
                <a:spcPct val="120000"/>
              </a:lnSpc>
              <a:spcBef>
                <a:spcPts val="0"/>
              </a:spcBef>
              <a:spcAft>
                <a:spcPts val="0"/>
              </a:spcAft>
            </a:pPr>
            <a:r>
              <a:rPr lang="en-US" dirty="0" smtClean="0"/>
              <a:t>Is Category A infectious waste. Hold waste in the room of a suspect </a:t>
            </a:r>
            <a:r>
              <a:rPr lang="en-US" dirty="0" err="1" smtClean="0"/>
              <a:t>Nipah</a:t>
            </a:r>
            <a:r>
              <a:rPr lang="en-US" dirty="0" smtClean="0"/>
              <a:t> case until HCIDs ruled out. Consult with the MDH on management of the waste.  </a:t>
            </a:r>
          </a:p>
          <a:p>
            <a:pPr marL="0" indent="0">
              <a:lnSpc>
                <a:spcPct val="120000"/>
              </a:lnSpc>
              <a:spcBef>
                <a:spcPts val="0"/>
              </a:spcBef>
              <a:spcAft>
                <a:spcPts val="0"/>
              </a:spcAft>
              <a:buNone/>
            </a:pPr>
            <a:r>
              <a:rPr lang="en-US" dirty="0" smtClean="0"/>
              <a:t>Prevention</a:t>
            </a:r>
          </a:p>
          <a:p>
            <a:pPr lvl="1">
              <a:lnSpc>
                <a:spcPct val="120000"/>
              </a:lnSpc>
              <a:spcBef>
                <a:spcPts val="0"/>
              </a:spcBef>
              <a:spcAft>
                <a:spcPts val="0"/>
              </a:spcAft>
            </a:pPr>
            <a:r>
              <a:rPr lang="en-US" dirty="0" smtClean="0"/>
              <a:t>Vaccine in development</a:t>
            </a:r>
          </a:p>
          <a:p>
            <a:pPr lvl="1">
              <a:lnSpc>
                <a:spcPct val="120000"/>
              </a:lnSpc>
              <a:spcBef>
                <a:spcPts val="0"/>
              </a:spcBef>
              <a:spcAft>
                <a:spcPts val="0"/>
              </a:spcAft>
            </a:pPr>
            <a:r>
              <a:rPr lang="en-US" dirty="0" smtClean="0"/>
              <a:t>Avoid exposure to sick pigs and bats in endemic areas. Avoid drinking raw date palm sap.</a:t>
            </a:r>
          </a:p>
          <a:p>
            <a:pPr lvl="1">
              <a:lnSpc>
                <a:spcPct val="120000"/>
              </a:lnSpc>
              <a:spcBef>
                <a:spcPts val="0"/>
              </a:spcBef>
              <a:spcAft>
                <a:spcPts val="0"/>
              </a:spcAft>
            </a:pPr>
            <a:r>
              <a:rPr lang="en-US" dirty="0" smtClean="0"/>
              <a:t>Prevent contact with blood or body fluids from case or contact with contaminated environment</a:t>
            </a:r>
          </a:p>
        </p:txBody>
      </p:sp>
    </p:spTree>
    <p:extLst>
      <p:ext uri="{BB962C8B-B14F-4D97-AF65-F5344CB8AC3E}">
        <p14:creationId xmlns:p14="http://schemas.microsoft.com/office/powerpoint/2010/main" val="12728137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9494" y="5348312"/>
            <a:ext cx="10869284" cy="923330"/>
          </a:xfrm>
          <a:prstGeom prst="rect">
            <a:avLst/>
          </a:prstGeom>
          <a:noFill/>
        </p:spPr>
        <p:txBody>
          <a:bodyPr wrap="square" rtlCol="0">
            <a:spAutoFit/>
          </a:bodyPr>
          <a:lstStyle/>
          <a:p>
            <a:r>
              <a:rPr lang="en-US" dirty="0" smtClean="0"/>
              <a:t>References:</a:t>
            </a:r>
          </a:p>
          <a:p>
            <a:r>
              <a:rPr lang="en-US" dirty="0">
                <a:hlinkClick r:id="rId2"/>
              </a:rPr>
              <a:t>CDC: </a:t>
            </a:r>
            <a:r>
              <a:rPr lang="en-US" dirty="0" err="1">
                <a:hlinkClick r:id="rId2"/>
              </a:rPr>
              <a:t>Nipah</a:t>
            </a:r>
            <a:r>
              <a:rPr lang="en-US" dirty="0">
                <a:hlinkClick r:id="rId2"/>
              </a:rPr>
              <a:t> Virus (</a:t>
            </a:r>
            <a:r>
              <a:rPr lang="en-US" dirty="0" err="1">
                <a:hlinkClick r:id="rId2"/>
              </a:rPr>
              <a:t>NiV</a:t>
            </a:r>
            <a:r>
              <a:rPr lang="en-US" dirty="0">
                <a:hlinkClick r:id="rId2"/>
              </a:rPr>
              <a:t>) (https://www.cdc.gov/vhf/nipah/index.html)</a:t>
            </a:r>
            <a:endParaRPr lang="en-US" dirty="0"/>
          </a:p>
          <a:p>
            <a:r>
              <a:rPr lang="en-US" dirty="0">
                <a:hlinkClick r:id="rId3"/>
              </a:rPr>
              <a:t>WHO: </a:t>
            </a:r>
            <a:r>
              <a:rPr lang="en-US" dirty="0" err="1">
                <a:hlinkClick r:id="rId3"/>
              </a:rPr>
              <a:t>Nipah</a:t>
            </a:r>
            <a:r>
              <a:rPr lang="en-US" dirty="0">
                <a:hlinkClick r:id="rId3"/>
              </a:rPr>
              <a:t> virus infection (https://www.who.int/csr/disease/nipah/en/)</a:t>
            </a:r>
            <a:endParaRPr lang="en-US" dirty="0"/>
          </a:p>
        </p:txBody>
      </p:sp>
      <p:sp>
        <p:nvSpPr>
          <p:cNvPr id="3" name="Title 2"/>
          <p:cNvSpPr>
            <a:spLocks noGrp="1"/>
          </p:cNvSpPr>
          <p:nvPr>
            <p:ph type="title"/>
          </p:nvPr>
        </p:nvSpPr>
        <p:spPr>
          <a:xfrm>
            <a:off x="838199" y="165354"/>
            <a:ext cx="10515600" cy="669036"/>
          </a:xfrm>
        </p:spPr>
        <p:txBody>
          <a:bodyPr/>
          <a:lstStyle/>
          <a:p>
            <a:r>
              <a:rPr lang="en-US" dirty="0" err="1" smtClean="0"/>
              <a:t>Nipah</a:t>
            </a:r>
            <a:r>
              <a:rPr lang="en-US" dirty="0" smtClean="0"/>
              <a:t> Virus (</a:t>
            </a:r>
            <a:r>
              <a:rPr lang="en-US" dirty="0" err="1" smtClean="0"/>
              <a:t>NiV</a:t>
            </a:r>
            <a:r>
              <a:rPr lang="en-US" dirty="0" smtClean="0"/>
              <a:t>) Overview</a:t>
            </a:r>
            <a:endParaRPr lang="en-US" dirty="0"/>
          </a:p>
        </p:txBody>
      </p:sp>
      <p:graphicFrame>
        <p:nvGraphicFramePr>
          <p:cNvPr id="8" name="Content Placeholder 7"/>
          <p:cNvGraphicFramePr>
            <a:graphicFrameLocks noGrp="1"/>
          </p:cNvGraphicFramePr>
          <p:nvPr>
            <p:ph sz="quarter" idx="10"/>
            <p:extLst>
              <p:ext uri="{D42A27DB-BD31-4B8C-83A1-F6EECF244321}">
                <p14:modId xmlns:p14="http://schemas.microsoft.com/office/powerpoint/2010/main" val="3333748618"/>
              </p:ext>
            </p:extLst>
          </p:nvPr>
        </p:nvGraphicFramePr>
        <p:xfrm>
          <a:off x="160022" y="834390"/>
          <a:ext cx="11852907" cy="4023360"/>
        </p:xfrm>
        <a:graphic>
          <a:graphicData uri="http://schemas.openxmlformats.org/drawingml/2006/table">
            <a:tbl>
              <a:tblPr firstRow="1" bandRow="1">
                <a:tableStyleId>{5C22544A-7EE6-4342-B048-85BDC9FD1C3A}</a:tableStyleId>
              </a:tblPr>
              <a:tblGrid>
                <a:gridCol w="1131568">
                  <a:extLst>
                    <a:ext uri="{9D8B030D-6E8A-4147-A177-3AD203B41FA5}">
                      <a16:colId xmlns:a16="http://schemas.microsoft.com/office/drawing/2014/main" val="2484945693"/>
                    </a:ext>
                  </a:extLst>
                </a:gridCol>
                <a:gridCol w="1023506">
                  <a:extLst>
                    <a:ext uri="{9D8B030D-6E8A-4147-A177-3AD203B41FA5}">
                      <a16:colId xmlns:a16="http://schemas.microsoft.com/office/drawing/2014/main" val="3659667708"/>
                    </a:ext>
                  </a:extLst>
                </a:gridCol>
                <a:gridCol w="1296784">
                  <a:extLst>
                    <a:ext uri="{9D8B030D-6E8A-4147-A177-3AD203B41FA5}">
                      <a16:colId xmlns:a16="http://schemas.microsoft.com/office/drawing/2014/main" val="129064911"/>
                    </a:ext>
                  </a:extLst>
                </a:gridCol>
                <a:gridCol w="858290">
                  <a:extLst>
                    <a:ext uri="{9D8B030D-6E8A-4147-A177-3AD203B41FA5}">
                      <a16:colId xmlns:a16="http://schemas.microsoft.com/office/drawing/2014/main" val="369646947"/>
                    </a:ext>
                  </a:extLst>
                </a:gridCol>
                <a:gridCol w="1462000">
                  <a:extLst>
                    <a:ext uri="{9D8B030D-6E8A-4147-A177-3AD203B41FA5}">
                      <a16:colId xmlns:a16="http://schemas.microsoft.com/office/drawing/2014/main" val="2539346851"/>
                    </a:ext>
                  </a:extLst>
                </a:gridCol>
                <a:gridCol w="1074420">
                  <a:extLst>
                    <a:ext uri="{9D8B030D-6E8A-4147-A177-3AD203B41FA5}">
                      <a16:colId xmlns:a16="http://schemas.microsoft.com/office/drawing/2014/main" val="3590651849"/>
                    </a:ext>
                  </a:extLst>
                </a:gridCol>
                <a:gridCol w="1143000">
                  <a:extLst>
                    <a:ext uri="{9D8B030D-6E8A-4147-A177-3AD203B41FA5}">
                      <a16:colId xmlns:a16="http://schemas.microsoft.com/office/drawing/2014/main" val="4101540081"/>
                    </a:ext>
                  </a:extLst>
                </a:gridCol>
                <a:gridCol w="994410">
                  <a:extLst>
                    <a:ext uri="{9D8B030D-6E8A-4147-A177-3AD203B41FA5}">
                      <a16:colId xmlns:a16="http://schemas.microsoft.com/office/drawing/2014/main" val="3041903814"/>
                    </a:ext>
                  </a:extLst>
                </a:gridCol>
                <a:gridCol w="1040130">
                  <a:extLst>
                    <a:ext uri="{9D8B030D-6E8A-4147-A177-3AD203B41FA5}">
                      <a16:colId xmlns:a16="http://schemas.microsoft.com/office/drawing/2014/main" val="3630503875"/>
                    </a:ext>
                  </a:extLst>
                </a:gridCol>
                <a:gridCol w="994410">
                  <a:extLst>
                    <a:ext uri="{9D8B030D-6E8A-4147-A177-3AD203B41FA5}">
                      <a16:colId xmlns:a16="http://schemas.microsoft.com/office/drawing/2014/main" val="4090317806"/>
                    </a:ext>
                  </a:extLst>
                </a:gridCol>
                <a:gridCol w="834389">
                  <a:extLst>
                    <a:ext uri="{9D8B030D-6E8A-4147-A177-3AD203B41FA5}">
                      <a16:colId xmlns:a16="http://schemas.microsoft.com/office/drawing/2014/main" val="1876259579"/>
                    </a:ext>
                  </a:extLst>
                </a:gridCol>
              </a:tblGrid>
              <a:tr h="370840">
                <a:tc>
                  <a:txBody>
                    <a:bodyPr/>
                    <a:lstStyle/>
                    <a:p>
                      <a:r>
                        <a:rPr lang="en-US" sz="1050" dirty="0" smtClean="0"/>
                        <a:t>Disease &amp; Agent </a:t>
                      </a:r>
                      <a:endParaRPr lang="en-US" sz="1050" dirty="0"/>
                    </a:p>
                  </a:txBody>
                  <a:tcPr/>
                </a:tc>
                <a:tc>
                  <a:txBody>
                    <a:bodyPr/>
                    <a:lstStyle/>
                    <a:p>
                      <a:r>
                        <a:rPr lang="en-US" sz="1050" dirty="0" smtClean="0">
                          <a:solidFill>
                            <a:schemeClr val="bg1"/>
                          </a:solidFill>
                        </a:rPr>
                        <a:t>Geographic</a:t>
                      </a:r>
                      <a:r>
                        <a:rPr lang="en-US" sz="1050" baseline="0" dirty="0" smtClean="0">
                          <a:solidFill>
                            <a:schemeClr val="bg1"/>
                          </a:solidFill>
                        </a:rPr>
                        <a:t> areas</a:t>
                      </a:r>
                      <a:endParaRPr lang="en-US" sz="1050" dirty="0">
                        <a:solidFill>
                          <a:schemeClr val="bg1"/>
                        </a:solidFill>
                      </a:endParaRPr>
                    </a:p>
                  </a:txBody>
                  <a:tcPr/>
                </a:tc>
                <a:tc>
                  <a:txBody>
                    <a:bodyPr/>
                    <a:lstStyle/>
                    <a:p>
                      <a:r>
                        <a:rPr lang="en-US" sz="1050" dirty="0" smtClean="0"/>
                        <a:t>Transmission</a:t>
                      </a:r>
                      <a:endParaRPr lang="en-US" sz="1050" dirty="0"/>
                    </a:p>
                  </a:txBody>
                  <a:tcPr/>
                </a:tc>
                <a:tc>
                  <a:txBody>
                    <a:bodyPr/>
                    <a:lstStyle/>
                    <a:p>
                      <a:r>
                        <a:rPr lang="en-US" sz="1050" dirty="0" smtClean="0"/>
                        <a:t>Incubation period</a:t>
                      </a:r>
                      <a:endParaRPr lang="en-US" sz="1050" dirty="0"/>
                    </a:p>
                  </a:txBody>
                  <a:tcPr/>
                </a:tc>
                <a:tc>
                  <a:txBody>
                    <a:bodyPr/>
                    <a:lstStyle/>
                    <a:p>
                      <a:r>
                        <a:rPr lang="en-US" sz="1050" dirty="0" smtClean="0"/>
                        <a:t>Signs &amp;</a:t>
                      </a:r>
                      <a:r>
                        <a:rPr lang="en-US" sz="1050" baseline="0" dirty="0" smtClean="0"/>
                        <a:t>  </a:t>
                      </a:r>
                      <a:r>
                        <a:rPr lang="en-US" sz="1050" dirty="0" smtClean="0"/>
                        <a:t>Symptoms</a:t>
                      </a:r>
                      <a:endParaRPr lang="en-US" sz="1050" dirty="0"/>
                    </a:p>
                  </a:txBody>
                  <a:tcPr/>
                </a:tc>
                <a:tc>
                  <a:txBody>
                    <a:bodyPr/>
                    <a:lstStyle/>
                    <a:p>
                      <a:r>
                        <a:rPr lang="en-US" sz="1050" dirty="0" smtClean="0"/>
                        <a:t>Mortality</a:t>
                      </a:r>
                      <a:r>
                        <a:rPr lang="en-US" sz="1050" baseline="0" dirty="0" smtClean="0"/>
                        <a:t> rate</a:t>
                      </a:r>
                      <a:endParaRPr lang="en-US" sz="1050" dirty="0"/>
                    </a:p>
                  </a:txBody>
                  <a:tcPr/>
                </a:tc>
                <a:tc>
                  <a:txBody>
                    <a:bodyPr/>
                    <a:lstStyle/>
                    <a:p>
                      <a:r>
                        <a:rPr lang="en-US" sz="1050" dirty="0" smtClean="0"/>
                        <a:t>Diagnostic</a:t>
                      </a:r>
                      <a:r>
                        <a:rPr lang="en-US" sz="1050" baseline="0" dirty="0" smtClean="0"/>
                        <a:t> Testing</a:t>
                      </a:r>
                      <a:endParaRPr lang="en-US" sz="1050" dirty="0"/>
                    </a:p>
                  </a:txBody>
                  <a:tcPr/>
                </a:tc>
                <a:tc>
                  <a:txBody>
                    <a:bodyPr/>
                    <a:lstStyle/>
                    <a:p>
                      <a:r>
                        <a:rPr lang="en-US" sz="1050" dirty="0" smtClean="0"/>
                        <a:t>Prevention &amp;</a:t>
                      </a:r>
                    </a:p>
                    <a:p>
                      <a:r>
                        <a:rPr lang="en-US" sz="1050" dirty="0" smtClean="0"/>
                        <a:t>Treatment</a:t>
                      </a:r>
                    </a:p>
                  </a:txBody>
                  <a:tcPr/>
                </a:tc>
                <a:tc>
                  <a:txBody>
                    <a:bodyPr/>
                    <a:lstStyle/>
                    <a:p>
                      <a:r>
                        <a:rPr lang="en-US" sz="1050" dirty="0" smtClean="0">
                          <a:solidFill>
                            <a:schemeClr val="bg1"/>
                          </a:solidFill>
                        </a:rPr>
                        <a:t>Isolation &amp;</a:t>
                      </a:r>
                      <a:r>
                        <a:rPr lang="en-US" sz="1050" baseline="0" dirty="0" smtClean="0">
                          <a:solidFill>
                            <a:schemeClr val="bg1"/>
                          </a:solidFill>
                        </a:rPr>
                        <a:t> PPE</a:t>
                      </a:r>
                      <a:endParaRPr lang="en-US" sz="1050" dirty="0">
                        <a:solidFill>
                          <a:schemeClr val="bg1"/>
                        </a:solidFill>
                      </a:endParaRPr>
                    </a:p>
                  </a:txBody>
                  <a:tcPr/>
                </a:tc>
                <a:tc>
                  <a:txBody>
                    <a:bodyPr/>
                    <a:lstStyle/>
                    <a:p>
                      <a:r>
                        <a:rPr lang="en-US" sz="1050" dirty="0" smtClean="0"/>
                        <a:t>Cleaning</a:t>
                      </a:r>
                      <a:endParaRPr lang="en-US" sz="1050" dirty="0"/>
                    </a:p>
                  </a:txBody>
                  <a:tcPr/>
                </a:tc>
                <a:tc>
                  <a:txBody>
                    <a:bodyPr/>
                    <a:lstStyle/>
                    <a:p>
                      <a:r>
                        <a:rPr lang="en-US" sz="1050" dirty="0" smtClean="0"/>
                        <a:t>Specimen</a:t>
                      </a:r>
                      <a:r>
                        <a:rPr lang="en-US" sz="1050" baseline="0" dirty="0" smtClean="0"/>
                        <a:t> transport and w</a:t>
                      </a:r>
                      <a:r>
                        <a:rPr lang="en-US" sz="1050" dirty="0" smtClean="0"/>
                        <a:t>aste</a:t>
                      </a:r>
                      <a:endParaRPr lang="en-US" sz="1050" dirty="0"/>
                    </a:p>
                  </a:txBody>
                  <a:tcPr/>
                </a:tc>
                <a:extLst>
                  <a:ext uri="{0D108BD9-81ED-4DB2-BD59-A6C34878D82A}">
                    <a16:rowId xmlns:a16="http://schemas.microsoft.com/office/drawing/2014/main" val="2169168250"/>
                  </a:ext>
                </a:extLst>
              </a:tr>
              <a:tr h="370840">
                <a:tc>
                  <a:txBody>
                    <a:bodyPr/>
                    <a:lstStyle/>
                    <a:p>
                      <a:r>
                        <a:rPr lang="en-US" sz="1050" dirty="0" smtClean="0">
                          <a:effectLst/>
                        </a:rPr>
                        <a:t>Nipah virus (NiV) is a member of the family </a:t>
                      </a:r>
                      <a:r>
                        <a:rPr lang="en-US" sz="1050" i="1" dirty="0" err="1" smtClean="0">
                          <a:effectLst/>
                        </a:rPr>
                        <a:t>Paramyxoviridae</a:t>
                      </a:r>
                      <a:r>
                        <a:rPr lang="en-US" sz="1050" dirty="0" smtClean="0">
                          <a:effectLst/>
                        </a:rPr>
                        <a:t>, genus </a:t>
                      </a:r>
                      <a:r>
                        <a:rPr lang="en-US" sz="1050" dirty="0" err="1" smtClean="0">
                          <a:effectLst/>
                        </a:rPr>
                        <a:t>Henipavirus</a:t>
                      </a:r>
                      <a:endParaRPr lang="en-US" sz="1050" dirty="0" smtClean="0">
                        <a:effectLst/>
                      </a:endParaRPr>
                    </a:p>
                  </a:txBody>
                  <a:tcPr/>
                </a:tc>
                <a:tc>
                  <a:txBody>
                    <a:bodyPr/>
                    <a:lstStyle/>
                    <a:p>
                      <a:r>
                        <a:rPr lang="en-US" sz="1050" dirty="0" smtClean="0">
                          <a:solidFill>
                            <a:schemeClr val="tx1"/>
                          </a:solidFill>
                        </a:rPr>
                        <a:t>Madagascar, India, Malaysia, Singapore.</a:t>
                      </a:r>
                    </a:p>
                    <a:p>
                      <a:r>
                        <a:rPr lang="en-US" sz="1050" dirty="0" smtClean="0">
                          <a:solidFill>
                            <a:schemeClr val="tx1"/>
                          </a:solidFill>
                        </a:rPr>
                        <a:t>The true geographic</a:t>
                      </a:r>
                      <a:r>
                        <a:rPr lang="en-US" sz="1050" baseline="0" dirty="0" smtClean="0">
                          <a:solidFill>
                            <a:schemeClr val="tx1"/>
                          </a:solidFill>
                        </a:rPr>
                        <a:t> range may be larger based on the home range of </a:t>
                      </a:r>
                      <a:r>
                        <a:rPr lang="en-US" sz="1050" baseline="0" dirty="0" err="1" smtClean="0">
                          <a:solidFill>
                            <a:schemeClr val="tx1"/>
                          </a:solidFill>
                        </a:rPr>
                        <a:t>Pteropus</a:t>
                      </a:r>
                      <a:r>
                        <a:rPr lang="en-US" sz="1050" baseline="0" dirty="0" smtClean="0">
                          <a:solidFill>
                            <a:schemeClr val="tx1"/>
                          </a:solidFill>
                        </a:rPr>
                        <a:t> bats (see map)</a:t>
                      </a:r>
                      <a:endParaRPr lang="en-US" sz="1050" dirty="0" smtClean="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effectLst/>
                        </a:rPr>
                        <a:t>Transmission of Nipah virus to humans may occur after direct contact with infected bats, infected pigs, or from other NiV infected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effectLst/>
                        </a:rPr>
                        <a:t>In 1999 outbreak in Malaysia and Singapore, a relatively mild disease in pigs, but 300 human cases with 100 deaths.  In 2001 outbreak</a:t>
                      </a:r>
                      <a:r>
                        <a:rPr lang="en-US" sz="1050" baseline="0" dirty="0" smtClean="0">
                          <a:effectLst/>
                        </a:rPr>
                        <a:t> in India </a:t>
                      </a:r>
                      <a:r>
                        <a:rPr lang="en-US" sz="1050" baseline="0" dirty="0" smtClean="0">
                          <a:solidFill>
                            <a:schemeClr val="tx1"/>
                          </a:solidFill>
                          <a:effectLst/>
                        </a:rPr>
                        <a:t>saw person-to-person </a:t>
                      </a:r>
                      <a:r>
                        <a:rPr lang="en-US" sz="1050" baseline="0" dirty="0" smtClean="0">
                          <a:effectLst/>
                        </a:rPr>
                        <a:t>transmission in healthcare workers</a:t>
                      </a:r>
                      <a:endParaRPr lang="en-US" sz="1050" dirty="0" smtClean="0"/>
                    </a:p>
                  </a:txBody>
                  <a:tcPr/>
                </a:tc>
                <a:tc>
                  <a:txBody>
                    <a:bodyPr/>
                    <a:lstStyle/>
                    <a:p>
                      <a:r>
                        <a:rPr lang="en-US" sz="1050" dirty="0" smtClean="0"/>
                        <a:t>5-14 days</a:t>
                      </a:r>
                    </a:p>
                    <a:p>
                      <a:endParaRPr lang="en-US"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effectLst/>
                        </a:rPr>
                        <a:t>Latent infections with reactivation months to years have been reported</a:t>
                      </a:r>
                      <a:endParaRPr lang="en-US" sz="1050" dirty="0" smtClean="0"/>
                    </a:p>
                  </a:txBody>
                  <a:tcPr/>
                </a:tc>
                <a:tc>
                  <a:txBody>
                    <a:bodyPr/>
                    <a:lstStyle/>
                    <a:p>
                      <a:r>
                        <a:rPr lang="en-US" sz="1050" dirty="0" smtClean="0">
                          <a:effectLst/>
                        </a:rPr>
                        <a:t>Fever and headache, followed by drowsiness, disorientation and mental confusion.</a:t>
                      </a:r>
                    </a:p>
                    <a:p>
                      <a:r>
                        <a:rPr lang="en-US" sz="1050" dirty="0" smtClean="0">
                          <a:effectLst/>
                        </a:rPr>
                        <a:t>Can progress to coma within 24-48 hours. Some have a respiratory illness early and half of the patients show  severe neurological and pulmonary signs</a:t>
                      </a:r>
                    </a:p>
                    <a:p>
                      <a:endParaRPr lang="en-US" sz="1050" dirty="0" smtClean="0">
                        <a:effectLst/>
                      </a:endParaRPr>
                    </a:p>
                    <a:p>
                      <a:r>
                        <a:rPr lang="en-US" sz="1050" dirty="0" smtClean="0">
                          <a:effectLst/>
                        </a:rPr>
                        <a:t>Long</a:t>
                      </a:r>
                      <a:r>
                        <a:rPr lang="en-US" sz="1050" baseline="0" dirty="0" smtClean="0">
                          <a:effectLst/>
                        </a:rPr>
                        <a:t> term issues include convulsions and personality changes</a:t>
                      </a:r>
                      <a:endParaRPr lang="en-US" sz="1050" dirty="0"/>
                    </a:p>
                  </a:txBody>
                  <a:tcPr/>
                </a:tc>
                <a:tc>
                  <a:txBody>
                    <a:bodyPr/>
                    <a:lstStyle/>
                    <a:p>
                      <a:r>
                        <a:rPr lang="en-US" sz="1050" dirty="0" smtClean="0">
                          <a:effectLst/>
                        </a:rPr>
                        <a:t>Can be as high as 40-75%</a:t>
                      </a:r>
                    </a:p>
                    <a:p>
                      <a:endParaRPr lang="en-US" sz="1050" dirty="0" smtClean="0">
                        <a:effectLst/>
                      </a:endParaRPr>
                    </a:p>
                    <a:p>
                      <a:r>
                        <a:rPr lang="en-US" sz="1050" dirty="0" smtClean="0">
                          <a:effectLst/>
                        </a:rPr>
                        <a:t>In the outbreak in 1998-99, 265 patients were infected with the virus. 40% of patients entering the hospitals with serious nervous disease died from the illness</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effectLst/>
                        </a:rPr>
                        <a:t>RT-PCR from </a:t>
                      </a:r>
                      <a:r>
                        <a:rPr lang="en-US" sz="1050" dirty="0" smtClean="0">
                          <a:effectLst/>
                        </a:rPr>
                        <a:t>throat and nasal swabs, cerebrospinal fluid, urine, and blood.</a:t>
                      </a:r>
                      <a:r>
                        <a:rPr lang="en-US" sz="1050" baseline="0" dirty="0" smtClean="0">
                          <a:effectLst/>
                        </a:rPr>
                        <a:t> </a:t>
                      </a:r>
                    </a:p>
                    <a:p>
                      <a:endParaRPr lang="en-US" sz="1050" dirty="0" smtClean="0"/>
                    </a:p>
                    <a:p>
                      <a:r>
                        <a:rPr lang="en-US" sz="1050" dirty="0" smtClean="0">
                          <a:effectLst/>
                        </a:rPr>
                        <a:t>ELISA (IgG and IgM) can be used later into</a:t>
                      </a:r>
                      <a:r>
                        <a:rPr lang="en-US" sz="1050" baseline="0" dirty="0" smtClean="0">
                          <a:effectLst/>
                        </a:rPr>
                        <a:t> the illness</a:t>
                      </a:r>
                      <a:endParaRPr lang="en-US" sz="1050" dirty="0" smtClean="0"/>
                    </a:p>
                    <a:p>
                      <a:endParaRPr lang="en-US" sz="1050" dirty="0" smtClean="0"/>
                    </a:p>
                    <a:p>
                      <a:r>
                        <a:rPr lang="en-US" sz="1050" dirty="0" smtClean="0"/>
                        <a:t>For suspect</a:t>
                      </a:r>
                      <a:r>
                        <a:rPr lang="en-US" sz="1050" baseline="0" dirty="0" smtClean="0"/>
                        <a:t> case, contact MDH at 651-201-5414 or 1-877-676-5414</a:t>
                      </a:r>
                      <a:endParaRPr lang="en-US" sz="1050" dirty="0"/>
                    </a:p>
                  </a:txBody>
                  <a:tcPr/>
                </a:tc>
                <a:tc>
                  <a:txBody>
                    <a:bodyPr/>
                    <a:lstStyle/>
                    <a:p>
                      <a:r>
                        <a:rPr lang="en-US" sz="1050" dirty="0" smtClean="0">
                          <a:effectLst/>
                        </a:rPr>
                        <a:t>Vaccine in development</a:t>
                      </a:r>
                    </a:p>
                    <a:p>
                      <a:endParaRPr lang="en-US" sz="1050" dirty="0" smtClean="0">
                        <a:effectLst/>
                      </a:endParaRPr>
                    </a:p>
                    <a:p>
                      <a:r>
                        <a:rPr lang="en-US" sz="1050" dirty="0" smtClean="0">
                          <a:effectLst/>
                        </a:rPr>
                        <a:t>Avoid exposure to sick pigs and bats in endemic areas.</a:t>
                      </a:r>
                      <a:r>
                        <a:rPr lang="en-US" sz="1050" baseline="0" dirty="0" smtClean="0">
                          <a:effectLst/>
                        </a:rPr>
                        <a:t> Avoid </a:t>
                      </a:r>
                      <a:r>
                        <a:rPr lang="en-US" sz="1050" dirty="0" smtClean="0">
                          <a:effectLst/>
                        </a:rPr>
                        <a:t>drinking raw date palm sap.</a:t>
                      </a:r>
                    </a:p>
                    <a:p>
                      <a:endParaRPr lang="en-US" sz="1050" dirty="0" smtClean="0">
                        <a:effectLst/>
                      </a:endParaRPr>
                    </a:p>
                    <a:p>
                      <a:endParaRPr lang="en-US" sz="1050" dirty="0" smtClean="0">
                        <a:effectLst/>
                      </a:endParaRPr>
                    </a:p>
                    <a:p>
                      <a:r>
                        <a:rPr lang="en-US" sz="1050" dirty="0" smtClean="0">
                          <a:effectLst/>
                        </a:rPr>
                        <a:t>Supportive care</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smtClean="0"/>
                        <a:t>Place facemask (not N95) on any patient with respiratory symptoms</a:t>
                      </a:r>
                    </a:p>
                    <a:p>
                      <a:endParaRPr lang="en-US" sz="1050" b="0" dirty="0" smtClean="0"/>
                    </a:p>
                    <a:p>
                      <a:r>
                        <a:rPr lang="en-US" sz="1050" b="0" dirty="0" smtClean="0"/>
                        <a:t>Airborne Infection</a:t>
                      </a:r>
                      <a:r>
                        <a:rPr lang="en-US" sz="1050" b="0" baseline="0" dirty="0" smtClean="0"/>
                        <a:t> Isolation Room</a:t>
                      </a:r>
                    </a:p>
                    <a:p>
                      <a:endParaRPr lang="en-US" sz="1050" b="0" baseline="0" dirty="0" smtClean="0"/>
                    </a:p>
                    <a:p>
                      <a:pPr marL="0" lvl="1" indent="0">
                        <a:lnSpc>
                          <a:spcPct val="100000"/>
                        </a:lnSpc>
                        <a:tabLst>
                          <a:tab pos="457200" algn="l"/>
                        </a:tabLst>
                      </a:pPr>
                      <a:r>
                        <a:rPr lang="en-US" sz="1050" b="0" dirty="0" smtClean="0"/>
                        <a:t>Gloves, gown, N95 or PAPR, eye protection. </a:t>
                      </a:r>
                      <a:r>
                        <a:rPr lang="en-US" sz="1050" b="0" baseline="0" dirty="0" smtClean="0"/>
                        <a:t> </a:t>
                      </a:r>
                      <a:endParaRPr lang="en-US" sz="1050" dirty="0" smtClean="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EPA</a:t>
                      </a:r>
                      <a:r>
                        <a:rPr lang="en-US" sz="1050" baseline="0" dirty="0" smtClean="0"/>
                        <a:t> </a:t>
                      </a:r>
                      <a:r>
                        <a:rPr lang="en-US" sz="1050" dirty="0" smtClean="0"/>
                        <a:t>registered hospital disinfectant on List L</a:t>
                      </a:r>
                      <a:r>
                        <a:rPr lang="en-US" sz="1050" baseline="0" dirty="0" smtClean="0"/>
                        <a:t> </a:t>
                      </a:r>
                      <a:r>
                        <a:rPr lang="en-US" sz="1050" dirty="0" smtClean="0"/>
                        <a:t>with a label claim for a non-enveloped virus.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Category A specimens and waste</a:t>
                      </a:r>
                    </a:p>
                  </a:txBody>
                  <a:tcPr/>
                </a:tc>
                <a:extLst>
                  <a:ext uri="{0D108BD9-81ED-4DB2-BD59-A6C34878D82A}">
                    <a16:rowId xmlns:a16="http://schemas.microsoft.com/office/drawing/2014/main" val="1428586527"/>
                  </a:ext>
                </a:extLst>
              </a:tr>
            </a:tbl>
          </a:graphicData>
        </a:graphic>
      </p:graphicFrame>
      <p:pic>
        <p:nvPicPr>
          <p:cNvPr id="2" name="Picture 1" descr="Map of southeast Asia showing the distribution of NiV"/>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1590" y="4476190"/>
            <a:ext cx="2901528" cy="2176145"/>
          </a:xfrm>
          <a:prstGeom prst="rect">
            <a:avLst/>
          </a:prstGeom>
        </p:spPr>
      </p:pic>
    </p:spTree>
    <p:extLst>
      <p:ext uri="{BB962C8B-B14F-4D97-AF65-F5344CB8AC3E}">
        <p14:creationId xmlns:p14="http://schemas.microsoft.com/office/powerpoint/2010/main" val="31445602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Monkeypox</a:t>
            </a:r>
            <a:endParaRPr lang="en-US" dirty="0"/>
          </a:p>
        </p:txBody>
      </p:sp>
      <p:sp>
        <p:nvSpPr>
          <p:cNvPr id="8" name="Content Placeholder 7"/>
          <p:cNvSpPr>
            <a:spLocks noGrp="1"/>
          </p:cNvSpPr>
          <p:nvPr>
            <p:ph sz="half" idx="1"/>
          </p:nvPr>
        </p:nvSpPr>
        <p:spPr>
          <a:xfrm>
            <a:off x="838200" y="1825625"/>
            <a:ext cx="7334250" cy="4351338"/>
          </a:xfrm>
        </p:spPr>
        <p:txBody>
          <a:bodyPr/>
          <a:lstStyle/>
          <a:p>
            <a:r>
              <a:rPr lang="en-US" dirty="0" smtClean="0">
                <a:hlinkClick r:id="rId2"/>
              </a:rPr>
              <a:t>CDC</a:t>
            </a:r>
            <a:r>
              <a:rPr lang="en-US" dirty="0" smtClean="0">
                <a:hlinkClick r:id="rId2"/>
              </a:rPr>
              <a:t>:</a:t>
            </a:r>
            <a:r>
              <a:rPr lang="en-US" dirty="0">
                <a:hlinkClick r:id="rId2"/>
              </a:rPr>
              <a:t> </a:t>
            </a:r>
            <a:r>
              <a:rPr lang="en-US" dirty="0" err="1" smtClean="0">
                <a:hlinkClick r:id="rId2"/>
              </a:rPr>
              <a:t>Monkeypox</a:t>
            </a:r>
            <a:r>
              <a:rPr lang="en-US" dirty="0" smtClean="0">
                <a:hlinkClick r:id="rId2"/>
              </a:rPr>
              <a:t> (www.cdc.gov/poxvirus/monkeypox/index.html)</a:t>
            </a:r>
            <a:endParaRPr lang="en-US" dirty="0" smtClean="0"/>
          </a:p>
          <a:p>
            <a:r>
              <a:rPr lang="en-US" dirty="0" smtClean="0">
                <a:hlinkClick r:id="rId3"/>
              </a:rPr>
              <a:t>WHO</a:t>
            </a:r>
            <a:r>
              <a:rPr lang="en-US" dirty="0" smtClean="0">
                <a:hlinkClick r:id="rId3"/>
              </a:rPr>
              <a:t>: Human </a:t>
            </a:r>
            <a:r>
              <a:rPr lang="en-US" dirty="0" err="1" smtClean="0">
                <a:hlinkClick r:id="rId3"/>
              </a:rPr>
              <a:t>Monkeypox</a:t>
            </a:r>
            <a:r>
              <a:rPr lang="en-US" dirty="0" smtClean="0">
                <a:hlinkClick r:id="rId3"/>
              </a:rPr>
              <a:t> (MPX)</a:t>
            </a:r>
            <a:r>
              <a:rPr lang="en-US" dirty="0">
                <a:hlinkClick r:id="rId3"/>
              </a:rPr>
              <a:t> </a:t>
            </a:r>
            <a:r>
              <a:rPr lang="en-US" dirty="0" smtClean="0">
                <a:hlinkClick r:id="rId3"/>
              </a:rPr>
              <a:t>(</a:t>
            </a:r>
            <a:r>
              <a:rPr lang="en-US" dirty="0">
                <a:hlinkClick r:id="rId3"/>
              </a:rPr>
              <a:t>https://www.who.int/emergencies/diseases/monkeypox/en</a:t>
            </a:r>
            <a:r>
              <a:rPr lang="en-US" dirty="0" smtClean="0">
                <a:hlinkClick r:id="rId3"/>
              </a:rPr>
              <a:t>/)</a:t>
            </a:r>
            <a:endParaRPr lang="en-US" dirty="0"/>
          </a:p>
        </p:txBody>
      </p:sp>
      <p:pic>
        <p:nvPicPr>
          <p:cNvPr id="33" name="Content Placeholder 3" descr="Children with monkeypox"/>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3955" y="1825625"/>
            <a:ext cx="2381250" cy="3648075"/>
          </a:xfrm>
          <a:prstGeom prst="rect">
            <a:avLst/>
          </a:prstGeom>
        </p:spPr>
      </p:pic>
    </p:spTree>
    <p:extLst>
      <p:ext uri="{BB962C8B-B14F-4D97-AF65-F5344CB8AC3E}">
        <p14:creationId xmlns:p14="http://schemas.microsoft.com/office/powerpoint/2010/main" val="38446937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History of Monkeypox</a:t>
            </a:r>
            <a:endParaRPr lang="en-US" dirty="0"/>
          </a:p>
        </p:txBody>
      </p:sp>
      <p:sp>
        <p:nvSpPr>
          <p:cNvPr id="6" name="Content Placeholder 5"/>
          <p:cNvSpPr>
            <a:spLocks noGrp="1"/>
          </p:cNvSpPr>
          <p:nvPr>
            <p:ph idx="10"/>
          </p:nvPr>
        </p:nvSpPr>
        <p:spPr>
          <a:xfrm>
            <a:off x="434340" y="1245870"/>
            <a:ext cx="11155680" cy="5509259"/>
          </a:xfrm>
        </p:spPr>
        <p:txBody>
          <a:bodyPr>
            <a:normAutofit fontScale="85000" lnSpcReduction="20000"/>
          </a:bodyPr>
          <a:lstStyle/>
          <a:p>
            <a:r>
              <a:rPr lang="en-US" dirty="0" err="1" smtClean="0"/>
              <a:t>Monkeypox</a:t>
            </a:r>
            <a:r>
              <a:rPr lang="en-US" dirty="0" smtClean="0"/>
              <a:t> is a rare disease caused by infection with the </a:t>
            </a:r>
            <a:r>
              <a:rPr lang="en-US" dirty="0" err="1" smtClean="0"/>
              <a:t>monkeypox</a:t>
            </a:r>
            <a:r>
              <a:rPr lang="en-US" dirty="0" smtClean="0"/>
              <a:t> virus. </a:t>
            </a:r>
          </a:p>
          <a:p>
            <a:r>
              <a:rPr lang="en-US" dirty="0" smtClean="0"/>
              <a:t>First discovered in 1958 when two outbreaks of a pox-like disease occurred in colonies of monkeys kept for research, hence the name ‘</a:t>
            </a:r>
            <a:r>
              <a:rPr lang="en-US" dirty="0" err="1" smtClean="0"/>
              <a:t>monkeypox</a:t>
            </a:r>
            <a:r>
              <a:rPr lang="en-US" dirty="0" smtClean="0"/>
              <a:t>.’  First human case of </a:t>
            </a:r>
            <a:r>
              <a:rPr lang="en-US" dirty="0" err="1" smtClean="0"/>
              <a:t>monkeypox</a:t>
            </a:r>
            <a:r>
              <a:rPr lang="en-US" dirty="0" smtClean="0"/>
              <a:t> was recorded in 1970 in the Democratic Republic of Congo during a period of intensified effort to eliminate smallpox. Since then </a:t>
            </a:r>
            <a:r>
              <a:rPr lang="en-US" dirty="0" err="1" smtClean="0"/>
              <a:t>monkeypox</a:t>
            </a:r>
            <a:r>
              <a:rPr lang="en-US" dirty="0" smtClean="0"/>
              <a:t> has been reported in other central and western African countries. A 2003 outbreak in the U.S. is the only time </a:t>
            </a:r>
            <a:r>
              <a:rPr lang="en-US" dirty="0" err="1" smtClean="0"/>
              <a:t>monkeypox</a:t>
            </a:r>
            <a:r>
              <a:rPr lang="en-US" dirty="0" smtClean="0"/>
              <a:t> infections in humans have been documented outside of Africa.</a:t>
            </a:r>
          </a:p>
          <a:p>
            <a:r>
              <a:rPr lang="en-US" dirty="0" smtClean="0"/>
              <a:t>There are two distinct genetic groups (clades) of </a:t>
            </a:r>
            <a:r>
              <a:rPr lang="en-US" dirty="0" err="1" smtClean="0"/>
              <a:t>monkeypox</a:t>
            </a:r>
            <a:r>
              <a:rPr lang="en-US" dirty="0" smtClean="0"/>
              <a:t> virus. Central African and West African. West African </a:t>
            </a:r>
            <a:r>
              <a:rPr lang="en-US" dirty="0" err="1" smtClean="0"/>
              <a:t>monkeypox</a:t>
            </a:r>
            <a:r>
              <a:rPr lang="en-US" dirty="0" smtClean="0"/>
              <a:t> is associated with milder disease, fewer deaths, and less person-to-person transmission.</a:t>
            </a:r>
          </a:p>
          <a:p>
            <a:r>
              <a:rPr lang="en-US" dirty="0" smtClean="0"/>
              <a:t>The natural </a:t>
            </a:r>
            <a:r>
              <a:rPr lang="en-US" dirty="0" err="1" smtClean="0"/>
              <a:t>monkeypox</a:t>
            </a:r>
            <a:r>
              <a:rPr lang="en-US" dirty="0" smtClean="0"/>
              <a:t> reservoir remains unknown. African rodent species likely play a role.</a:t>
            </a:r>
          </a:p>
          <a:p>
            <a:r>
              <a:rPr lang="en-US" dirty="0" smtClean="0"/>
              <a:t>The 2003 U.S. outbreak of </a:t>
            </a:r>
            <a:r>
              <a:rPr lang="en-US" dirty="0" err="1" smtClean="0"/>
              <a:t>monkeypox</a:t>
            </a:r>
            <a:r>
              <a:rPr lang="en-US" dirty="0" smtClean="0"/>
              <a:t> occurred when a shipment of rodents from Ghana in west Africa, infected prairie dogs that were sold for pets. There were forty-seven confirmed or probable cases of reported from six states—Illinois, Indiana, Kansas, Missouri, Ohio, and Wisconsin.  </a:t>
            </a:r>
          </a:p>
          <a:p>
            <a:r>
              <a:rPr lang="en-US" dirty="0" smtClean="0"/>
              <a:t>In Africa, </a:t>
            </a:r>
            <a:r>
              <a:rPr lang="en-US" dirty="0" err="1" smtClean="0"/>
              <a:t>monkeypox</a:t>
            </a:r>
            <a:r>
              <a:rPr lang="en-US" dirty="0" smtClean="0"/>
              <a:t> has been shown to cause death in 1 in 10 persons who contract the disease.</a:t>
            </a:r>
          </a:p>
        </p:txBody>
      </p:sp>
    </p:spTree>
    <p:extLst>
      <p:ext uri="{BB962C8B-B14F-4D97-AF65-F5344CB8AC3E}">
        <p14:creationId xmlns:p14="http://schemas.microsoft.com/office/powerpoint/2010/main" val="8353757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a:t>
            </a:r>
            <a:r>
              <a:rPr lang="en-US" dirty="0" err="1" smtClean="0"/>
              <a:t>Monkeypox</a:t>
            </a:r>
            <a:endParaRPr lang="en-US" dirty="0"/>
          </a:p>
        </p:txBody>
      </p:sp>
      <p:sp>
        <p:nvSpPr>
          <p:cNvPr id="3" name="Content Placeholder 2"/>
          <p:cNvSpPr>
            <a:spLocks noGrp="1"/>
          </p:cNvSpPr>
          <p:nvPr>
            <p:ph idx="10"/>
          </p:nvPr>
        </p:nvSpPr>
        <p:spPr>
          <a:xfrm>
            <a:off x="838200" y="1066800"/>
            <a:ext cx="10515600" cy="5516879"/>
          </a:xfrm>
        </p:spPr>
        <p:txBody>
          <a:bodyPr>
            <a:normAutofit fontScale="92500" lnSpcReduction="20000"/>
          </a:bodyPr>
          <a:lstStyle/>
          <a:p>
            <a:pPr marL="0" indent="0">
              <a:lnSpc>
                <a:spcPct val="120000"/>
              </a:lnSpc>
              <a:spcBef>
                <a:spcPts val="0"/>
              </a:spcBef>
              <a:spcAft>
                <a:spcPts val="0"/>
              </a:spcAft>
              <a:buNone/>
            </a:pPr>
            <a:r>
              <a:rPr lang="en-US" dirty="0" smtClean="0"/>
              <a:t>Screen all patients for:</a:t>
            </a:r>
          </a:p>
          <a:p>
            <a:pPr lvl="1">
              <a:lnSpc>
                <a:spcPct val="120000"/>
              </a:lnSpc>
              <a:spcBef>
                <a:spcPts val="0"/>
              </a:spcBef>
              <a:spcAft>
                <a:spcPts val="0"/>
              </a:spcAft>
            </a:pPr>
            <a:r>
              <a:rPr lang="en-US" dirty="0" smtClean="0"/>
              <a:t>Respiratory symptoms</a:t>
            </a:r>
          </a:p>
          <a:p>
            <a:pPr lvl="1">
              <a:lnSpc>
                <a:spcPct val="120000"/>
              </a:lnSpc>
              <a:spcBef>
                <a:spcPts val="0"/>
              </a:spcBef>
              <a:spcAft>
                <a:spcPts val="0"/>
              </a:spcAft>
            </a:pPr>
            <a:r>
              <a:rPr lang="en-US" dirty="0" smtClean="0"/>
              <a:t>Fever</a:t>
            </a:r>
          </a:p>
          <a:p>
            <a:pPr lvl="1">
              <a:lnSpc>
                <a:spcPct val="120000"/>
              </a:lnSpc>
              <a:spcBef>
                <a:spcPts val="0"/>
              </a:spcBef>
              <a:spcAft>
                <a:spcPts val="0"/>
              </a:spcAft>
            </a:pPr>
            <a:r>
              <a:rPr lang="en-US" dirty="0" smtClean="0"/>
              <a:t>Rash </a:t>
            </a:r>
          </a:p>
          <a:p>
            <a:pPr lvl="1">
              <a:lnSpc>
                <a:spcPct val="120000"/>
              </a:lnSpc>
              <a:spcBef>
                <a:spcPts val="0"/>
              </a:spcBef>
              <a:spcAft>
                <a:spcPts val="0"/>
              </a:spcAft>
            </a:pPr>
            <a:r>
              <a:rPr lang="en-US" dirty="0" smtClean="0"/>
              <a:t>Travel history in last 30 days</a:t>
            </a:r>
          </a:p>
          <a:p>
            <a:pPr lvl="1">
              <a:lnSpc>
                <a:spcPct val="120000"/>
              </a:lnSpc>
              <a:spcBef>
                <a:spcPts val="0"/>
              </a:spcBef>
              <a:spcAft>
                <a:spcPts val="0"/>
              </a:spcAft>
            </a:pPr>
            <a:r>
              <a:rPr lang="en-US" i="1" dirty="0" smtClean="0"/>
              <a:t>Screening all patients will aid in identifying an HCID or other contagious illnesses such as measles, chickenpox, and influenza</a:t>
            </a:r>
          </a:p>
          <a:p>
            <a:pPr marL="0" indent="0">
              <a:lnSpc>
                <a:spcPct val="120000"/>
              </a:lnSpc>
              <a:spcBef>
                <a:spcPts val="0"/>
              </a:spcBef>
              <a:spcAft>
                <a:spcPts val="0"/>
              </a:spcAft>
              <a:buNone/>
            </a:pPr>
            <a:r>
              <a:rPr lang="en-US" dirty="0" smtClean="0"/>
              <a:t/>
            </a:r>
            <a:br>
              <a:rPr lang="en-US" dirty="0" smtClean="0"/>
            </a:br>
            <a:r>
              <a:rPr lang="en-US" dirty="0" smtClean="0"/>
              <a:t>Symptoms </a:t>
            </a:r>
          </a:p>
          <a:p>
            <a:pPr lvl="1">
              <a:lnSpc>
                <a:spcPct val="120000"/>
              </a:lnSpc>
              <a:spcBef>
                <a:spcPts val="0"/>
              </a:spcBef>
              <a:spcAft>
                <a:spcPts val="0"/>
              </a:spcAft>
            </a:pPr>
            <a:r>
              <a:rPr lang="en-US" dirty="0" smtClean="0"/>
              <a:t>Symptoms of </a:t>
            </a:r>
            <a:r>
              <a:rPr lang="en-US" dirty="0" err="1" smtClean="0"/>
              <a:t>monkeypox</a:t>
            </a:r>
            <a:r>
              <a:rPr lang="en-US" dirty="0" smtClean="0"/>
              <a:t> are similar to but milder than the symptoms of smallpox. </a:t>
            </a:r>
            <a:r>
              <a:rPr lang="en-US" dirty="0" err="1" smtClean="0"/>
              <a:t>Monkeypox</a:t>
            </a:r>
            <a:r>
              <a:rPr lang="en-US" dirty="0" smtClean="0"/>
              <a:t> begins with fever, headache, muscle aches, and exhaustion. The main difference between symptoms of smallpox and </a:t>
            </a:r>
            <a:r>
              <a:rPr lang="en-US" dirty="0" err="1" smtClean="0"/>
              <a:t>monkeypox</a:t>
            </a:r>
            <a:r>
              <a:rPr lang="en-US" dirty="0" smtClean="0"/>
              <a:t> is that </a:t>
            </a:r>
            <a:r>
              <a:rPr lang="en-US" dirty="0" err="1" smtClean="0"/>
              <a:t>monkeypox</a:t>
            </a:r>
            <a:r>
              <a:rPr lang="en-US" dirty="0" smtClean="0"/>
              <a:t> causes lymph nodes to swell (lymphadenopathy) while smallpox does not. </a:t>
            </a:r>
          </a:p>
          <a:p>
            <a:pPr lvl="1">
              <a:lnSpc>
                <a:spcPct val="120000"/>
              </a:lnSpc>
              <a:spcBef>
                <a:spcPts val="0"/>
              </a:spcBef>
              <a:spcAft>
                <a:spcPts val="0"/>
              </a:spcAft>
            </a:pPr>
            <a:r>
              <a:rPr lang="en-US" dirty="0" smtClean="0"/>
              <a:t>Within 1 to 3 days (sometimes longer) after the appearance of fever, the patient develops a rash, often beginning on the face then spreading to other parts of the body. Lesions progress through the following stages before falling off: Macules, papules, vesicles, pustules, scabs</a:t>
            </a:r>
          </a:p>
          <a:p>
            <a:pPr lvl="1">
              <a:lnSpc>
                <a:spcPct val="120000"/>
              </a:lnSpc>
              <a:spcBef>
                <a:spcPts val="0"/>
              </a:spcBef>
              <a:spcAft>
                <a:spcPts val="0"/>
              </a:spcAft>
            </a:pPr>
            <a:r>
              <a:rPr lang="en-US" dirty="0" smtClean="0"/>
              <a:t>The illness typically lasts for 2−4 weeks</a:t>
            </a:r>
          </a:p>
        </p:txBody>
      </p:sp>
    </p:spTree>
    <p:extLst>
      <p:ext uri="{BB962C8B-B14F-4D97-AF65-F5344CB8AC3E}">
        <p14:creationId xmlns:p14="http://schemas.microsoft.com/office/powerpoint/2010/main" val="24114215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About </a:t>
            </a:r>
            <a:r>
              <a:rPr lang="en-US" dirty="0" err="1" smtClean="0"/>
              <a:t>Monkeypox</a:t>
            </a:r>
            <a:r>
              <a:rPr lang="en-US" dirty="0" smtClean="0"/>
              <a:t> </a:t>
            </a:r>
            <a:r>
              <a:rPr lang="en-US" dirty="0" smtClean="0"/>
              <a:t>continued</a:t>
            </a:r>
            <a:endParaRPr lang="en-US" dirty="0"/>
          </a:p>
        </p:txBody>
      </p:sp>
      <p:sp>
        <p:nvSpPr>
          <p:cNvPr id="6" name="Content Placeholder 5"/>
          <p:cNvSpPr>
            <a:spLocks noGrp="1"/>
          </p:cNvSpPr>
          <p:nvPr>
            <p:ph idx="10"/>
          </p:nvPr>
        </p:nvSpPr>
        <p:spPr/>
        <p:txBody>
          <a:bodyPr>
            <a:normAutofit/>
          </a:bodyPr>
          <a:lstStyle/>
          <a:p>
            <a:pPr marL="0" indent="0">
              <a:buNone/>
            </a:pPr>
            <a:r>
              <a:rPr lang="en-US" dirty="0" smtClean="0"/>
              <a:t>Causative agent </a:t>
            </a:r>
          </a:p>
          <a:p>
            <a:pPr lvl="1"/>
            <a:r>
              <a:rPr lang="en-US" dirty="0" err="1" smtClean="0"/>
              <a:t>Monkeypox</a:t>
            </a:r>
            <a:r>
              <a:rPr lang="en-US" dirty="0" smtClean="0"/>
              <a:t> virus belongs to the </a:t>
            </a:r>
            <a:r>
              <a:rPr lang="en-US" i="1" dirty="0" err="1" smtClean="0"/>
              <a:t>Orthopoxvirus</a:t>
            </a:r>
            <a:r>
              <a:rPr lang="en-US" dirty="0" smtClean="0"/>
              <a:t> genus in the family </a:t>
            </a:r>
            <a:r>
              <a:rPr lang="en-US" i="1" dirty="0" err="1" smtClean="0"/>
              <a:t>Poxviridae</a:t>
            </a:r>
            <a:r>
              <a:rPr lang="en-US" dirty="0" smtClean="0"/>
              <a:t>. The </a:t>
            </a:r>
            <a:r>
              <a:rPr lang="en-US" i="1" dirty="0" err="1" smtClean="0"/>
              <a:t>Orthopoxvirus</a:t>
            </a:r>
            <a:r>
              <a:rPr lang="en-US" dirty="0" smtClean="0"/>
              <a:t> genus also includes </a:t>
            </a:r>
            <a:r>
              <a:rPr lang="en-US" dirty="0" err="1" smtClean="0"/>
              <a:t>variola</a:t>
            </a:r>
            <a:r>
              <a:rPr lang="en-US" dirty="0" smtClean="0"/>
              <a:t> virus (the cause of smallpox), vaccinia virus (used in the smallpox vaccine), and cowpox virus.</a:t>
            </a:r>
          </a:p>
          <a:p>
            <a:pPr marL="0" indent="0">
              <a:buNone/>
            </a:pPr>
            <a:r>
              <a:rPr lang="en-US" dirty="0" smtClean="0"/>
              <a:t>Reservoir</a:t>
            </a:r>
          </a:p>
          <a:p>
            <a:pPr lvl="1"/>
            <a:r>
              <a:rPr lang="en-US" dirty="0" smtClean="0"/>
              <a:t>Reservoir host (main disease carrier) of </a:t>
            </a:r>
            <a:r>
              <a:rPr lang="en-US" dirty="0" err="1" smtClean="0"/>
              <a:t>monkeypox</a:t>
            </a:r>
            <a:r>
              <a:rPr lang="en-US" dirty="0" smtClean="0"/>
              <a:t> is still unknown although African rodents are suspected to play a part in transmission</a:t>
            </a:r>
          </a:p>
          <a:p>
            <a:pPr marL="0" indent="0">
              <a:buNone/>
            </a:pPr>
            <a:r>
              <a:rPr lang="en-US" dirty="0" smtClean="0"/>
              <a:t>Incubation period </a:t>
            </a:r>
          </a:p>
          <a:p>
            <a:pPr lvl="1"/>
            <a:r>
              <a:rPr lang="en-US" dirty="0" smtClean="0"/>
              <a:t>Incubation period (time from infection to symptoms) is usually 7−14 days but can range from 5−21 days</a:t>
            </a:r>
          </a:p>
        </p:txBody>
      </p:sp>
    </p:spTree>
    <p:extLst>
      <p:ext uri="{BB962C8B-B14F-4D97-AF65-F5344CB8AC3E}">
        <p14:creationId xmlns:p14="http://schemas.microsoft.com/office/powerpoint/2010/main" val="21217157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Monkeypox</a:t>
            </a:r>
            <a:r>
              <a:rPr lang="en-US" dirty="0" smtClean="0"/>
              <a:t> </a:t>
            </a:r>
            <a:r>
              <a:rPr lang="en-US" dirty="0" smtClean="0"/>
              <a:t>Transmission</a:t>
            </a:r>
            <a:endParaRPr lang="en-US" dirty="0"/>
          </a:p>
        </p:txBody>
      </p:sp>
      <p:sp>
        <p:nvSpPr>
          <p:cNvPr id="6" name="Content Placeholder 5"/>
          <p:cNvSpPr>
            <a:spLocks noGrp="1"/>
          </p:cNvSpPr>
          <p:nvPr>
            <p:ph idx="10"/>
          </p:nvPr>
        </p:nvSpPr>
        <p:spPr/>
        <p:txBody>
          <a:bodyPr/>
          <a:lstStyle/>
          <a:p>
            <a:pPr marL="0" indent="0">
              <a:buNone/>
            </a:pPr>
            <a:r>
              <a:rPr lang="en-US" dirty="0" smtClean="0"/>
              <a:t>Transmission </a:t>
            </a:r>
          </a:p>
          <a:p>
            <a:pPr lvl="1"/>
            <a:r>
              <a:rPr lang="en-US" dirty="0" smtClean="0"/>
              <a:t>Transmission of </a:t>
            </a:r>
            <a:r>
              <a:rPr lang="en-US" dirty="0" err="1" smtClean="0"/>
              <a:t>monkeypox</a:t>
            </a:r>
            <a:r>
              <a:rPr lang="en-US" dirty="0" smtClean="0"/>
              <a:t> virus occurs when a person comes into contact with the virus from an animal, human, or materials contaminated with the virus. The virus enters the body through broken skin (even if not visible), respiratory tract, or the mucous membranes (eyes, nose, or mouth). Animal-to-human transmission may occur by bite or scratch, bush meat preparation, direct contact with body fluids or lesion material, or indirect contact with lesion material, such as through contaminated bedding. </a:t>
            </a:r>
          </a:p>
          <a:p>
            <a:pPr lvl="1"/>
            <a:r>
              <a:rPr lang="en-US" dirty="0" smtClean="0"/>
              <a:t>Person-to-person transmission is thought to occur primarily through large respiratory droplets. Respiratory droplets generally cannot travel more than a few feet, so prolonged face-to-face contact is required. Other person-to-person methods of transmission include direct contact with body fluids or lesion material, and indirect contact with lesion material, such as through contaminated clothing or linens. </a:t>
            </a:r>
          </a:p>
          <a:p>
            <a:endParaRPr lang="en-US" dirty="0"/>
          </a:p>
        </p:txBody>
      </p:sp>
    </p:spTree>
    <p:extLst>
      <p:ext uri="{BB962C8B-B14F-4D97-AF65-F5344CB8AC3E}">
        <p14:creationId xmlns:p14="http://schemas.microsoft.com/office/powerpoint/2010/main" val="22612678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Monkeypox</a:t>
            </a:r>
            <a:r>
              <a:rPr lang="en-US" dirty="0" smtClean="0"/>
              <a:t> </a:t>
            </a:r>
            <a:r>
              <a:rPr lang="en-US" dirty="0" smtClean="0"/>
              <a:t>Diagnosis</a:t>
            </a:r>
            <a:endParaRPr lang="en-US" dirty="0"/>
          </a:p>
        </p:txBody>
      </p:sp>
      <p:sp>
        <p:nvSpPr>
          <p:cNvPr id="3" name="Content Placeholder 2"/>
          <p:cNvSpPr>
            <a:spLocks noGrp="1"/>
          </p:cNvSpPr>
          <p:nvPr>
            <p:ph idx="10"/>
          </p:nvPr>
        </p:nvSpPr>
        <p:spPr>
          <a:xfrm>
            <a:off x="582930" y="1066800"/>
            <a:ext cx="10770870" cy="5551169"/>
          </a:xfrm>
        </p:spPr>
        <p:txBody>
          <a:bodyPr>
            <a:normAutofit fontScale="92500" lnSpcReduction="10000"/>
          </a:bodyPr>
          <a:lstStyle/>
          <a:p>
            <a:pPr marL="0" indent="0">
              <a:buNone/>
            </a:pPr>
            <a:r>
              <a:rPr lang="en-US" dirty="0" smtClean="0"/>
              <a:t>Diagnosis </a:t>
            </a:r>
          </a:p>
          <a:p>
            <a:pPr lvl="1"/>
            <a:r>
              <a:rPr lang="en-US" dirty="0" smtClean="0"/>
              <a:t>For suspect case, contact MDH for testing at 651-201-5414 or 1-877-676-5414</a:t>
            </a:r>
          </a:p>
          <a:p>
            <a:pPr lvl="1"/>
            <a:r>
              <a:rPr lang="en-US" dirty="0" smtClean="0"/>
              <a:t>Specimens for testing by phase of illness: </a:t>
            </a:r>
          </a:p>
          <a:p>
            <a:pPr lvl="2"/>
            <a:r>
              <a:rPr lang="en-US" dirty="0" err="1" smtClean="0"/>
              <a:t>Prodrome</a:t>
            </a:r>
            <a:r>
              <a:rPr lang="en-US" dirty="0" smtClean="0"/>
              <a:t>: tonsillar tissue swab, nasopharyngeal swab, acute serum and whole blood</a:t>
            </a:r>
          </a:p>
          <a:p>
            <a:pPr lvl="2"/>
            <a:r>
              <a:rPr lang="en-US" dirty="0" smtClean="0"/>
              <a:t>Rash: more than one lesion should be sampled from different locations on the body and different looking lesions</a:t>
            </a:r>
          </a:p>
          <a:p>
            <a:pPr lvl="3"/>
            <a:r>
              <a:rPr lang="en-US" dirty="0" smtClean="0"/>
              <a:t>Macules or Papules: tonsillar tissue swab, lesion biopsy, acute serum and whole blood</a:t>
            </a:r>
          </a:p>
          <a:p>
            <a:pPr lvl="3"/>
            <a:r>
              <a:rPr lang="en-US" dirty="0" smtClean="0"/>
              <a:t>Vesicles or Pustules: Lesion fluid, roof, or biopsy, electron microscopy grid, acute serum and whole blood</a:t>
            </a:r>
          </a:p>
          <a:p>
            <a:pPr lvl="3"/>
            <a:r>
              <a:rPr lang="en-US" dirty="0" smtClean="0"/>
              <a:t>Scabs or crusts: lesion scab or crust, acute serum and whole blood</a:t>
            </a:r>
          </a:p>
          <a:p>
            <a:pPr lvl="2"/>
            <a:r>
              <a:rPr lang="en-US" dirty="0" smtClean="0"/>
              <a:t>Post rash: convalescent serum</a:t>
            </a:r>
          </a:p>
          <a:p>
            <a:pPr marL="0" indent="0">
              <a:buNone/>
            </a:pPr>
            <a:r>
              <a:rPr lang="en-US" dirty="0" smtClean="0"/>
              <a:t>Lab Specimens</a:t>
            </a:r>
          </a:p>
          <a:p>
            <a:pPr lvl="1"/>
            <a:r>
              <a:rPr lang="en-US" dirty="0" smtClean="0"/>
              <a:t>For suspect case, contact MDH at 651-201-5414 or 1-877-676-5414</a:t>
            </a:r>
          </a:p>
          <a:p>
            <a:pPr lvl="1"/>
            <a:r>
              <a:rPr lang="en-US" dirty="0" smtClean="0"/>
              <a:t>Specimens are Category A per Department of Transportation. Must package appropriately for transport.</a:t>
            </a:r>
          </a:p>
        </p:txBody>
      </p:sp>
    </p:spTree>
    <p:extLst>
      <p:ext uri="{BB962C8B-B14F-4D97-AF65-F5344CB8AC3E}">
        <p14:creationId xmlns:p14="http://schemas.microsoft.com/office/powerpoint/2010/main" val="23013901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Monkeypox</a:t>
            </a:r>
            <a:r>
              <a:rPr lang="en-US" dirty="0" smtClean="0"/>
              <a:t> </a:t>
            </a:r>
            <a:r>
              <a:rPr lang="en-US" dirty="0" smtClean="0"/>
              <a:t>Isolation and Management</a:t>
            </a:r>
            <a:endParaRPr lang="en-US" dirty="0"/>
          </a:p>
        </p:txBody>
      </p:sp>
      <p:sp>
        <p:nvSpPr>
          <p:cNvPr id="3" name="Content Placeholder 2"/>
          <p:cNvSpPr>
            <a:spLocks noGrp="1"/>
          </p:cNvSpPr>
          <p:nvPr>
            <p:ph idx="10"/>
          </p:nvPr>
        </p:nvSpPr>
        <p:spPr>
          <a:xfrm>
            <a:off x="674370" y="1123950"/>
            <a:ext cx="10679430" cy="5505451"/>
          </a:xfrm>
        </p:spPr>
        <p:txBody>
          <a:bodyPr>
            <a:normAutofit fontScale="85000" lnSpcReduction="20000"/>
          </a:bodyPr>
          <a:lstStyle/>
          <a:p>
            <a:pPr marL="0" indent="0">
              <a:buNone/>
            </a:pPr>
            <a:r>
              <a:rPr lang="en-US" dirty="0" smtClean="0"/>
              <a:t>Isolation &amp; PPE</a:t>
            </a:r>
          </a:p>
          <a:p>
            <a:pPr lvl="1"/>
            <a:r>
              <a:rPr lang="en-US" b="1" dirty="0" smtClean="0"/>
              <a:t>Place facemask </a:t>
            </a:r>
            <a:r>
              <a:rPr lang="en-US" dirty="0" smtClean="0"/>
              <a:t>(not N95) on any patient with respiratory symptoms</a:t>
            </a:r>
          </a:p>
          <a:p>
            <a:pPr lvl="1"/>
            <a:r>
              <a:rPr lang="en-US" dirty="0" smtClean="0"/>
              <a:t>Place patient in private room. </a:t>
            </a:r>
            <a:r>
              <a:rPr lang="en-US" b="1" dirty="0" smtClean="0"/>
              <a:t>Airborne infection isolation room </a:t>
            </a:r>
            <a:r>
              <a:rPr lang="en-US" dirty="0" smtClean="0"/>
              <a:t>(AIIR) preferred. If no private bathroom use commode.</a:t>
            </a:r>
          </a:p>
          <a:p>
            <a:pPr lvl="1"/>
            <a:r>
              <a:rPr lang="en-US" dirty="0" smtClean="0"/>
              <a:t>Cover patient’s skin lesions with sheet or gown</a:t>
            </a:r>
          </a:p>
          <a:p>
            <a:pPr lvl="1"/>
            <a:r>
              <a:rPr lang="en-US" dirty="0" smtClean="0"/>
              <a:t>Post appropriate isolation signage. Level 1 or Level 2 Full Barrier Isolation.</a:t>
            </a:r>
          </a:p>
          <a:p>
            <a:pPr lvl="1"/>
            <a:r>
              <a:rPr lang="en-US" b="1" dirty="0" smtClean="0"/>
              <a:t>Hand hygiene, personal protective equipment (PPE): gloves (2 pairs), gown, N95 or PAPR, eye protection</a:t>
            </a:r>
          </a:p>
          <a:p>
            <a:pPr lvl="1"/>
            <a:r>
              <a:rPr lang="en-US" dirty="0" smtClean="0"/>
              <a:t>Post personnel at door to ensure PPE is donned and doffed appropriately. Doff and dispose of all PPE before leaving isolation room.</a:t>
            </a:r>
          </a:p>
          <a:p>
            <a:pPr lvl="1"/>
            <a:r>
              <a:rPr lang="en-US" dirty="0" smtClean="0"/>
              <a:t>Dedicate medical equipment and remove all nonessential items from the room</a:t>
            </a:r>
          </a:p>
          <a:p>
            <a:pPr marL="0" indent="0">
              <a:buNone/>
            </a:pPr>
            <a:r>
              <a:rPr lang="en-US" dirty="0" smtClean="0"/>
              <a:t>Management of Contacts</a:t>
            </a:r>
          </a:p>
          <a:p>
            <a:pPr lvl="1"/>
            <a:r>
              <a:rPr lang="en-US" dirty="0" smtClean="0"/>
              <a:t>Evaluate people accompanying patient for symptoms. Give them a separate waiting area if possible.</a:t>
            </a:r>
          </a:p>
          <a:p>
            <a:pPr lvl="1"/>
            <a:r>
              <a:rPr lang="en-US" dirty="0" smtClean="0"/>
              <a:t>Identify and log persons potentially exposed to patient: staff, other patients, visitors and develop plan with the state and federal authorities for monitoring exposed persons and facility staff </a:t>
            </a:r>
            <a:endParaRPr lang="en-US" dirty="0"/>
          </a:p>
        </p:txBody>
      </p:sp>
    </p:spTree>
    <p:extLst>
      <p:ext uri="{BB962C8B-B14F-4D97-AF65-F5344CB8AC3E}">
        <p14:creationId xmlns:p14="http://schemas.microsoft.com/office/powerpoint/2010/main" val="2443270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Monkeypox</a:t>
            </a:r>
            <a:r>
              <a:rPr lang="en-US" dirty="0" smtClean="0"/>
              <a:t> </a:t>
            </a:r>
            <a:r>
              <a:rPr lang="en-US" dirty="0" smtClean="0"/>
              <a:t>Treatment and Infection Prevention</a:t>
            </a:r>
            <a:endParaRPr lang="en-US" dirty="0"/>
          </a:p>
        </p:txBody>
      </p:sp>
      <p:sp>
        <p:nvSpPr>
          <p:cNvPr id="3" name="Content Placeholder 2"/>
          <p:cNvSpPr>
            <a:spLocks noGrp="1"/>
          </p:cNvSpPr>
          <p:nvPr>
            <p:ph idx="10"/>
          </p:nvPr>
        </p:nvSpPr>
        <p:spPr>
          <a:xfrm>
            <a:off x="411480" y="1066800"/>
            <a:ext cx="11144250" cy="5676899"/>
          </a:xfrm>
        </p:spPr>
        <p:txBody>
          <a:bodyPr>
            <a:normAutofit fontScale="85000" lnSpcReduction="20000"/>
          </a:bodyPr>
          <a:lstStyle/>
          <a:p>
            <a:pPr marL="0" indent="0">
              <a:buNone/>
            </a:pPr>
            <a:r>
              <a:rPr lang="en-US" dirty="0" smtClean="0"/>
              <a:t>Treatment</a:t>
            </a:r>
          </a:p>
          <a:p>
            <a:pPr lvl="1"/>
            <a:r>
              <a:rPr lang="en-US" dirty="0" smtClean="0"/>
              <a:t>No specific treatments. Outbreaks can be controlled with  Smallpox vaccine, </a:t>
            </a:r>
            <a:r>
              <a:rPr lang="en-US" dirty="0" err="1" smtClean="0"/>
              <a:t>Cidofovir</a:t>
            </a:r>
            <a:r>
              <a:rPr lang="en-US" dirty="0" smtClean="0"/>
              <a:t> or </a:t>
            </a:r>
            <a:r>
              <a:rPr lang="en-US" dirty="0" err="1" smtClean="0"/>
              <a:t>Brincidofovir</a:t>
            </a:r>
            <a:r>
              <a:rPr lang="en-US" dirty="0" smtClean="0"/>
              <a:t>, ST-246, and vaccinia immune globulin (VIG). </a:t>
            </a:r>
          </a:p>
          <a:p>
            <a:pPr marL="0" indent="0">
              <a:buNone/>
            </a:pPr>
            <a:r>
              <a:rPr lang="en-US" dirty="0" smtClean="0"/>
              <a:t>Cleaning</a:t>
            </a:r>
          </a:p>
          <a:p>
            <a:pPr lvl="1"/>
            <a:r>
              <a:rPr lang="en-US" dirty="0" smtClean="0"/>
              <a:t>Any EPA-registered hospital disinfectant currently used by healthcare facilities for environmental sanitation may be used.  Follow the manufacturer’s instructions for concentration and contact time. </a:t>
            </a:r>
          </a:p>
          <a:p>
            <a:pPr marL="0" indent="0">
              <a:buNone/>
            </a:pPr>
            <a:r>
              <a:rPr lang="en-US" dirty="0" smtClean="0"/>
              <a:t>Waste</a:t>
            </a:r>
          </a:p>
          <a:p>
            <a:pPr lvl="1"/>
            <a:r>
              <a:rPr lang="en-US" dirty="0" smtClean="0"/>
              <a:t>Is Category A infectious waste. Hold waste in the room of a suspect </a:t>
            </a:r>
            <a:r>
              <a:rPr lang="en-US" dirty="0" err="1" smtClean="0"/>
              <a:t>monkeypox</a:t>
            </a:r>
            <a:r>
              <a:rPr lang="en-US" dirty="0" smtClean="0"/>
              <a:t> case until ruled in or out. Consult with the MDH on management of the waste.  </a:t>
            </a:r>
          </a:p>
          <a:p>
            <a:pPr marL="0" indent="0">
              <a:buNone/>
            </a:pPr>
            <a:r>
              <a:rPr lang="en-US" dirty="0" smtClean="0"/>
              <a:t>Prevention</a:t>
            </a:r>
          </a:p>
          <a:p>
            <a:pPr lvl="1"/>
            <a:r>
              <a:rPr lang="en-US" dirty="0" smtClean="0"/>
              <a:t>Avoid contact with animals that could harbor the virus (including animals that are sick or that have been found dead in areas where </a:t>
            </a:r>
            <a:r>
              <a:rPr lang="en-US" dirty="0" err="1" smtClean="0"/>
              <a:t>monkeypox</a:t>
            </a:r>
            <a:r>
              <a:rPr lang="en-US" dirty="0" smtClean="0"/>
              <a:t> occurs)</a:t>
            </a:r>
          </a:p>
          <a:p>
            <a:pPr lvl="1"/>
            <a:r>
              <a:rPr lang="en-US" dirty="0" smtClean="0"/>
              <a:t>Avoid contact with any materials, such as bedding, that has been in contact with a sick animal</a:t>
            </a:r>
          </a:p>
          <a:p>
            <a:pPr lvl="1"/>
            <a:r>
              <a:rPr lang="en-US" dirty="0" smtClean="0"/>
              <a:t>Practice good hand hygiene after contact with infected animals or humans</a:t>
            </a:r>
          </a:p>
          <a:p>
            <a:pPr lvl="1"/>
            <a:r>
              <a:rPr lang="en-US" dirty="0" smtClean="0"/>
              <a:t>Proper personal protective equipment (PPE) when caring for patients </a:t>
            </a:r>
          </a:p>
        </p:txBody>
      </p:sp>
    </p:spTree>
    <p:extLst>
      <p:ext uri="{BB962C8B-B14F-4D97-AF65-F5344CB8AC3E}">
        <p14:creationId xmlns:p14="http://schemas.microsoft.com/office/powerpoint/2010/main" val="3225144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Assessed by Front Desk or Triage Nurse</a:t>
            </a:r>
            <a:endParaRPr lang="en-US" sz="4400" dirty="0"/>
          </a:p>
        </p:txBody>
      </p:sp>
      <p:pic>
        <p:nvPicPr>
          <p:cNvPr id="5" name="Content Placeholder 7" descr="Screening guidance section screenshot, detail in speaker notes"/>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60954" y="979994"/>
            <a:ext cx="11470091" cy="5739674"/>
          </a:xfrm>
        </p:spPr>
      </p:pic>
    </p:spTree>
    <p:extLst>
      <p:ext uri="{BB962C8B-B14F-4D97-AF65-F5344CB8AC3E}">
        <p14:creationId xmlns:p14="http://schemas.microsoft.com/office/powerpoint/2010/main" val="32017482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4516" y="5356357"/>
            <a:ext cx="10869284" cy="923330"/>
          </a:xfrm>
          <a:prstGeom prst="rect">
            <a:avLst/>
          </a:prstGeom>
          <a:noFill/>
        </p:spPr>
        <p:txBody>
          <a:bodyPr wrap="square" rtlCol="0">
            <a:spAutoFit/>
          </a:bodyPr>
          <a:lstStyle/>
          <a:p>
            <a:r>
              <a:rPr lang="en-US" dirty="0" smtClean="0"/>
              <a:t>References:</a:t>
            </a:r>
          </a:p>
          <a:p>
            <a:r>
              <a:rPr lang="en-US" dirty="0">
                <a:hlinkClick r:id="rId2"/>
              </a:rPr>
              <a:t>CDC: </a:t>
            </a:r>
            <a:r>
              <a:rPr lang="en-US" dirty="0" err="1">
                <a:hlinkClick r:id="rId2"/>
              </a:rPr>
              <a:t>Monkeypox</a:t>
            </a:r>
            <a:r>
              <a:rPr lang="en-US" dirty="0">
                <a:hlinkClick r:id="rId2"/>
              </a:rPr>
              <a:t> (www.cdc.gov/poxvirus/monkeypox/index.html)</a:t>
            </a:r>
            <a:endParaRPr lang="en-US" dirty="0"/>
          </a:p>
          <a:p>
            <a:r>
              <a:rPr lang="en-US" dirty="0">
                <a:hlinkClick r:id="rId3"/>
              </a:rPr>
              <a:t>WHO: Human </a:t>
            </a:r>
            <a:r>
              <a:rPr lang="en-US" dirty="0" err="1">
                <a:hlinkClick r:id="rId3"/>
              </a:rPr>
              <a:t>Monkeypox</a:t>
            </a:r>
            <a:r>
              <a:rPr lang="en-US" dirty="0">
                <a:hlinkClick r:id="rId3"/>
              </a:rPr>
              <a:t> (MPX) (https://www.who.int/emergencies/diseases/monkeypox/en</a:t>
            </a:r>
            <a:r>
              <a:rPr lang="en-US" dirty="0" smtClean="0">
                <a:hlinkClick r:id="rId3"/>
              </a:rPr>
              <a:t>/)</a:t>
            </a:r>
            <a:endParaRPr lang="en-US" dirty="0"/>
          </a:p>
        </p:txBody>
      </p:sp>
      <p:sp>
        <p:nvSpPr>
          <p:cNvPr id="2" name="Title 1"/>
          <p:cNvSpPr>
            <a:spLocks noGrp="1"/>
          </p:cNvSpPr>
          <p:nvPr>
            <p:ph type="title"/>
          </p:nvPr>
        </p:nvSpPr>
        <p:spPr>
          <a:xfrm>
            <a:off x="838200" y="152400"/>
            <a:ext cx="10515600" cy="573464"/>
          </a:xfrm>
        </p:spPr>
        <p:txBody>
          <a:bodyPr>
            <a:normAutofit fontScale="90000"/>
          </a:bodyPr>
          <a:lstStyle/>
          <a:p>
            <a:r>
              <a:rPr lang="en-US" dirty="0" err="1" smtClean="0"/>
              <a:t>Monkeypox</a:t>
            </a:r>
            <a:r>
              <a:rPr lang="en-US" dirty="0" smtClean="0"/>
              <a:t> Overview</a:t>
            </a:r>
            <a:endParaRPr lang="en-US" dirty="0"/>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504250654"/>
              </p:ext>
            </p:extLst>
          </p:nvPr>
        </p:nvGraphicFramePr>
        <p:xfrm>
          <a:off x="131190" y="886123"/>
          <a:ext cx="11916267" cy="402336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628798312"/>
                    </a:ext>
                  </a:extLst>
                </a:gridCol>
                <a:gridCol w="1175994">
                  <a:extLst>
                    <a:ext uri="{9D8B030D-6E8A-4147-A177-3AD203B41FA5}">
                      <a16:colId xmlns:a16="http://schemas.microsoft.com/office/drawing/2014/main" val="586598871"/>
                    </a:ext>
                  </a:extLst>
                </a:gridCol>
                <a:gridCol w="1350389">
                  <a:extLst>
                    <a:ext uri="{9D8B030D-6E8A-4147-A177-3AD203B41FA5}">
                      <a16:colId xmlns:a16="http://schemas.microsoft.com/office/drawing/2014/main" val="4176558360"/>
                    </a:ext>
                  </a:extLst>
                </a:gridCol>
                <a:gridCol w="816205">
                  <a:extLst>
                    <a:ext uri="{9D8B030D-6E8A-4147-A177-3AD203B41FA5}">
                      <a16:colId xmlns:a16="http://schemas.microsoft.com/office/drawing/2014/main" val="3191640470"/>
                    </a:ext>
                  </a:extLst>
                </a:gridCol>
                <a:gridCol w="1417948">
                  <a:extLst>
                    <a:ext uri="{9D8B030D-6E8A-4147-A177-3AD203B41FA5}">
                      <a16:colId xmlns:a16="http://schemas.microsoft.com/office/drawing/2014/main" val="1285681315"/>
                    </a:ext>
                  </a:extLst>
                </a:gridCol>
                <a:gridCol w="748646">
                  <a:extLst>
                    <a:ext uri="{9D8B030D-6E8A-4147-A177-3AD203B41FA5}">
                      <a16:colId xmlns:a16="http://schemas.microsoft.com/office/drawing/2014/main" val="4069809879"/>
                    </a:ext>
                  </a:extLst>
                </a:gridCol>
                <a:gridCol w="1083297">
                  <a:extLst>
                    <a:ext uri="{9D8B030D-6E8A-4147-A177-3AD203B41FA5}">
                      <a16:colId xmlns:a16="http://schemas.microsoft.com/office/drawing/2014/main" val="2248355587"/>
                    </a:ext>
                  </a:extLst>
                </a:gridCol>
                <a:gridCol w="1083297">
                  <a:extLst>
                    <a:ext uri="{9D8B030D-6E8A-4147-A177-3AD203B41FA5}">
                      <a16:colId xmlns:a16="http://schemas.microsoft.com/office/drawing/2014/main" val="912358385"/>
                    </a:ext>
                  </a:extLst>
                </a:gridCol>
                <a:gridCol w="1083297">
                  <a:extLst>
                    <a:ext uri="{9D8B030D-6E8A-4147-A177-3AD203B41FA5}">
                      <a16:colId xmlns:a16="http://schemas.microsoft.com/office/drawing/2014/main" val="2683904546"/>
                    </a:ext>
                  </a:extLst>
                </a:gridCol>
                <a:gridCol w="1083297">
                  <a:extLst>
                    <a:ext uri="{9D8B030D-6E8A-4147-A177-3AD203B41FA5}">
                      <a16:colId xmlns:a16="http://schemas.microsoft.com/office/drawing/2014/main" val="1216381215"/>
                    </a:ext>
                  </a:extLst>
                </a:gridCol>
                <a:gridCol w="1083297">
                  <a:extLst>
                    <a:ext uri="{9D8B030D-6E8A-4147-A177-3AD203B41FA5}">
                      <a16:colId xmlns:a16="http://schemas.microsoft.com/office/drawing/2014/main" val="3811034138"/>
                    </a:ext>
                  </a:extLst>
                </a:gridCol>
              </a:tblGrid>
              <a:tr h="370840">
                <a:tc>
                  <a:txBody>
                    <a:bodyPr/>
                    <a:lstStyle/>
                    <a:p>
                      <a:pPr>
                        <a:lnSpc>
                          <a:spcPct val="100000"/>
                        </a:lnSpc>
                      </a:pPr>
                      <a:r>
                        <a:rPr lang="en-US" sz="1050" dirty="0" smtClean="0"/>
                        <a:t>Disease &amp; Agent </a:t>
                      </a:r>
                      <a:endParaRPr lang="en-US" sz="1050" dirty="0"/>
                    </a:p>
                  </a:txBody>
                  <a:tcPr/>
                </a:tc>
                <a:tc>
                  <a:txBody>
                    <a:bodyPr/>
                    <a:lstStyle/>
                    <a:p>
                      <a:pPr>
                        <a:lnSpc>
                          <a:spcPct val="100000"/>
                        </a:lnSpc>
                      </a:pPr>
                      <a:r>
                        <a:rPr lang="en-US" sz="1050" baseline="0" dirty="0" smtClean="0">
                          <a:solidFill>
                            <a:schemeClr val="bg1"/>
                          </a:solidFill>
                        </a:rPr>
                        <a:t>Risk areas</a:t>
                      </a:r>
                      <a:endParaRPr lang="en-US" sz="1050" dirty="0">
                        <a:solidFill>
                          <a:schemeClr val="bg1"/>
                        </a:solidFill>
                      </a:endParaRPr>
                    </a:p>
                  </a:txBody>
                  <a:tcPr/>
                </a:tc>
                <a:tc>
                  <a:txBody>
                    <a:bodyPr/>
                    <a:lstStyle/>
                    <a:p>
                      <a:pPr>
                        <a:lnSpc>
                          <a:spcPct val="100000"/>
                        </a:lnSpc>
                      </a:pPr>
                      <a:r>
                        <a:rPr lang="en-US" sz="1050" dirty="0" smtClean="0"/>
                        <a:t>Transmission</a:t>
                      </a:r>
                      <a:endParaRPr lang="en-US" sz="1050" dirty="0"/>
                    </a:p>
                  </a:txBody>
                  <a:tcPr/>
                </a:tc>
                <a:tc>
                  <a:txBody>
                    <a:bodyPr/>
                    <a:lstStyle/>
                    <a:p>
                      <a:pPr>
                        <a:lnSpc>
                          <a:spcPct val="100000"/>
                        </a:lnSpc>
                      </a:pPr>
                      <a:r>
                        <a:rPr lang="en-US" sz="1050" dirty="0" smtClean="0"/>
                        <a:t>Incubation period</a:t>
                      </a:r>
                      <a:endParaRPr lang="en-US" sz="1050" dirty="0"/>
                    </a:p>
                  </a:txBody>
                  <a:tcPr/>
                </a:tc>
                <a:tc>
                  <a:txBody>
                    <a:bodyPr/>
                    <a:lstStyle/>
                    <a:p>
                      <a:pPr>
                        <a:lnSpc>
                          <a:spcPct val="100000"/>
                        </a:lnSpc>
                      </a:pPr>
                      <a:r>
                        <a:rPr lang="en-US" sz="1050" dirty="0" smtClean="0"/>
                        <a:t>Signs &amp;</a:t>
                      </a:r>
                      <a:r>
                        <a:rPr lang="en-US" sz="1050" baseline="0" dirty="0" smtClean="0"/>
                        <a:t>  </a:t>
                      </a:r>
                      <a:r>
                        <a:rPr lang="en-US" sz="1050" dirty="0" smtClean="0"/>
                        <a:t>Symptoms</a:t>
                      </a:r>
                      <a:endParaRPr lang="en-US" sz="1050" dirty="0"/>
                    </a:p>
                  </a:txBody>
                  <a:tcPr/>
                </a:tc>
                <a:tc>
                  <a:txBody>
                    <a:bodyPr/>
                    <a:lstStyle/>
                    <a:p>
                      <a:pPr>
                        <a:lnSpc>
                          <a:spcPct val="100000"/>
                        </a:lnSpc>
                      </a:pPr>
                      <a:r>
                        <a:rPr lang="en-US" sz="1050" dirty="0" smtClean="0"/>
                        <a:t>Mortality</a:t>
                      </a:r>
                      <a:r>
                        <a:rPr lang="en-US" sz="1050" baseline="0" dirty="0" smtClean="0"/>
                        <a:t> rate</a:t>
                      </a:r>
                      <a:endParaRPr lang="en-US" sz="1050" dirty="0"/>
                    </a:p>
                  </a:txBody>
                  <a:tcPr/>
                </a:tc>
                <a:tc>
                  <a:txBody>
                    <a:bodyPr/>
                    <a:lstStyle/>
                    <a:p>
                      <a:pPr>
                        <a:lnSpc>
                          <a:spcPct val="100000"/>
                        </a:lnSpc>
                      </a:pPr>
                      <a:r>
                        <a:rPr lang="en-US" sz="1050" dirty="0" smtClean="0"/>
                        <a:t>Diagnostic</a:t>
                      </a:r>
                      <a:r>
                        <a:rPr lang="en-US" sz="1050" baseline="0" dirty="0" smtClean="0"/>
                        <a:t> Testing</a:t>
                      </a:r>
                      <a:endParaRPr lang="en-US" sz="1050" dirty="0"/>
                    </a:p>
                  </a:txBody>
                  <a:tcPr/>
                </a:tc>
                <a:tc>
                  <a:txBody>
                    <a:bodyPr/>
                    <a:lstStyle/>
                    <a:p>
                      <a:pPr>
                        <a:lnSpc>
                          <a:spcPct val="100000"/>
                        </a:lnSpc>
                      </a:pPr>
                      <a:r>
                        <a:rPr lang="en-US" sz="1050" dirty="0" smtClean="0"/>
                        <a:t>Prevention &amp;</a:t>
                      </a:r>
                    </a:p>
                    <a:p>
                      <a:pPr>
                        <a:lnSpc>
                          <a:spcPct val="100000"/>
                        </a:lnSpc>
                      </a:pPr>
                      <a:r>
                        <a:rPr lang="en-US" sz="1050" dirty="0" smtClean="0"/>
                        <a:t>Treatment</a:t>
                      </a:r>
                    </a:p>
                  </a:txBody>
                  <a:tcPr/>
                </a:tc>
                <a:tc>
                  <a:txBody>
                    <a:bodyPr/>
                    <a:lstStyle/>
                    <a:p>
                      <a:pPr>
                        <a:lnSpc>
                          <a:spcPct val="100000"/>
                        </a:lnSpc>
                      </a:pPr>
                      <a:r>
                        <a:rPr lang="en-US" sz="1050" dirty="0" smtClean="0"/>
                        <a:t>Isolation and PPE</a:t>
                      </a:r>
                      <a:endParaRPr lang="en-US" sz="1050" dirty="0"/>
                    </a:p>
                  </a:txBody>
                  <a:tcPr/>
                </a:tc>
                <a:tc>
                  <a:txBody>
                    <a:bodyPr/>
                    <a:lstStyle/>
                    <a:p>
                      <a:pPr>
                        <a:lnSpc>
                          <a:spcPct val="100000"/>
                        </a:lnSpc>
                      </a:pPr>
                      <a:r>
                        <a:rPr lang="en-US" sz="1050" dirty="0" smtClean="0"/>
                        <a:t>Cleaning</a:t>
                      </a:r>
                      <a:endParaRPr lang="en-US" sz="1050" dirty="0"/>
                    </a:p>
                  </a:txBody>
                  <a:tcPr/>
                </a:tc>
                <a:tc>
                  <a:txBody>
                    <a:bodyPr/>
                    <a:lstStyle/>
                    <a:p>
                      <a:pPr>
                        <a:lnSpc>
                          <a:spcPct val="100000"/>
                        </a:lnSpc>
                      </a:pPr>
                      <a:r>
                        <a:rPr lang="en-US" sz="1050" dirty="0" smtClean="0"/>
                        <a:t>Specimen</a:t>
                      </a:r>
                      <a:r>
                        <a:rPr lang="en-US" sz="1050" baseline="0" dirty="0" smtClean="0"/>
                        <a:t> transport and w</a:t>
                      </a:r>
                      <a:r>
                        <a:rPr lang="en-US" sz="1050" dirty="0" smtClean="0"/>
                        <a:t>aste</a:t>
                      </a:r>
                      <a:endParaRPr lang="en-US" sz="1050" dirty="0"/>
                    </a:p>
                  </a:txBody>
                  <a:tcPr/>
                </a:tc>
                <a:extLst>
                  <a:ext uri="{0D108BD9-81ED-4DB2-BD59-A6C34878D82A}">
                    <a16:rowId xmlns:a16="http://schemas.microsoft.com/office/drawing/2014/main" val="35743248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Monkeypox virus belongs to the </a:t>
                      </a:r>
                      <a:r>
                        <a:rPr lang="en-US" sz="1050" i="1" dirty="0" err="1" smtClean="0"/>
                        <a:t>Orthopoxvirus</a:t>
                      </a:r>
                      <a:r>
                        <a:rPr lang="en-US" sz="1050" dirty="0" smtClean="0"/>
                        <a:t> genus in the family </a:t>
                      </a:r>
                      <a:r>
                        <a:rPr lang="en-US" sz="1050" i="1" dirty="0" err="1" smtClean="0"/>
                        <a:t>Poxviridae</a:t>
                      </a:r>
                      <a:endParaRPr lang="en-US" sz="1050" dirty="0" smtClean="0"/>
                    </a:p>
                  </a:txBody>
                  <a:tcPr/>
                </a:tc>
                <a:tc>
                  <a:txBody>
                    <a:bodyPr/>
                    <a:lstStyle/>
                    <a:p>
                      <a:pPr>
                        <a:lnSpc>
                          <a:spcPct val="100000"/>
                        </a:lnSpc>
                      </a:pPr>
                      <a:r>
                        <a:rPr lang="en-US" sz="1050" dirty="0" smtClean="0">
                          <a:solidFill>
                            <a:schemeClr val="tx1"/>
                          </a:solidFill>
                        </a:rPr>
                        <a:t>Forested</a:t>
                      </a:r>
                      <a:r>
                        <a:rPr lang="en-US" sz="1050" baseline="0" dirty="0" smtClean="0">
                          <a:solidFill>
                            <a:schemeClr val="tx1"/>
                          </a:solidFill>
                        </a:rPr>
                        <a:t> regions of West and Central Africa. </a:t>
                      </a:r>
                      <a:r>
                        <a:rPr lang="en-US" sz="1050" baseline="0" dirty="0" err="1" smtClean="0">
                          <a:solidFill>
                            <a:schemeClr val="tx1"/>
                          </a:solidFill>
                        </a:rPr>
                        <a:t>Monkeypox</a:t>
                      </a:r>
                      <a:r>
                        <a:rPr lang="en-US" sz="1050" baseline="0" dirty="0" smtClean="0">
                          <a:solidFill>
                            <a:schemeClr val="tx1"/>
                          </a:solidFill>
                        </a:rPr>
                        <a:t> is endemic in the Democratic Republic of the Congo (DRC), and occurs sporadically in neighboring countries (Republic of the Congo, Central African Republic, Sudan)</a:t>
                      </a:r>
                      <a:endParaRPr lang="en-US" sz="1050" dirty="0" smtClean="0">
                        <a:solidFill>
                          <a:schemeClr val="tx1"/>
                        </a:solidFill>
                      </a:endParaRPr>
                    </a:p>
                  </a:txBody>
                  <a:tcPr/>
                </a:tc>
                <a:tc>
                  <a:txBody>
                    <a:bodyPr/>
                    <a:lstStyle/>
                    <a:p>
                      <a:pPr marL="0" lvl="1" indent="0">
                        <a:lnSpc>
                          <a:spcPct val="100000"/>
                        </a:lnSpc>
                      </a:pPr>
                      <a:r>
                        <a:rPr lang="en-US" sz="1050" dirty="0" smtClean="0"/>
                        <a:t>Transmission occurs when a person comes into contact with the virus from an animal, human, or contaminated materials.</a:t>
                      </a:r>
                      <a:r>
                        <a:rPr lang="en-US" sz="1050" baseline="0" dirty="0" smtClean="0"/>
                        <a:t> V</a:t>
                      </a:r>
                      <a:r>
                        <a:rPr lang="en-US" sz="1050" dirty="0" smtClean="0"/>
                        <a:t>irus enters the body through broken skin (even if not visible), respiratory tract, or mucous membranes. Human-to-human transmission is thought to occur primarily through large respiratory droplets</a:t>
                      </a:r>
                      <a:r>
                        <a:rPr lang="en-US" sz="1050" baseline="0" dirty="0" smtClean="0"/>
                        <a:t> and </a:t>
                      </a:r>
                      <a:r>
                        <a:rPr lang="en-US" sz="1050" dirty="0" smtClean="0"/>
                        <a:t>direct contact with body fluids or lesion material.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7−14 days but can range from 5−21 days.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Begins with fever, headache, muscle aches, and exhaustion, lymphadenopathy.</a:t>
                      </a:r>
                      <a:r>
                        <a:rPr lang="en-US" sz="1050" baseline="0" dirty="0" smtClean="0"/>
                        <a:t> </a:t>
                      </a:r>
                      <a:r>
                        <a:rPr lang="en-US" sz="1050" dirty="0" smtClean="0"/>
                        <a:t>In 1-3 days, a rash develops usually beginning on the face then spreading. Lesions progressing through the following stages: Macules, papules, vesicles, pustules, scabs. typically lasts for 2−4 weeks.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p>
                  </a:txBody>
                  <a:tcPr/>
                </a:tc>
                <a:tc>
                  <a:txBody>
                    <a:bodyPr/>
                    <a:lstStyle/>
                    <a:p>
                      <a:pPr>
                        <a:lnSpc>
                          <a:spcPct val="100000"/>
                        </a:lnSpc>
                      </a:pPr>
                      <a:r>
                        <a:rPr lang="en-US" sz="1050" dirty="0" smtClean="0"/>
                        <a:t>1 in 10 in Africa</a:t>
                      </a:r>
                      <a:endParaRPr lang="en-US" sz="105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dirty="0" smtClean="0"/>
                        <a:t>For suspect</a:t>
                      </a:r>
                      <a:r>
                        <a:rPr lang="en-US" sz="1050" baseline="0" dirty="0" smtClean="0"/>
                        <a:t> case, contact MDH at 651-201-5414 or     1-877-676-5414</a:t>
                      </a:r>
                      <a:endParaRPr lang="en-US" sz="1050" dirty="0" smtClean="0"/>
                    </a:p>
                    <a:p>
                      <a:pPr marL="0" lvl="1" indent="0">
                        <a:lnSpc>
                          <a:spcPct val="100000"/>
                        </a:lnSpc>
                        <a:buFont typeface="Arial" panose="020B0604020202020204" pitchFamily="34" charset="0"/>
                        <a:buNone/>
                      </a:pPr>
                      <a:endParaRPr lang="en-US" sz="1050" dirty="0" smtClean="0">
                        <a:solidFill>
                          <a:srgbClr val="00B050"/>
                        </a:solidFill>
                      </a:endParaRPr>
                    </a:p>
                    <a:p>
                      <a:pPr marL="0" lvl="1" indent="0">
                        <a:lnSpc>
                          <a:spcPct val="100000"/>
                        </a:lnSpc>
                        <a:buFont typeface="Arial" panose="020B0604020202020204" pitchFamily="34" charset="0"/>
                        <a:buNone/>
                      </a:pPr>
                      <a:r>
                        <a:rPr lang="en-US" sz="1050" dirty="0" smtClean="0">
                          <a:solidFill>
                            <a:schemeClr val="tx1"/>
                          </a:solidFill>
                        </a:rPr>
                        <a:t>Specimens for testing</a:t>
                      </a:r>
                      <a:r>
                        <a:rPr lang="en-US" sz="1050" baseline="0" dirty="0" smtClean="0">
                          <a:solidFill>
                            <a:schemeClr val="tx1"/>
                          </a:solidFill>
                        </a:rPr>
                        <a:t> vary by phase of illness and skin lesion type</a:t>
                      </a:r>
                    </a:p>
                    <a:p>
                      <a:pPr marL="0" lvl="1" indent="0">
                        <a:lnSpc>
                          <a:spcPct val="100000"/>
                        </a:lnSpc>
                        <a:buFont typeface="Arial" panose="020B0604020202020204" pitchFamily="34" charset="0"/>
                        <a:buNone/>
                      </a:pPr>
                      <a:endParaRPr lang="en-US" sz="1050" baseline="0" dirty="0" smtClean="0"/>
                    </a:p>
                    <a:p>
                      <a:pPr marL="0" lvl="1" indent="0">
                        <a:lnSpc>
                          <a:spcPct val="100000"/>
                        </a:lnSpc>
                        <a:buFont typeface="Arial" panose="020B0604020202020204" pitchFamily="34" charset="0"/>
                        <a:buNone/>
                      </a:pPr>
                      <a:endParaRPr lang="en-US" sz="1050" dirty="0" smtClean="0"/>
                    </a:p>
                  </a:txBody>
                  <a:tcPr/>
                </a:tc>
                <a:tc>
                  <a:txBody>
                    <a:bodyPr/>
                    <a:lstStyle/>
                    <a:p>
                      <a:pPr>
                        <a:lnSpc>
                          <a:spcPct val="100000"/>
                        </a:lnSpc>
                      </a:pPr>
                      <a:r>
                        <a:rPr lang="en-US" sz="1050" dirty="0" smtClean="0">
                          <a:effectLst/>
                        </a:rPr>
                        <a:t>Avoid exposure</a:t>
                      </a:r>
                      <a:r>
                        <a:rPr lang="en-US" sz="1050" baseline="0" dirty="0" smtClean="0">
                          <a:effectLst/>
                        </a:rPr>
                        <a:t> to infected animals or people. </a:t>
                      </a:r>
                    </a:p>
                    <a:p>
                      <a:pPr>
                        <a:lnSpc>
                          <a:spcPct val="100000"/>
                        </a:lnSpc>
                      </a:pPr>
                      <a:endParaRPr lang="en-US" sz="1050" dirty="0" smtClean="0">
                        <a:effectLst/>
                      </a:endParaRPr>
                    </a:p>
                    <a:p>
                      <a:pPr>
                        <a:lnSpc>
                          <a:spcPct val="100000"/>
                        </a:lnSpc>
                      </a:pPr>
                      <a:r>
                        <a:rPr lang="en-US" sz="1050" dirty="0" smtClean="0">
                          <a:effectLst/>
                        </a:rPr>
                        <a:t>No specific treatments but outbreaks can be controlled</a:t>
                      </a:r>
                      <a:r>
                        <a:rPr lang="en-US" sz="1050" baseline="0" dirty="0" smtClean="0">
                          <a:effectLst/>
                        </a:rPr>
                        <a:t> with </a:t>
                      </a:r>
                      <a:r>
                        <a:rPr lang="en-US" sz="1050" dirty="0" smtClean="0">
                          <a:effectLst/>
                        </a:rPr>
                        <a:t> Smallpox vaccine, </a:t>
                      </a:r>
                      <a:r>
                        <a:rPr lang="en-US" sz="1050" dirty="0" err="1" smtClean="0">
                          <a:effectLst/>
                        </a:rPr>
                        <a:t>cidofovir</a:t>
                      </a:r>
                      <a:r>
                        <a:rPr lang="en-US" sz="1050" dirty="0" smtClean="0">
                          <a:effectLst/>
                        </a:rPr>
                        <a:t>, ST-246, and vaccinia immune globulin (VIG)</a:t>
                      </a:r>
                      <a:r>
                        <a:rPr lang="en-US" sz="1050" dirty="0" smtClean="0"/>
                        <a:t>.</a:t>
                      </a:r>
                      <a:r>
                        <a:rPr lang="en-US" sz="900" dirty="0" smtClean="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rPr>
                        <a:t>Cover patient’s skin lesions with sheet or gown</a:t>
                      </a:r>
                    </a:p>
                    <a:p>
                      <a:pPr>
                        <a:lnSpc>
                          <a:spcPct val="100000"/>
                        </a:lnSpc>
                      </a:pPr>
                      <a:endParaRPr lang="en-US" sz="1050" b="0" dirty="0" smtClean="0"/>
                    </a:p>
                    <a:p>
                      <a:pPr>
                        <a:lnSpc>
                          <a:spcPct val="100000"/>
                        </a:lnSpc>
                      </a:pPr>
                      <a:r>
                        <a:rPr lang="en-US" sz="1050" b="0" dirty="0" smtClean="0"/>
                        <a:t>Airborne Infection</a:t>
                      </a:r>
                      <a:r>
                        <a:rPr lang="en-US" sz="1050" b="0" baseline="0" dirty="0" smtClean="0"/>
                        <a:t> Isolation Room</a:t>
                      </a:r>
                    </a:p>
                    <a:p>
                      <a:pPr>
                        <a:lnSpc>
                          <a:spcPct val="100000"/>
                        </a:lnSpc>
                      </a:pPr>
                      <a:endParaRPr lang="en-US" sz="1050" b="0" baseline="0" dirty="0" smtClean="0"/>
                    </a:p>
                    <a:p>
                      <a:pPr marL="0" lvl="1" indent="0">
                        <a:lnSpc>
                          <a:spcPct val="100000"/>
                        </a:lnSpc>
                        <a:tabLst>
                          <a:tab pos="457200" algn="l"/>
                        </a:tabLst>
                      </a:pPr>
                      <a:r>
                        <a:rPr lang="en-US" sz="1050" b="0" dirty="0" smtClean="0"/>
                        <a:t>Gloves, gown, N95 or PAPR, eye protection. </a:t>
                      </a:r>
                      <a:r>
                        <a:rPr lang="en-US" sz="1050" b="0" baseline="0" dirty="0" smtClean="0"/>
                        <a:t> Cover all skin if unstable patient, diarrhea, or bleeding</a:t>
                      </a:r>
                      <a:endParaRPr lang="en-US" sz="1050" b="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EPA-registered hospital disinfectant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Follow the manufacturer’s instructions for concentration, contact time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Specimens are Category A per Department of Transportation. Must package appropriately for transport.</a:t>
                      </a:r>
                    </a:p>
                    <a:p>
                      <a:pPr>
                        <a:lnSpc>
                          <a:spcPct val="100000"/>
                        </a:lnSpc>
                      </a:pPr>
                      <a:endParaRPr lang="en-US"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Category A infectious waste. Hold waste in room until ruled in or out. MDH will assist with waste disposal.  </a:t>
                      </a:r>
                    </a:p>
                  </a:txBody>
                  <a:tcPr/>
                </a:tc>
                <a:extLst>
                  <a:ext uri="{0D108BD9-81ED-4DB2-BD59-A6C34878D82A}">
                    <a16:rowId xmlns:a16="http://schemas.microsoft.com/office/drawing/2014/main" val="1134733060"/>
                  </a:ext>
                </a:extLst>
              </a:tr>
            </a:tbl>
          </a:graphicData>
        </a:graphic>
      </p:graphicFrame>
    </p:spTree>
    <p:extLst>
      <p:ext uri="{BB962C8B-B14F-4D97-AF65-F5344CB8AC3E}">
        <p14:creationId xmlns:p14="http://schemas.microsoft.com/office/powerpoint/2010/main" val="91447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7883" y="152400"/>
            <a:ext cx="10956235" cy="914400"/>
          </a:xfrm>
        </p:spPr>
        <p:txBody>
          <a:bodyPr>
            <a:normAutofit/>
          </a:bodyPr>
          <a:lstStyle/>
          <a:p>
            <a:pPr algn="ctr"/>
            <a:r>
              <a:rPr lang="en-US" sz="4400" dirty="0" smtClean="0"/>
              <a:t>Assessed by Front Desk or Triage </a:t>
            </a:r>
            <a:r>
              <a:rPr lang="en-US" sz="4400" dirty="0" smtClean="0"/>
              <a:t>Nurse: Fever</a:t>
            </a:r>
            <a:endParaRPr lang="en-US" sz="4400" dirty="0"/>
          </a:p>
        </p:txBody>
      </p:sp>
      <p:pic>
        <p:nvPicPr>
          <p:cNvPr id="5" name="Content Placeholder 7" descr="Screening guidance section screenshot, detail in speaker notes"/>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972039" y="1066800"/>
            <a:ext cx="8247923" cy="5759037"/>
          </a:xfrm>
        </p:spPr>
      </p:pic>
    </p:spTree>
    <p:extLst>
      <p:ext uri="{BB962C8B-B14F-4D97-AF65-F5344CB8AC3E}">
        <p14:creationId xmlns:p14="http://schemas.microsoft.com/office/powerpoint/2010/main" val="2459447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462" y="106218"/>
            <a:ext cx="11169073" cy="914400"/>
          </a:xfrm>
        </p:spPr>
        <p:txBody>
          <a:bodyPr>
            <a:noAutofit/>
          </a:bodyPr>
          <a:lstStyle/>
          <a:p>
            <a:pPr algn="ctr"/>
            <a:r>
              <a:rPr lang="en-US" sz="4400" dirty="0" smtClean="0"/>
              <a:t>Assessed by Provider </a:t>
            </a:r>
            <a:r>
              <a:rPr lang="en-US" sz="4400" dirty="0"/>
              <a:t>(purple and yellow areas)</a:t>
            </a:r>
          </a:p>
        </p:txBody>
      </p:sp>
      <p:pic>
        <p:nvPicPr>
          <p:cNvPr id="6" name="Content Placeholder 6" descr="Screening guidance section screenshot, detail in speaker notes"/>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063294" y="915308"/>
            <a:ext cx="8065407" cy="5822831"/>
          </a:xfrm>
        </p:spPr>
      </p:pic>
    </p:spTree>
    <p:extLst>
      <p:ext uri="{BB962C8B-B14F-4D97-AF65-F5344CB8AC3E}">
        <p14:creationId xmlns:p14="http://schemas.microsoft.com/office/powerpoint/2010/main" val="40709757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206&quot;&gt;&lt;object type=&quot;3&quot; unique_id=&quot;10207&quot;&gt;&lt;property id=&quot;20148&quot; value=&quot;5&quot;/&gt;&lt;property id=&quot;20300&quot; value=&quot;Slide 1 - &amp;quot;High Consequence Infectious Diseases (HCID)&amp;quot;&quot;/&gt;&lt;property id=&quot;20307&quot; value=&quot;368&quot;/&gt;&lt;/object&gt;&lt;object type=&quot;3&quot; unique_id=&quot;10208&quot;&gt;&lt;property id=&quot;20148&quot; value=&quot;5&quot;/&gt;&lt;property id=&quot;20300&quot; value=&quot;Slide 3 - &amp;quot;Patient Screening&amp;quot;&quot;/&gt;&lt;property id=&quot;20307&quot; value=&quot;359&quot;/&gt;&lt;/object&gt;&lt;object type=&quot;3&quot; unique_id=&quot;10209&quot;&gt;&lt;property id=&quot;20148&quot; value=&quot;5&quot;/&gt;&lt;property id=&quot;20300&quot; value=&quot;Slide 4 - &amp;quot;High Consequence Infectious Diseases (HCID)  &amp;quot;&quot;/&gt;&lt;property id=&quot;20307&quot; value=&quot;351&quot;/&gt;&lt;/object&gt;&lt;object type=&quot;3&quot; unique_id=&quot;10210&quot;&gt;&lt;property id=&quot;20148&quot; value=&quot;5&quot;/&gt;&lt;property id=&quot;20300&quot; value=&quot;Slide 5&quot;/&gt;&lt;property id=&quot;20307&quot; value=&quot;352&quot;/&gt;&lt;/object&gt;&lt;object type=&quot;3&quot; unique_id=&quot;10216&quot;&gt;&lt;property id=&quot;20148&quot; value=&quot;5&quot;/&gt;&lt;property id=&quot;20300&quot; value=&quot;Slide 11 - &amp;quot;If HCID suspected – do the following&amp;quot;&quot;/&gt;&lt;property id=&quot;20307&quot; value=&quot;350&quot;/&gt;&lt;/object&gt;&lt;object type=&quot;3&quot; unique_id=&quot;10217&quot;&gt;&lt;property id=&quot;20148&quot; value=&quot;5&quot;/&gt;&lt;property id=&quot;20300&quot; value=&quot;Slide 12 - &amp;quot;Middle East Respiratory Syndrome (MERS)&amp;quot;&quot;/&gt;&lt;property id=&quot;20307&quot; value=&quot;262&quot;/&gt;&lt;/object&gt;&lt;object type=&quot;3&quot; unique_id=&quot;10218&quot;&gt;&lt;property id=&quot;20148&quot; value=&quot;5&quot;/&gt;&lt;property id=&quot;20300&quot; value=&quot;Slide 13 - &amp;quot;History of MERS-CoV Infection&amp;quot;&quot;/&gt;&lt;property id=&quot;20307&quot; value=&quot;265&quot;/&gt;&lt;/object&gt;&lt;object type=&quot;3&quot; unique_id=&quot;10219&quot;&gt;&lt;property id=&quot;20148&quot; value=&quot;5&quot;/&gt;&lt;property id=&quot;20300&quot; value=&quot;Slide 14 - &amp;quot;Middle East Respiratory Syndrome (MERS)&amp;quot;&quot;/&gt;&lt;property id=&quot;20307&quot; value=&quot;257&quot;/&gt;&lt;/object&gt;&lt;object type=&quot;3&quot; unique_id=&quot;10220&quot;&gt;&lt;property id=&quot;20148&quot; value=&quot;5&quot;/&gt;&lt;property id=&quot;20300&quot; value=&quot;Slide 15 - &amp;quot;Middle East Respiratory Syndrome (MERS) continued&amp;quot;&quot;/&gt;&lt;property id=&quot;20307&quot; value=&quot;258&quot;/&gt;&lt;/object&gt;&lt;object type=&quot;3&quot; unique_id=&quot;10221&quot;&gt;&lt;property id=&quot;20148&quot; value=&quot;5&quot;/&gt;&lt;property id=&quot;20300&quot; value=&quot;Slide 16 - &amp;quot;Middle East Respiratory Syndrome (MERS) continued&amp;quot;&quot;/&gt;&lt;property id=&quot;20307&quot; value=&quot;360&quot;/&gt;&lt;/object&gt;&lt;object type=&quot;3&quot; unique_id=&quot;10222&quot;&gt;&lt;property id=&quot;20148&quot; value=&quot;5&quot;/&gt;&lt;property id=&quot;20300&quot; value=&quot;Slide 17 - &amp;quot;Middle East Respiratory Syndrome (MERS) continued&amp;quot;&quot;/&gt;&lt;property id=&quot;20307&quot; value=&quot;275&quot;/&gt;&lt;/object&gt;&lt;object type=&quot;3&quot; unique_id=&quot;10223&quot;&gt;&lt;property id=&quot;20148&quot; value=&quot;5&quot;/&gt;&lt;property id=&quot;20300&quot; value=&quot;Slide 18 - &amp;quot;Middle East Respiratory Syndrome (MERS) continued&amp;quot;&quot;/&gt;&lt;property id=&quot;20307&quot; value=&quot;269&quot;/&gt;&lt;/object&gt;&lt;object type=&quot;3&quot; unique_id=&quot;10224&quot;&gt;&lt;property id=&quot;20148&quot; value=&quot;5&quot;/&gt;&lt;property id=&quot;20300&quot; value=&quot;Slide 19 - &amp;quot;Patient Under Investigation (PUI) Definition MERS&amp;quot;&quot;/&gt;&lt;property id=&quot;20307&quot; value=&quot;259&quot;/&gt;&lt;/object&gt;&lt;object type=&quot;3&quot; unique_id=&quot;10225&quot;&gt;&lt;property id=&quot;20148&quot; value=&quot;5&quot;/&gt;&lt;property id=&quot;20300&quot; value=&quot;Slide 20 - &amp;quot;Confirmed and Probable Case Definition MERS-CoV&amp;quot;&quot;/&gt;&lt;property id=&quot;20307&quot; value=&quot;260&quot;/&gt;&lt;/object&gt;&lt;object type=&quot;3&quot; unique_id=&quot;10226&quot;&gt;&lt;property id=&quot;20148&quot; value=&quot;5&quot;/&gt;&lt;property id=&quot;20300&quot; value=&quot;Slide 21 - &amp;quot; MERS PUI Definition Footnotes&amp;quot;&quot;/&gt;&lt;property id=&quot;20307&quot; value=&quot;323&quot;/&gt;&lt;/object&gt;&lt;object type=&quot;3&quot; unique_id=&quot;10227&quot;&gt;&lt;property id=&quot;20148&quot; value=&quot;5&quot;/&gt;&lt;property id=&quot;20300&quot; value=&quot;Slide 22 - &amp;quot;Middle East Respiratory Syndrome Coronavirus (MERS-CoV)&amp;quot;&quot;/&gt;&lt;property id=&quot;20307&quot; value=&quot;298&quot;/&gt;&lt;/object&gt;&lt;object type=&quot;3&quot; unique_id=&quot;10228&quot;&gt;&lt;property id=&quot;20148&quot; value=&quot;5&quot;/&gt;&lt;property id=&quot;20300&quot; value=&quot;Slide 23 - &amp;quot;Ebola Virus Disease (EVD)&amp;quot;&quot;/&gt;&lt;property id=&quot;20307&quot; value=&quot;263&quot;/&gt;&lt;/object&gt;&lt;object type=&quot;3&quot; unique_id=&quot;10229&quot;&gt;&lt;property id=&quot;20148&quot; value=&quot;5&quot;/&gt;&lt;property id=&quot;20300&quot; value=&quot;Slide 24 - &amp;quot;History of Ebola Virus Disease (EVD)&amp;quot;&quot;/&gt;&lt;property id=&quot;20307&quot; value=&quot;267&quot;/&gt;&lt;/object&gt;&lt;object type=&quot;3&quot; unique_id=&quot;10230&quot;&gt;&lt;property id=&quot;20148&quot; value=&quot;5&quot;/&gt;&lt;property id=&quot;20300&quot; value=&quot;Slide 25 - &amp;quot;Ebola Virus Disease (EVD)&amp;quot;&quot;/&gt;&lt;property id=&quot;20307&quot; value=&quot;264&quot;/&gt;&lt;/object&gt;&lt;object type=&quot;3&quot; unique_id=&quot;10231&quot;&gt;&lt;property id=&quot;20148&quot; value=&quot;5&quot;/&gt;&lt;property id=&quot;20300&quot; value=&quot;Slide 26 - &amp;quot;Ebola Virus Disease (EVD) continued&amp;quot;&quot;/&gt;&lt;property id=&quot;20307&quot; value=&quot;272&quot;/&gt;&lt;/object&gt;&lt;object type=&quot;3&quot; unique_id=&quot;10232&quot;&gt;&lt;property id=&quot;20148&quot; value=&quot;5&quot;/&gt;&lt;property id=&quot;20300&quot; value=&quot;Slide 27 - &amp;quot;Ebola Virus Disease (EVD) continued&amp;quot;&quot;/&gt;&lt;property id=&quot;20307&quot; value=&quot;362&quot;/&gt;&lt;/object&gt;&lt;object type=&quot;3&quot; unique_id=&quot;10233&quot;&gt;&lt;property id=&quot;20148&quot; value=&quot;5&quot;/&gt;&lt;property id=&quot;20300&quot; value=&quot;Slide 28 - &amp;quot;Ebola Virus Disease (EVD) continued&amp;quot;&quot;/&gt;&lt;property id=&quot;20307&quot; value=&quot;268&quot;/&gt;&lt;/object&gt;&lt;object type=&quot;3&quot; unique_id=&quot;10234&quot;&gt;&lt;property id=&quot;20148&quot; value=&quot;5&quot;/&gt;&lt;property id=&quot;20300&quot; value=&quot;Slide 29 - &amp;quot;Ebola Virus Disease (EVD) continued&amp;quot;&quot;/&gt;&lt;property id=&quot;20307&quot; value=&quot;270&quot;/&gt;&lt;/object&gt;&lt;object type=&quot;3&quot; unique_id=&quot;10235&quot;&gt;&lt;property id=&quot;20148&quot; value=&quot;5&quot;/&gt;&lt;property id=&quot;20300&quot; value=&quot;Slide 30 - &amp;quot;Case Definitions for Ebola Virus Disease (EVD)&amp;quot;&quot;/&gt;&lt;property id=&quot;20307&quot; value=&quot;271&quot;/&gt;&lt;/object&gt;&lt;object type=&quot;3&quot; unique_id=&quot;10236&quot;&gt;&lt;property id=&quot;20148&quot; value=&quot;5&quot;/&gt;&lt;property id=&quot;20300&quot; value=&quot;Slide 31 - &amp;quot;Clinically Stable - Personal Protective Equipment (PPE) for evaluating PUIs for Ebola  &amp;quot;&quot;/&gt;&lt;property id=&quot;20307&quot; value=&quot;273&quot;/&gt;&lt;/object&gt;&lt;object type=&quot;3&quot; unique_id=&quot;10237&quot;&gt;&lt;property id=&quot;20148&quot; value=&quot;5&quot;/&gt;&lt;property id=&quot;20300&quot; value=&quot;Slide 32 - &amp;quot;Clinically Unstable - Personal Protective Equipment (PPE) for evaluating PUIs for Ebola &amp;quot;&quot;/&gt;&lt;property id=&quot;20307&quot; value=&quot;274&quot;/&gt;&lt;/object&gt;&lt;object type=&quot;3&quot; unique_id=&quot;10238&quot;&gt;&lt;property id=&quot;20148&quot; value=&quot;5&quot;/&gt;&lt;property id=&quot;20300&quot; value=&quot;Slide 33 - &amp;quot;Ebola Virus Disease (EVD)&amp;quot;&quot;/&gt;&lt;property id=&quot;20307&quot; value=&quot;299&quot;/&gt;&lt;/object&gt;&lt;object type=&quot;3&quot; unique_id=&quot;10239&quot;&gt;&lt;property id=&quot;20148&quot; value=&quot;5&quot;/&gt;&lt;property id=&quot;20300&quot; value=&quot;Slide 34 - &amp;quot;Marburg hemorrhagic fever (Marburg HF)&amp;quot;&quot;/&gt;&lt;property id=&quot;20307&quot; value=&quot;338&quot;/&gt;&lt;/object&gt;&lt;object type=&quot;3&quot; unique_id=&quot;10240&quot;&gt;&lt;property id=&quot;20148&quot; value=&quot;5&quot;/&gt;&lt;property id=&quot;20300&quot; value=&quot;Slide 35 - &amp;quot;History of Marburg Hemorrhagic Fever &amp;quot;&quot;/&gt;&lt;property id=&quot;20307&quot; value=&quot;339&quot;/&gt;&lt;/object&gt;&lt;object type=&quot;3&quot; unique_id=&quot;10241&quot;&gt;&lt;property id=&quot;20148&quot; value=&quot;5&quot;/&gt;&lt;property id=&quot;20300&quot; value=&quot;Slide 36 - &amp;quot;Marburg hemorrhagic fever &amp;quot;&quot;/&gt;&lt;property id=&quot;20307&quot; value=&quot;340&quot;/&gt;&lt;/object&gt;&lt;object type=&quot;3&quot; unique_id=&quot;10242&quot;&gt;&lt;property id=&quot;20148&quot; value=&quot;5&quot;/&gt;&lt;property id=&quot;20300&quot; value=&quot;Slide 37 - &amp;quot;Marburg HF  continued&amp;quot;&quot;/&gt;&lt;property id=&quot;20307&quot; value=&quot;341&quot;/&gt;&lt;/object&gt;&lt;object type=&quot;3&quot; unique_id=&quot;10243&quot;&gt;&lt;property id=&quot;20148&quot; value=&quot;5&quot;/&gt;&lt;property id=&quot;20300&quot; value=&quot;Slide 38 - &amp;quot;Marburg HF  continued&amp;quot;&quot;/&gt;&lt;property id=&quot;20307&quot; value=&quot;342&quot;/&gt;&lt;/object&gt;&lt;object type=&quot;3&quot; unique_id=&quot;10244&quot;&gt;&lt;property id=&quot;20148&quot; value=&quot;5&quot;/&gt;&lt;property id=&quot;20300&quot; value=&quot;Slide 39 - &amp;quot;Marburg HF  continued&amp;quot;&quot;/&gt;&lt;property id=&quot;20307&quot; value=&quot;363&quot;/&gt;&lt;/object&gt;&lt;object type=&quot;3&quot; unique_id=&quot;10245&quot;&gt;&lt;property id=&quot;20148&quot; value=&quot;5&quot;/&gt;&lt;property id=&quot;20300&quot; value=&quot;Slide 40 - &amp;quot;Marburg hemorrhagic Fever&amp;quot;&quot;/&gt;&lt;property id=&quot;20307&quot; value=&quot;343&quot;/&gt;&lt;/object&gt;&lt;object type=&quot;3&quot; unique_id=&quot;10246&quot;&gt;&lt;property id=&quot;20148&quot; value=&quot;5&quot;/&gt;&lt;property id=&quot;20300&quot; value=&quot;Slide 41 - &amp;quot;Lassa Fever&amp;quot;&quot;/&gt;&lt;property id=&quot;20307&quot; value=&quot;344&quot;/&gt;&lt;/object&gt;&lt;object type=&quot;3&quot; unique_id=&quot;10247&quot;&gt;&lt;property id=&quot;20148&quot; value=&quot;5&quot;/&gt;&lt;property id=&quot;20300&quot; value=&quot;Slide 42 - &amp;quot;History of Lassa Fever&amp;quot;&quot;/&gt;&lt;property id=&quot;20307&quot; value=&quot;345&quot;/&gt;&lt;/object&gt;&lt;object type=&quot;3&quot; unique_id=&quot;10248&quot;&gt;&lt;property id=&quot;20148&quot; value=&quot;5&quot;/&gt;&lt;property id=&quot;20300&quot; value=&quot;Slide 43 - &amp;quot;Lassa Fever&amp;quot;&quot;/&gt;&lt;property id=&quot;20307&quot; value=&quot;346&quot;/&gt;&lt;/object&gt;&lt;object type=&quot;3&quot; unique_id=&quot;10249&quot;&gt;&lt;property id=&quot;20148&quot; value=&quot;5&quot;/&gt;&lt;property id=&quot;20300&quot; value=&quot;Slide 44 - &amp;quot;Lassa Fever continued&amp;quot;&quot;/&gt;&lt;property id=&quot;20307&quot; value=&quot;347&quot;/&gt;&lt;/object&gt;&lt;object type=&quot;3&quot; unique_id=&quot;10250&quot;&gt;&lt;property id=&quot;20148&quot; value=&quot;5&quot;/&gt;&lt;property id=&quot;20300&quot; value=&quot;Slide 45 - &amp;quot;Lassa Fever continued&amp;quot;&quot;/&gt;&lt;property id=&quot;20307&quot; value=&quot;348&quot;/&gt;&lt;/object&gt;&lt;object type=&quot;3&quot; unique_id=&quot;10251&quot;&gt;&lt;property id=&quot;20148&quot; value=&quot;5&quot;/&gt;&lt;property id=&quot;20300&quot; value=&quot;Slide 46 - &amp;quot;Lassa Fever continued&amp;quot;&quot;/&gt;&lt;property id=&quot;20307&quot; value=&quot;364&quot;/&gt;&lt;/object&gt;&lt;object type=&quot;3&quot; unique_id=&quot;10252&quot;&gt;&lt;property id=&quot;20148&quot; value=&quot;5&quot;/&gt;&lt;property id=&quot;20300&quot; value=&quot;Slide 47 - &amp;quot;Lassa Fever &amp;quot;&quot;/&gt;&lt;property id=&quot;20307&quot; value=&quot;349&quot;/&gt;&lt;/object&gt;&lt;object type=&quot;3&quot; unique_id=&quot;10253&quot;&gt;&lt;property id=&quot;20148&quot; value=&quot;5&quot;/&gt;&lt;property id=&quot;20300&quot; value=&quot;Slide 48 - &amp;quot;Crimean-Congo Hemorrhagic Fever Virus (CCHF)&amp;quot;&quot;/&gt;&lt;property id=&quot;20307&quot; value=&quot;300&quot;/&gt;&lt;/object&gt;&lt;object type=&quot;3&quot; unique_id=&quot;10254&quot;&gt;&lt;property id=&quot;20148&quot; value=&quot;5&quot;/&gt;&lt;property id=&quot;20300&quot; value=&quot;Slide 49 - &amp;quot;History of Crimean-Congo Hemorrhagic Fever Virus &amp;quot;&quot;/&gt;&lt;property id=&quot;20307&quot; value=&quot;301&quot;/&gt;&lt;/object&gt;&lt;object type=&quot;3&quot; unique_id=&quot;10255&quot;&gt;&lt;property id=&quot;20148&quot; value=&quot;5&quot;/&gt;&lt;property id=&quot;20300&quot; value=&quot;Slide 50 - &amp;quot;Crimean-Congo Hemorrhagic Fever Virus&amp;quot;&quot;/&gt;&lt;property id=&quot;20307&quot; value=&quot;302&quot;/&gt;&lt;/object&gt;&lt;object type=&quot;3&quot; unique_id=&quot;10256&quot;&gt;&lt;property id=&quot;20148&quot; value=&quot;5&quot;/&gt;&lt;property id=&quot;20300&quot; value=&quot;Slide 51 - &amp;quot;Crimean-Congo Hemorrhagic Fever Virus continued&amp;quot;&quot;/&gt;&lt;property id=&quot;20307&quot; value=&quot;303&quot;/&gt;&lt;/object&gt;&lt;object type=&quot;3&quot; unique_id=&quot;10257&quot;&gt;&lt;property id=&quot;20148&quot; value=&quot;5&quot;/&gt;&lt;property id=&quot;20300&quot; value=&quot;Slide 52 - &amp;quot;Crimean-Congo Hemorrhagic Fever Virus continued&amp;quot;&quot;/&gt;&lt;property id=&quot;20307&quot; value=&quot;304&quot;/&gt;&lt;/object&gt;&lt;object type=&quot;3&quot; unique_id=&quot;10258&quot;&gt;&lt;property id=&quot;20148&quot; value=&quot;5&quot;/&gt;&lt;property id=&quot;20300&quot; value=&quot;Slide 53 - &amp;quot;Crimean-Congo Hemorrhagic Fever Virus continued&amp;quot;&quot;/&gt;&lt;property id=&quot;20307&quot; value=&quot;365&quot;/&gt;&lt;/object&gt;&lt;object type=&quot;3&quot; unique_id=&quot;10259&quot;&gt;&lt;property id=&quot;20148&quot; value=&quot;5&quot;/&gt;&lt;property id=&quot;20300&quot; value=&quot;Slide 54 - &amp;quot;Crimean-Congo Hemorrhagic Fever Virus (CCHF)&amp;quot;&quot;/&gt;&lt;property id=&quot;20307&quot; value=&quot;286&quot;/&gt;&lt;/object&gt;&lt;object type=&quot;3&quot; unique_id=&quot;10260&quot;&gt;&lt;property id=&quot;20148&quot; value=&quot;5&quot;/&gt;&lt;property id=&quot;20300&quot; value=&quot;Slide 55 - &amp;quot;Nipah Virus (NiV)&amp;quot;&quot;/&gt;&lt;property id=&quot;20307&quot; value=&quot;332&quot;/&gt;&lt;/object&gt;&lt;object type=&quot;3&quot; unique_id=&quot;10261&quot;&gt;&lt;property id=&quot;20148&quot; value=&quot;5&quot;/&gt;&lt;property id=&quot;20300&quot; value=&quot;Slide 56 - &amp;quot;History of Nipah Virus (NiV)&amp;quot;&quot;/&gt;&lt;property id=&quot;20307&quot; value=&quot;333&quot;/&gt;&lt;/object&gt;&lt;object type=&quot;3&quot; unique_id=&quot;10262&quot;&gt;&lt;property id=&quot;20148&quot; value=&quot;5&quot;/&gt;&lt;property id=&quot;20300&quot; value=&quot;Slide 57 - &amp;quot;Nipah Virus (NiV)&amp;quot;&quot;/&gt;&lt;property id=&quot;20307&quot; value=&quot;334&quot;/&gt;&lt;/object&gt;&lt;object type=&quot;3&quot; unique_id=&quot;10263&quot;&gt;&lt;property id=&quot;20148&quot; value=&quot;5&quot;/&gt;&lt;property id=&quot;20300&quot; value=&quot;Slide 58 - &amp;quot;Nipah Virus (NiV) continued&amp;quot;&quot;/&gt;&lt;property id=&quot;20307&quot; value=&quot;335&quot;/&gt;&lt;/object&gt;&lt;object type=&quot;3&quot; unique_id=&quot;10264&quot;&gt;&lt;property id=&quot;20148&quot; value=&quot;5&quot;/&gt;&lt;property id=&quot;20300&quot; value=&quot;Slide 59 - &amp;quot;Nipah Virus (NiV) continued&amp;quot;&quot;/&gt;&lt;property id=&quot;20307&quot; value=&quot;336&quot;/&gt;&lt;/object&gt;&lt;object type=&quot;3&quot; unique_id=&quot;10265&quot;&gt;&lt;property id=&quot;20148&quot; value=&quot;5&quot;/&gt;&lt;property id=&quot;20300&quot; value=&quot;Slide 60 - &amp;quot;Nipah Virus (NiV) continued&amp;quot;&quot;/&gt;&lt;property id=&quot;20307&quot; value=&quot;366&quot;/&gt;&lt;/object&gt;&lt;object type=&quot;3&quot; unique_id=&quot;10266&quot;&gt;&lt;property id=&quot;20148&quot; value=&quot;5&quot;/&gt;&lt;property id=&quot;20300&quot; value=&quot;Slide 61 - &amp;quot;Nipah Virus (NiV)&amp;quot;&quot;/&gt;&lt;property id=&quot;20307&quot; value=&quot;337&quot;/&gt;&lt;/object&gt;&lt;object type=&quot;3&quot; unique_id=&quot;10267&quot;&gt;&lt;property id=&quot;20148&quot; value=&quot;5&quot;/&gt;&lt;property id=&quot;20300&quot; value=&quot;Slide 62 - &amp;quot;Monkeypox&amp;quot;&quot;/&gt;&lt;property id=&quot;20307&quot; value=&quot;324&quot;/&gt;&lt;/object&gt;&lt;object type=&quot;3&quot; unique_id=&quot;10268&quot;&gt;&lt;property id=&quot;20148&quot; value=&quot;5&quot;/&gt;&lt;property id=&quot;20300&quot; value=&quot;Slide 63 - &amp;quot;History of Monkeypox&amp;quot;&quot;/&gt;&lt;property id=&quot;20307&quot; value=&quot;325&quot;/&gt;&lt;/object&gt;&lt;object type=&quot;3&quot; unique_id=&quot;10269&quot;&gt;&lt;property id=&quot;20148&quot; value=&quot;5&quot;/&gt;&lt;property id=&quot;20300&quot; value=&quot;Slide 64 - &amp;quot;Monkeypox&amp;quot;&quot;/&gt;&lt;property id=&quot;20307&quot; value=&quot;326&quot;/&gt;&lt;/object&gt;&lt;object type=&quot;3&quot; unique_id=&quot;10270&quot;&gt;&lt;property id=&quot;20148&quot; value=&quot;5&quot;/&gt;&lt;property id=&quot;20300&quot; value=&quot;Slide 65 - &amp;quot;Monkeypox continued&amp;quot;&quot;/&gt;&lt;property id=&quot;20307&quot; value=&quot;327&quot;/&gt;&lt;/object&gt;&lt;object type=&quot;3&quot; unique_id=&quot;10271&quot;&gt;&lt;property id=&quot;20148&quot; value=&quot;5&quot;/&gt;&lt;property id=&quot;20300&quot; value=&quot;Slide 66 - &amp;quot;Monkeypox continued&amp;quot;&quot;/&gt;&lt;property id=&quot;20307&quot; value=&quot;367&quot;/&gt;&lt;/object&gt;&lt;object type=&quot;3&quot; unique_id=&quot;10272&quot;&gt;&lt;property id=&quot;20148&quot; value=&quot;5&quot;/&gt;&lt;property id=&quot;20300&quot; value=&quot;Slide 67 - &amp;quot;Monkeypox continued&amp;quot;&quot;/&gt;&lt;property id=&quot;20307&quot; value=&quot;328&quot;/&gt;&lt;/object&gt;&lt;object type=&quot;3&quot; unique_id=&quot;10273&quot;&gt;&lt;property id=&quot;20148&quot; value=&quot;5&quot;/&gt;&lt;property id=&quot;20300&quot; value=&quot;Slide 68 - &amp;quot;Monkeypox continued&amp;quot;&quot;/&gt;&lt;property id=&quot;20307&quot; value=&quot;329&quot;/&gt;&lt;/object&gt;&lt;object type=&quot;3&quot; unique_id=&quot;10274&quot;&gt;&lt;property id=&quot;20148&quot; value=&quot;5&quot;/&gt;&lt;property id=&quot;20300&quot; value=&quot;Slide 69 - &amp;quot;Monkeypox continued&amp;quot;&quot;/&gt;&lt;property id=&quot;20307&quot; value=&quot;330&quot;/&gt;&lt;/object&gt;&lt;object type=&quot;3&quot; unique_id=&quot;10275&quot;&gt;&lt;property id=&quot;20148&quot; value=&quot;5&quot;/&gt;&lt;property id=&quot;20300&quot; value=&quot;Slide 70 - &amp;quot;Monkeypox&amp;quot;&quot;/&gt;&lt;property id=&quot;20307&quot; value=&quot;331&quot;/&gt;&lt;/object&gt;&lt;object type=&quot;3&quot; unique_id=&quot;11840&quot;&gt;&lt;property id=&quot;20148&quot; value=&quot;5&quot;/&gt;&lt;property id=&quot;20300&quot; value=&quot;Slide 2 - &amp;quot;High Consequence Infectious Diseases (HCID)&amp;quot;&quot;/&gt;&lt;property id=&quot;20307&quot; value=&quot;369&quot;/&gt;&lt;/object&gt;&lt;object type=&quot;3&quot; unique_id=&quot;12698&quot;&gt;&lt;property id=&quot;20148&quot; value=&quot;5&quot;/&gt;&lt;property id=&quot;20300&quot; value=&quot;Slide 6 - &amp;quot;HCID Screening Guidance&amp;quot;&quot;/&gt;&lt;property id=&quot;20307&quot; value=&quot;370&quot;/&gt;&lt;/object&gt;&lt;object type=&quot;3&quot; unique_id=&quot;12699&quot;&gt;&lt;property id=&quot;20148&quot; value=&quot;5&quot;/&gt;&lt;property id=&quot;20300&quot; value=&quot;Slide 7 - &amp;quot;Assessed by Front Desk or Triage Nurse&amp;quot;&quot;/&gt;&lt;property id=&quot;20307&quot; value=&quot;371&quot;/&gt;&lt;/object&gt;&lt;object type=&quot;3&quot; unique_id=&quot;12700&quot;&gt;&lt;property id=&quot;20148&quot; value=&quot;5&quot;/&gt;&lt;property id=&quot;20300&quot; value=&quot;Slide 8 - &amp;quot;Assessed by Front Desk or Triage Nurse&amp;quot;&quot;/&gt;&lt;property id=&quot;20307&quot; value=&quot;372&quot;/&gt;&lt;/object&gt;&lt;object type=&quot;3&quot; unique_id=&quot;12701&quot;&gt;&lt;property id=&quot;20148&quot; value=&quot;5&quot;/&gt;&lt;property id=&quot;20300&quot; value=&quot;Slide 9 - &amp;quot;Assessed by Provider (purple and yellow areas)&amp;quot;&quot;/&gt;&lt;property id=&quot;20307&quot; value=&quot;373&quot;/&gt;&lt;/object&gt;&lt;object type=&quot;3&quot; unique_id=&quot;12702&quot;&gt;&lt;property id=&quot;20148&quot; value=&quot;5&quot;/&gt;&lt;property id=&quot;20300&quot; value=&quot;Slide 10 - &amp;quot;Assessed by Provider&amp;quot;&quot;/&gt;&lt;property id=&quot;20307&quot; value=&quot;374&quot;/&gt;&lt;/object&gt;&lt;/object&gt;&lt;object type=&quot;8&quot; unique_id=&quot;10346&quot;&gt;&lt;/object&gt;&lt;/object&gt;&lt;/database&gt;"/>
  <p:tag name="SECTOMILLISECCONVERTED"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MDH PowerPoint</Template>
  <TotalTime>7253</TotalTime>
  <Words>10234</Words>
  <Application>Microsoft Office PowerPoint</Application>
  <PresentationFormat>Widescreen</PresentationFormat>
  <Paragraphs>967</Paragraphs>
  <Slides>70</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NeueHaasGroteskText Std</vt:lpstr>
      <vt:lpstr>Times New Roman</vt:lpstr>
      <vt:lpstr>MN.IT</vt:lpstr>
      <vt:lpstr>High Consequence Infectious Diseases (HCID)</vt:lpstr>
      <vt:lpstr>High Consequence Infectious Diseases</vt:lpstr>
      <vt:lpstr>Patient Screening</vt:lpstr>
      <vt:lpstr>HCID Definition</vt:lpstr>
      <vt:lpstr>HCID For Which No Routine Vaccine is Currently Available</vt:lpstr>
      <vt:lpstr>HCID Screening Guidance</vt:lpstr>
      <vt:lpstr>Assessed by Front Desk or Triage Nurse</vt:lpstr>
      <vt:lpstr>Assessed by Front Desk or Triage Nurse: Fever</vt:lpstr>
      <vt:lpstr>Assessed by Provider (purple and yellow areas)</vt:lpstr>
      <vt:lpstr>Assessed by Provider</vt:lpstr>
      <vt:lpstr>If HCID suspected – do the following</vt:lpstr>
      <vt:lpstr>Middle East Respiratory Syndrome (MERS)</vt:lpstr>
      <vt:lpstr>History of MERS-CoV Infection</vt:lpstr>
      <vt:lpstr>About Middle East Respiratory Syndrome (MERS)</vt:lpstr>
      <vt:lpstr>About MERS continued</vt:lpstr>
      <vt:lpstr>MERS Management and Treatment</vt:lpstr>
      <vt:lpstr>MERS Isolation Precautions</vt:lpstr>
      <vt:lpstr>MERS and Infection Prevention and Control</vt:lpstr>
      <vt:lpstr>Patient Under Investigation (PUI) Definition MERS</vt:lpstr>
      <vt:lpstr>Confirmed and Probable Case Definition MERS-CoV</vt:lpstr>
      <vt:lpstr> MERS PUI Definition Footnotes</vt:lpstr>
      <vt:lpstr>Middle East Respiratory Syndrome Coronavirus (MERS-CoV) Overview</vt:lpstr>
      <vt:lpstr>Ebola Virus Disease (EVD)</vt:lpstr>
      <vt:lpstr>History of Ebola Virus Disease (EVD)</vt:lpstr>
      <vt:lpstr>About Ebola Virus Disease (EVD)</vt:lpstr>
      <vt:lpstr>About Ebola Virus Disease (EVD) continued</vt:lpstr>
      <vt:lpstr>EVD Management and Treatment</vt:lpstr>
      <vt:lpstr>EVD Isolation Precautions</vt:lpstr>
      <vt:lpstr>EVD Infection Prevention and Control</vt:lpstr>
      <vt:lpstr>Case Definitions for Ebola Virus Disease (EVD)</vt:lpstr>
      <vt:lpstr>Personal Protective Equipment (PPE) for Evaluating  Clinically Stable PUIs for Ebola  </vt:lpstr>
      <vt:lpstr>Personal Protective Equipment (PPE) for Evaluating  Clinically Unstable PUIs for Ebola </vt:lpstr>
      <vt:lpstr>Ebola Virus Disease (EVD) Overview</vt:lpstr>
      <vt:lpstr>Marburg hemorrhagic fever (Marburg HF)</vt:lpstr>
      <vt:lpstr>History of Marburg hemorrhagic fever </vt:lpstr>
      <vt:lpstr>About Marburg hemorrhagic fever (Marburg HF) </vt:lpstr>
      <vt:lpstr>About Marburg HF continued</vt:lpstr>
      <vt:lpstr>Marburg HF Diagnosis, Isolation, and Management</vt:lpstr>
      <vt:lpstr>Marburg HF Treatment and Infection Prevention</vt:lpstr>
      <vt:lpstr>Marburg hemorrhagic fever Overview</vt:lpstr>
      <vt:lpstr>Lassa Fever</vt:lpstr>
      <vt:lpstr>History of Lassa Fever</vt:lpstr>
      <vt:lpstr>About Lassa Fever</vt:lpstr>
      <vt:lpstr>About Lassa Fever continued</vt:lpstr>
      <vt:lpstr>Lassa Fever Isolation and Management</vt:lpstr>
      <vt:lpstr>Lassa Fever Treatment and Infection Prevention</vt:lpstr>
      <vt:lpstr>Lassa Fever Overview </vt:lpstr>
      <vt:lpstr>Crimean-Congo Hemorrhagic Fever Virus (CCHF)</vt:lpstr>
      <vt:lpstr>History of Crimean-Congo Hemorrhagic Fever Virus </vt:lpstr>
      <vt:lpstr>About Crimean-Congo Hemorrhagic Fever Virus (CCHF)</vt:lpstr>
      <vt:lpstr>About CCHF continued</vt:lpstr>
      <vt:lpstr>CCHF Isolation and Management</vt:lpstr>
      <vt:lpstr>CCHF Treatment and Infection Prevention</vt:lpstr>
      <vt:lpstr>Crimean-Congo Hemorrhagic Fever Virus (CCHF) Overview</vt:lpstr>
      <vt:lpstr>Nipah Virus (NiV)</vt:lpstr>
      <vt:lpstr>History of Nipah Virus (NiV)</vt:lpstr>
      <vt:lpstr>About Nipah Virus (NiV)</vt:lpstr>
      <vt:lpstr>About NiV continued</vt:lpstr>
      <vt:lpstr>NiV Isolation and Management</vt:lpstr>
      <vt:lpstr>NiV Treatment and Infection Prevention</vt:lpstr>
      <vt:lpstr>Nipah Virus (NiV) Overview</vt:lpstr>
      <vt:lpstr>Monkeypox</vt:lpstr>
      <vt:lpstr>History of Monkeypox</vt:lpstr>
      <vt:lpstr>About Monkeypox</vt:lpstr>
      <vt:lpstr>About Monkeypox continued</vt:lpstr>
      <vt:lpstr>Monkeypox Transmission</vt:lpstr>
      <vt:lpstr>Monkeypox Diagnosis</vt:lpstr>
      <vt:lpstr>Monkeypox Isolation and Management</vt:lpstr>
      <vt:lpstr>Monkeypox Treatment and Infection Prevention</vt:lpstr>
      <vt:lpstr>Monkeypox Overview</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Consequence Infectious Diseases (HCID) Disease Specifics</dc:title>
  <dc:subject>High Consequence Infectious Diseases (HCID) Disease Specifics</dc:subject>
  <dc:creator>Minnesota Department of Health</dc:creator>
  <cp:lastModifiedBy>Hill, Katie (MDH)</cp:lastModifiedBy>
  <cp:revision>251</cp:revision>
  <cp:lastPrinted>2018-06-26T21:46:55Z</cp:lastPrinted>
  <dcterms:created xsi:type="dcterms:W3CDTF">2018-06-19T13:58:45Z</dcterms:created>
  <dcterms:modified xsi:type="dcterms:W3CDTF">2019-11-27T15:28:09Z</dcterms:modified>
</cp:coreProperties>
</file>